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65" r:id="rId5"/>
    <p:sldId id="256" r:id="rId6"/>
    <p:sldId id="306" r:id="rId7"/>
    <p:sldId id="312" r:id="rId8"/>
    <p:sldId id="311" r:id="rId9"/>
    <p:sldId id="313" r:id="rId10"/>
    <p:sldId id="268" r:id="rId11"/>
    <p:sldId id="269" r:id="rId12"/>
    <p:sldId id="270" r:id="rId13"/>
    <p:sldId id="314" r:id="rId14"/>
    <p:sldId id="315" r:id="rId15"/>
    <p:sldId id="271" r:id="rId16"/>
    <p:sldId id="307" r:id="rId17"/>
    <p:sldId id="308" r:id="rId18"/>
    <p:sldId id="317" r:id="rId19"/>
    <p:sldId id="272" r:id="rId20"/>
    <p:sldId id="273" r:id="rId21"/>
    <p:sldId id="274" r:id="rId22"/>
    <p:sldId id="316" r:id="rId23"/>
    <p:sldId id="276" r:id="rId24"/>
    <p:sldId id="277" r:id="rId25"/>
    <p:sldId id="278" r:id="rId26"/>
    <p:sldId id="319" r:id="rId27"/>
    <p:sldId id="320" r:id="rId28"/>
    <p:sldId id="321" r:id="rId29"/>
    <p:sldId id="322" r:id="rId30"/>
    <p:sldId id="323" r:id="rId31"/>
    <p:sldId id="339" r:id="rId32"/>
    <p:sldId id="324" r:id="rId33"/>
    <p:sldId id="325" r:id="rId34"/>
    <p:sldId id="326" r:id="rId35"/>
    <p:sldId id="327" r:id="rId36"/>
    <p:sldId id="289" r:id="rId37"/>
    <p:sldId id="328" r:id="rId38"/>
    <p:sldId id="329" r:id="rId39"/>
    <p:sldId id="330" r:id="rId40"/>
    <p:sldId id="331" r:id="rId41"/>
    <p:sldId id="332" r:id="rId42"/>
    <p:sldId id="333" r:id="rId43"/>
    <p:sldId id="334" r:id="rId44"/>
    <p:sldId id="335" r:id="rId45"/>
    <p:sldId id="336" r:id="rId46"/>
    <p:sldId id="337" r:id="rId47"/>
    <p:sldId id="309" r:id="rId48"/>
    <p:sldId id="318" r:id="rId49"/>
    <p:sldId id="338" r:id="rId50"/>
    <p:sldId id="26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Strømseng" initials="JS" lastIdx="1" clrIdx="0">
    <p:extLst>
      <p:ext uri="{19B8F6BF-5375-455C-9EA6-DF929625EA0E}">
        <p15:presenceInfo xmlns:p15="http://schemas.microsoft.com/office/powerpoint/2012/main" userId="S::jeppe.stromseng@finansnorge.no::d9cf4b31-59a2-4e9e-96f2-9f687fe303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0D978-0B0E-4AF3-8BF9-FCF2E3E0D9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b-NO"/>
        </a:p>
      </dgm:t>
    </dgm:pt>
    <dgm:pt modelId="{D16A5258-8158-4044-8310-764233704DC6}">
      <dgm:prSet phldrT="[Tekst]" custT="1"/>
      <dgm:spPr/>
      <dgm:t>
        <a:bodyPr/>
        <a:lstStyle/>
        <a:p>
          <a:r>
            <a:rPr lang="nb-NO" sz="1600"/>
            <a:t>Standard spørsmål</a:t>
          </a:r>
        </a:p>
      </dgm:t>
    </dgm:pt>
    <dgm:pt modelId="{838F484A-164E-477B-834E-C282ECF71C33}" type="parTrans" cxnId="{00AB092F-8057-4A0D-8BA6-F7DB62F36DBB}">
      <dgm:prSet/>
      <dgm:spPr/>
      <dgm:t>
        <a:bodyPr/>
        <a:lstStyle/>
        <a:p>
          <a:endParaRPr lang="nb-NO" sz="1200"/>
        </a:p>
      </dgm:t>
    </dgm:pt>
    <dgm:pt modelId="{B1A05B37-65C5-43E3-9D31-FC794C5E008F}" type="sibTrans" cxnId="{00AB092F-8057-4A0D-8BA6-F7DB62F36DBB}">
      <dgm:prSet/>
      <dgm:spPr/>
      <dgm:t>
        <a:bodyPr/>
        <a:lstStyle/>
        <a:p>
          <a:endParaRPr lang="nb-NO" sz="1200"/>
        </a:p>
      </dgm:t>
    </dgm:pt>
    <dgm:pt modelId="{B09276EA-497B-4D9E-95B0-AB1B71E2A5B9}">
      <dgm:prSet phldrT="[Tekst]" custT="1"/>
      <dgm:spPr/>
      <dgm:t>
        <a:bodyPr/>
        <a:lstStyle/>
        <a:p>
          <a:r>
            <a:rPr lang="nb-NO" sz="1600"/>
            <a:t>Spesifikk tekst i intro</a:t>
          </a:r>
        </a:p>
      </dgm:t>
    </dgm:pt>
    <dgm:pt modelId="{3A0F8F6D-DA3E-45AC-878A-3F5291BDEC9D}" type="parTrans" cxnId="{5E4DF5C4-4099-4A8E-84CB-F3C6712185E1}">
      <dgm:prSet custT="1"/>
      <dgm:spPr/>
      <dgm:t>
        <a:bodyPr/>
        <a:lstStyle/>
        <a:p>
          <a:endParaRPr lang="nb-NO" sz="200"/>
        </a:p>
      </dgm:t>
    </dgm:pt>
    <dgm:pt modelId="{836F0AFB-6E23-4803-A541-85EFCA6EA5CF}" type="sibTrans" cxnId="{5E4DF5C4-4099-4A8E-84CB-F3C6712185E1}">
      <dgm:prSet/>
      <dgm:spPr/>
      <dgm:t>
        <a:bodyPr/>
        <a:lstStyle/>
        <a:p>
          <a:endParaRPr lang="nb-NO" sz="1200"/>
        </a:p>
      </dgm:t>
    </dgm:pt>
    <dgm:pt modelId="{ED8D8B50-7B89-4A4D-A992-DCD1F5F50860}">
      <dgm:prSet phldrT="[Tekst]" custT="1"/>
      <dgm:spPr/>
      <dgm:t>
        <a:bodyPr/>
        <a:lstStyle/>
        <a:p>
          <a:r>
            <a:rPr lang="nb-NO" sz="1600"/>
            <a:t>Spesifikke spørsmål</a:t>
          </a:r>
        </a:p>
      </dgm:t>
    </dgm:pt>
    <dgm:pt modelId="{A7D457F9-19A3-456E-BEEC-21D0EAEC7711}" type="parTrans" cxnId="{171D4AA9-CF80-4CAA-A5A0-A2B3EE9A1B13}">
      <dgm:prSet custT="1"/>
      <dgm:spPr/>
      <dgm:t>
        <a:bodyPr/>
        <a:lstStyle/>
        <a:p>
          <a:endParaRPr lang="nb-NO" sz="200"/>
        </a:p>
      </dgm:t>
    </dgm:pt>
    <dgm:pt modelId="{3D3346EC-3BF7-4303-9F40-DD8F16633331}" type="sibTrans" cxnId="{171D4AA9-CF80-4CAA-A5A0-A2B3EE9A1B13}">
      <dgm:prSet/>
      <dgm:spPr/>
      <dgm:t>
        <a:bodyPr/>
        <a:lstStyle/>
        <a:p>
          <a:endParaRPr lang="nb-NO" sz="1200"/>
        </a:p>
      </dgm:t>
    </dgm:pt>
    <dgm:pt modelId="{671F23BE-38B1-4E28-8116-98C0FF96DE71}">
      <dgm:prSet phldrT="[Tekst]" custT="1"/>
      <dgm:spPr/>
      <dgm:t>
        <a:bodyPr/>
        <a:lstStyle/>
        <a:p>
          <a:r>
            <a:rPr lang="nb-NO" sz="1600" dirty="0"/>
            <a:t>Tilleggsspørsmål</a:t>
          </a:r>
        </a:p>
      </dgm:t>
    </dgm:pt>
    <dgm:pt modelId="{B938393B-A349-4AAE-8107-00101A85C517}" type="parTrans" cxnId="{0B70039D-9BE7-40CF-9E9F-BD3B14334283}">
      <dgm:prSet custT="1"/>
      <dgm:spPr/>
      <dgm:t>
        <a:bodyPr/>
        <a:lstStyle/>
        <a:p>
          <a:endParaRPr lang="nb-NO" sz="200"/>
        </a:p>
      </dgm:t>
    </dgm:pt>
    <dgm:pt modelId="{F314D381-1694-4E3A-8D86-44AA7CFA0DEE}" type="sibTrans" cxnId="{0B70039D-9BE7-40CF-9E9F-BD3B14334283}">
      <dgm:prSet/>
      <dgm:spPr/>
      <dgm:t>
        <a:bodyPr/>
        <a:lstStyle/>
        <a:p>
          <a:endParaRPr lang="nb-NO" sz="1200"/>
        </a:p>
      </dgm:t>
    </dgm:pt>
    <dgm:pt modelId="{57D4AFFC-44EC-4E09-BC3C-BAA5FC7D8C28}" type="pres">
      <dgm:prSet presAssocID="{C910D978-0B0E-4AF3-8BF9-FCF2E3E0D95A}" presName="diagram" presStyleCnt="0">
        <dgm:presLayoutVars>
          <dgm:chPref val="1"/>
          <dgm:dir/>
          <dgm:animOne val="branch"/>
          <dgm:animLvl val="lvl"/>
          <dgm:resizeHandles val="exact"/>
        </dgm:presLayoutVars>
      </dgm:prSet>
      <dgm:spPr/>
    </dgm:pt>
    <dgm:pt modelId="{E5AAD350-0EC1-4FBE-8685-4737F838C419}" type="pres">
      <dgm:prSet presAssocID="{D16A5258-8158-4044-8310-764233704DC6}" presName="root1" presStyleCnt="0"/>
      <dgm:spPr/>
    </dgm:pt>
    <dgm:pt modelId="{25D8AB9A-4B31-473B-A5F7-44607BF0CBFA}" type="pres">
      <dgm:prSet presAssocID="{D16A5258-8158-4044-8310-764233704DC6}" presName="LevelOneTextNode" presStyleLbl="node0" presStyleIdx="0" presStyleCnt="1">
        <dgm:presLayoutVars>
          <dgm:chPref val="3"/>
        </dgm:presLayoutVars>
      </dgm:prSet>
      <dgm:spPr/>
    </dgm:pt>
    <dgm:pt modelId="{C38CBF41-6FC1-40C2-9079-32497B6D50C3}" type="pres">
      <dgm:prSet presAssocID="{D16A5258-8158-4044-8310-764233704DC6}" presName="level2hierChild" presStyleCnt="0"/>
      <dgm:spPr/>
    </dgm:pt>
    <dgm:pt modelId="{2C6DE909-1AB6-446B-848E-11557DD0FDFF}" type="pres">
      <dgm:prSet presAssocID="{3A0F8F6D-DA3E-45AC-878A-3F5291BDEC9D}" presName="conn2-1" presStyleLbl="parChTrans1D2" presStyleIdx="0" presStyleCnt="2"/>
      <dgm:spPr/>
    </dgm:pt>
    <dgm:pt modelId="{FB89D811-622A-4FFA-8A69-5DDD456C7521}" type="pres">
      <dgm:prSet presAssocID="{3A0F8F6D-DA3E-45AC-878A-3F5291BDEC9D}" presName="connTx" presStyleLbl="parChTrans1D2" presStyleIdx="0" presStyleCnt="2"/>
      <dgm:spPr/>
    </dgm:pt>
    <dgm:pt modelId="{21321C9A-D4CD-4EB8-B3A8-AAFAD6B4DB9A}" type="pres">
      <dgm:prSet presAssocID="{B09276EA-497B-4D9E-95B0-AB1B71E2A5B9}" presName="root2" presStyleCnt="0"/>
      <dgm:spPr/>
    </dgm:pt>
    <dgm:pt modelId="{8722C503-DCCB-4C77-94A2-3641D1499414}" type="pres">
      <dgm:prSet presAssocID="{B09276EA-497B-4D9E-95B0-AB1B71E2A5B9}" presName="LevelTwoTextNode" presStyleLbl="node2" presStyleIdx="0" presStyleCnt="2">
        <dgm:presLayoutVars>
          <dgm:chPref val="3"/>
        </dgm:presLayoutVars>
      </dgm:prSet>
      <dgm:spPr/>
    </dgm:pt>
    <dgm:pt modelId="{E63924A8-906C-430E-9FE2-4BAA61E8AF38}" type="pres">
      <dgm:prSet presAssocID="{B09276EA-497B-4D9E-95B0-AB1B71E2A5B9}" presName="level3hierChild" presStyleCnt="0"/>
      <dgm:spPr/>
    </dgm:pt>
    <dgm:pt modelId="{CF2C3254-0046-49EC-8C60-EC9FFBF281B4}" type="pres">
      <dgm:prSet presAssocID="{A7D457F9-19A3-456E-BEEC-21D0EAEC7711}" presName="conn2-1" presStyleLbl="parChTrans1D2" presStyleIdx="1" presStyleCnt="2"/>
      <dgm:spPr/>
    </dgm:pt>
    <dgm:pt modelId="{6C397622-A782-4E6A-9C08-9FA768C85DAC}" type="pres">
      <dgm:prSet presAssocID="{A7D457F9-19A3-456E-BEEC-21D0EAEC7711}" presName="connTx" presStyleLbl="parChTrans1D2" presStyleIdx="1" presStyleCnt="2"/>
      <dgm:spPr/>
    </dgm:pt>
    <dgm:pt modelId="{5A4D05F1-26EC-4803-BBB6-1F09E98E1F81}" type="pres">
      <dgm:prSet presAssocID="{ED8D8B50-7B89-4A4D-A992-DCD1F5F50860}" presName="root2" presStyleCnt="0"/>
      <dgm:spPr/>
    </dgm:pt>
    <dgm:pt modelId="{715CBBF5-67C6-4F3A-A598-84F8F3E86667}" type="pres">
      <dgm:prSet presAssocID="{ED8D8B50-7B89-4A4D-A992-DCD1F5F50860}" presName="LevelTwoTextNode" presStyleLbl="node2" presStyleIdx="1" presStyleCnt="2">
        <dgm:presLayoutVars>
          <dgm:chPref val="3"/>
        </dgm:presLayoutVars>
      </dgm:prSet>
      <dgm:spPr/>
    </dgm:pt>
    <dgm:pt modelId="{238D55BB-5E8B-4A13-A684-FDED042790E3}" type="pres">
      <dgm:prSet presAssocID="{ED8D8B50-7B89-4A4D-A992-DCD1F5F50860}" presName="level3hierChild" presStyleCnt="0"/>
      <dgm:spPr/>
    </dgm:pt>
    <dgm:pt modelId="{9D345EF7-D2D8-4C4A-8CD0-13F85B4472F3}" type="pres">
      <dgm:prSet presAssocID="{B938393B-A349-4AAE-8107-00101A85C517}" presName="conn2-1" presStyleLbl="parChTrans1D3" presStyleIdx="0" presStyleCnt="1"/>
      <dgm:spPr/>
    </dgm:pt>
    <dgm:pt modelId="{24D6468C-236E-423B-B3D0-14B5293F1848}" type="pres">
      <dgm:prSet presAssocID="{B938393B-A349-4AAE-8107-00101A85C517}" presName="connTx" presStyleLbl="parChTrans1D3" presStyleIdx="0" presStyleCnt="1"/>
      <dgm:spPr/>
    </dgm:pt>
    <dgm:pt modelId="{7ED9CF84-BE6D-48D6-9546-A7BB7373AF0F}" type="pres">
      <dgm:prSet presAssocID="{671F23BE-38B1-4E28-8116-98C0FF96DE71}" presName="root2" presStyleCnt="0"/>
      <dgm:spPr/>
    </dgm:pt>
    <dgm:pt modelId="{52EA9DEB-79D6-461B-A8B8-8360816DBAD5}" type="pres">
      <dgm:prSet presAssocID="{671F23BE-38B1-4E28-8116-98C0FF96DE71}" presName="LevelTwoTextNode" presStyleLbl="node3" presStyleIdx="0" presStyleCnt="1">
        <dgm:presLayoutVars>
          <dgm:chPref val="3"/>
        </dgm:presLayoutVars>
      </dgm:prSet>
      <dgm:spPr/>
    </dgm:pt>
    <dgm:pt modelId="{943C1924-8C35-402A-84BA-909E687ECDA8}" type="pres">
      <dgm:prSet presAssocID="{671F23BE-38B1-4E28-8116-98C0FF96DE71}" presName="level3hierChild" presStyleCnt="0"/>
      <dgm:spPr/>
    </dgm:pt>
  </dgm:ptLst>
  <dgm:cxnLst>
    <dgm:cxn modelId="{4F58B807-809C-4462-8DA9-894EF72A9A11}" type="presOf" srcId="{A7D457F9-19A3-456E-BEEC-21D0EAEC7711}" destId="{6C397622-A782-4E6A-9C08-9FA768C85DAC}" srcOrd="1" destOrd="0" presId="urn:microsoft.com/office/officeart/2005/8/layout/hierarchy2"/>
    <dgm:cxn modelId="{3B16EE1F-CA00-4A63-BB95-EC9FF766269F}" type="presOf" srcId="{B09276EA-497B-4D9E-95B0-AB1B71E2A5B9}" destId="{8722C503-DCCB-4C77-94A2-3641D1499414}" srcOrd="0" destOrd="0" presId="urn:microsoft.com/office/officeart/2005/8/layout/hierarchy2"/>
    <dgm:cxn modelId="{00AB092F-8057-4A0D-8BA6-F7DB62F36DBB}" srcId="{C910D978-0B0E-4AF3-8BF9-FCF2E3E0D95A}" destId="{D16A5258-8158-4044-8310-764233704DC6}" srcOrd="0" destOrd="0" parTransId="{838F484A-164E-477B-834E-C282ECF71C33}" sibTransId="{B1A05B37-65C5-43E3-9D31-FC794C5E008F}"/>
    <dgm:cxn modelId="{96EADB34-8344-4212-BD5B-C49F1E358532}" type="presOf" srcId="{3A0F8F6D-DA3E-45AC-878A-3F5291BDEC9D}" destId="{2C6DE909-1AB6-446B-848E-11557DD0FDFF}" srcOrd="0" destOrd="0" presId="urn:microsoft.com/office/officeart/2005/8/layout/hierarchy2"/>
    <dgm:cxn modelId="{C9E6FE67-788A-44DD-BA18-95BE906B7EC0}" type="presOf" srcId="{D16A5258-8158-4044-8310-764233704DC6}" destId="{25D8AB9A-4B31-473B-A5F7-44607BF0CBFA}" srcOrd="0" destOrd="0" presId="urn:microsoft.com/office/officeart/2005/8/layout/hierarchy2"/>
    <dgm:cxn modelId="{12E61069-9046-4D64-A2D1-82F508BEE6BC}" type="presOf" srcId="{B938393B-A349-4AAE-8107-00101A85C517}" destId="{9D345EF7-D2D8-4C4A-8CD0-13F85B4472F3}" srcOrd="0" destOrd="0" presId="urn:microsoft.com/office/officeart/2005/8/layout/hierarchy2"/>
    <dgm:cxn modelId="{9D938472-BE17-4F01-A15D-BE4597B75B83}" type="presOf" srcId="{3A0F8F6D-DA3E-45AC-878A-3F5291BDEC9D}" destId="{FB89D811-622A-4FFA-8A69-5DDD456C7521}" srcOrd="1" destOrd="0" presId="urn:microsoft.com/office/officeart/2005/8/layout/hierarchy2"/>
    <dgm:cxn modelId="{F5DA4A53-B10F-4613-AC3B-2BB965F82503}" type="presOf" srcId="{C910D978-0B0E-4AF3-8BF9-FCF2E3E0D95A}" destId="{57D4AFFC-44EC-4E09-BC3C-BAA5FC7D8C28}" srcOrd="0" destOrd="0" presId="urn:microsoft.com/office/officeart/2005/8/layout/hierarchy2"/>
    <dgm:cxn modelId="{EDA5688C-1081-47F0-8C49-140B7EC97E3B}" type="presOf" srcId="{671F23BE-38B1-4E28-8116-98C0FF96DE71}" destId="{52EA9DEB-79D6-461B-A8B8-8360816DBAD5}" srcOrd="0" destOrd="0" presId="urn:microsoft.com/office/officeart/2005/8/layout/hierarchy2"/>
    <dgm:cxn modelId="{0B70039D-9BE7-40CF-9E9F-BD3B14334283}" srcId="{ED8D8B50-7B89-4A4D-A992-DCD1F5F50860}" destId="{671F23BE-38B1-4E28-8116-98C0FF96DE71}" srcOrd="0" destOrd="0" parTransId="{B938393B-A349-4AAE-8107-00101A85C517}" sibTransId="{F314D381-1694-4E3A-8D86-44AA7CFA0DEE}"/>
    <dgm:cxn modelId="{171D4AA9-CF80-4CAA-A5A0-A2B3EE9A1B13}" srcId="{D16A5258-8158-4044-8310-764233704DC6}" destId="{ED8D8B50-7B89-4A4D-A992-DCD1F5F50860}" srcOrd="1" destOrd="0" parTransId="{A7D457F9-19A3-456E-BEEC-21D0EAEC7711}" sibTransId="{3D3346EC-3BF7-4303-9F40-DD8F16633331}"/>
    <dgm:cxn modelId="{EB978CB8-F1F6-46AB-844B-93102E20C316}" type="presOf" srcId="{ED8D8B50-7B89-4A4D-A992-DCD1F5F50860}" destId="{715CBBF5-67C6-4F3A-A598-84F8F3E86667}" srcOrd="0" destOrd="0" presId="urn:microsoft.com/office/officeart/2005/8/layout/hierarchy2"/>
    <dgm:cxn modelId="{5E4DF5C4-4099-4A8E-84CB-F3C6712185E1}" srcId="{D16A5258-8158-4044-8310-764233704DC6}" destId="{B09276EA-497B-4D9E-95B0-AB1B71E2A5B9}" srcOrd="0" destOrd="0" parTransId="{3A0F8F6D-DA3E-45AC-878A-3F5291BDEC9D}" sibTransId="{836F0AFB-6E23-4803-A541-85EFCA6EA5CF}"/>
    <dgm:cxn modelId="{0B847FE5-C3DD-4514-9DAB-C17D0ED6CE5C}" type="presOf" srcId="{B938393B-A349-4AAE-8107-00101A85C517}" destId="{24D6468C-236E-423B-B3D0-14B5293F1848}" srcOrd="1" destOrd="0" presId="urn:microsoft.com/office/officeart/2005/8/layout/hierarchy2"/>
    <dgm:cxn modelId="{763871FD-26A4-4A56-9A1F-EACC693F1C08}" type="presOf" srcId="{A7D457F9-19A3-456E-BEEC-21D0EAEC7711}" destId="{CF2C3254-0046-49EC-8C60-EC9FFBF281B4}" srcOrd="0" destOrd="0" presId="urn:microsoft.com/office/officeart/2005/8/layout/hierarchy2"/>
    <dgm:cxn modelId="{8E2901DA-B571-46E9-9F4A-A9E55F8148F0}" type="presParOf" srcId="{57D4AFFC-44EC-4E09-BC3C-BAA5FC7D8C28}" destId="{E5AAD350-0EC1-4FBE-8685-4737F838C419}" srcOrd="0" destOrd="0" presId="urn:microsoft.com/office/officeart/2005/8/layout/hierarchy2"/>
    <dgm:cxn modelId="{4BCE6462-2A67-48FA-A0B6-FC86F326AC83}" type="presParOf" srcId="{E5AAD350-0EC1-4FBE-8685-4737F838C419}" destId="{25D8AB9A-4B31-473B-A5F7-44607BF0CBFA}" srcOrd="0" destOrd="0" presId="urn:microsoft.com/office/officeart/2005/8/layout/hierarchy2"/>
    <dgm:cxn modelId="{F3784E6C-A167-47E9-853B-3233FC5C0D55}" type="presParOf" srcId="{E5AAD350-0EC1-4FBE-8685-4737F838C419}" destId="{C38CBF41-6FC1-40C2-9079-32497B6D50C3}" srcOrd="1" destOrd="0" presId="urn:microsoft.com/office/officeart/2005/8/layout/hierarchy2"/>
    <dgm:cxn modelId="{07F827B0-36C5-4A02-A85D-7733E59BB092}" type="presParOf" srcId="{C38CBF41-6FC1-40C2-9079-32497B6D50C3}" destId="{2C6DE909-1AB6-446B-848E-11557DD0FDFF}" srcOrd="0" destOrd="0" presId="urn:microsoft.com/office/officeart/2005/8/layout/hierarchy2"/>
    <dgm:cxn modelId="{41E0F1AC-F08F-4580-9E6F-3B998214DEBA}" type="presParOf" srcId="{2C6DE909-1AB6-446B-848E-11557DD0FDFF}" destId="{FB89D811-622A-4FFA-8A69-5DDD456C7521}" srcOrd="0" destOrd="0" presId="urn:microsoft.com/office/officeart/2005/8/layout/hierarchy2"/>
    <dgm:cxn modelId="{E45FB5E1-FE9C-4356-817B-3158AC749408}" type="presParOf" srcId="{C38CBF41-6FC1-40C2-9079-32497B6D50C3}" destId="{21321C9A-D4CD-4EB8-B3A8-AAFAD6B4DB9A}" srcOrd="1" destOrd="0" presId="urn:microsoft.com/office/officeart/2005/8/layout/hierarchy2"/>
    <dgm:cxn modelId="{67056AC0-0FBE-49BD-8370-92218E969900}" type="presParOf" srcId="{21321C9A-D4CD-4EB8-B3A8-AAFAD6B4DB9A}" destId="{8722C503-DCCB-4C77-94A2-3641D1499414}" srcOrd="0" destOrd="0" presId="urn:microsoft.com/office/officeart/2005/8/layout/hierarchy2"/>
    <dgm:cxn modelId="{8E5A594F-DD26-4168-9FE6-F92E9126FF4E}" type="presParOf" srcId="{21321C9A-D4CD-4EB8-B3A8-AAFAD6B4DB9A}" destId="{E63924A8-906C-430E-9FE2-4BAA61E8AF38}" srcOrd="1" destOrd="0" presId="urn:microsoft.com/office/officeart/2005/8/layout/hierarchy2"/>
    <dgm:cxn modelId="{477A514D-0229-4EC5-B32A-EF2CB2019E39}" type="presParOf" srcId="{C38CBF41-6FC1-40C2-9079-32497B6D50C3}" destId="{CF2C3254-0046-49EC-8C60-EC9FFBF281B4}" srcOrd="2" destOrd="0" presId="urn:microsoft.com/office/officeart/2005/8/layout/hierarchy2"/>
    <dgm:cxn modelId="{D2894752-0EA0-4B23-A0C1-23A3579FE55A}" type="presParOf" srcId="{CF2C3254-0046-49EC-8C60-EC9FFBF281B4}" destId="{6C397622-A782-4E6A-9C08-9FA768C85DAC}" srcOrd="0" destOrd="0" presId="urn:microsoft.com/office/officeart/2005/8/layout/hierarchy2"/>
    <dgm:cxn modelId="{99E00F24-355B-41D3-8873-093515562567}" type="presParOf" srcId="{C38CBF41-6FC1-40C2-9079-32497B6D50C3}" destId="{5A4D05F1-26EC-4803-BBB6-1F09E98E1F81}" srcOrd="3" destOrd="0" presId="urn:microsoft.com/office/officeart/2005/8/layout/hierarchy2"/>
    <dgm:cxn modelId="{0677EE93-3484-48A1-91AC-6AD3F1D43805}" type="presParOf" srcId="{5A4D05F1-26EC-4803-BBB6-1F09E98E1F81}" destId="{715CBBF5-67C6-4F3A-A598-84F8F3E86667}" srcOrd="0" destOrd="0" presId="urn:microsoft.com/office/officeart/2005/8/layout/hierarchy2"/>
    <dgm:cxn modelId="{F1BE3F70-2780-4304-BA79-594C1E89E7CE}" type="presParOf" srcId="{5A4D05F1-26EC-4803-BBB6-1F09E98E1F81}" destId="{238D55BB-5E8B-4A13-A684-FDED042790E3}" srcOrd="1" destOrd="0" presId="urn:microsoft.com/office/officeart/2005/8/layout/hierarchy2"/>
    <dgm:cxn modelId="{1650A370-FCF8-44FC-9B1D-2049F980B7DC}" type="presParOf" srcId="{238D55BB-5E8B-4A13-A684-FDED042790E3}" destId="{9D345EF7-D2D8-4C4A-8CD0-13F85B4472F3}" srcOrd="0" destOrd="0" presId="urn:microsoft.com/office/officeart/2005/8/layout/hierarchy2"/>
    <dgm:cxn modelId="{3E332937-FD28-4916-8572-1C45D8142384}" type="presParOf" srcId="{9D345EF7-D2D8-4C4A-8CD0-13F85B4472F3}" destId="{24D6468C-236E-423B-B3D0-14B5293F1848}" srcOrd="0" destOrd="0" presId="urn:microsoft.com/office/officeart/2005/8/layout/hierarchy2"/>
    <dgm:cxn modelId="{7FB15ADF-B8D4-43B4-A238-30BAFB2E8BFD}" type="presParOf" srcId="{238D55BB-5E8B-4A13-A684-FDED042790E3}" destId="{7ED9CF84-BE6D-48D6-9546-A7BB7373AF0F}" srcOrd="1" destOrd="0" presId="urn:microsoft.com/office/officeart/2005/8/layout/hierarchy2"/>
    <dgm:cxn modelId="{803AA51A-E43B-42A4-85BE-E918CAFBA03D}" type="presParOf" srcId="{7ED9CF84-BE6D-48D6-9546-A7BB7373AF0F}" destId="{52EA9DEB-79D6-461B-A8B8-8360816DBAD5}" srcOrd="0" destOrd="0" presId="urn:microsoft.com/office/officeart/2005/8/layout/hierarchy2"/>
    <dgm:cxn modelId="{832AAD1C-2096-4ADC-AE1C-D3ED87372359}" type="presParOf" srcId="{7ED9CF84-BE6D-48D6-9546-A7BB7373AF0F}" destId="{943C1924-8C35-402A-84BA-909E687ECDA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FCEBF-9315-49A6-BABF-215B31A5B928}" type="datetimeFigureOut">
              <a:rPr lang="nb-NO" smtClean="0"/>
              <a:t>27.03.2023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8D682-6112-4487-B536-4A1F2455DA33}" type="slidenum">
              <a:rPr lang="nb-NO" smtClean="0"/>
              <a:t>‹#›</a:t>
            </a:fld>
            <a:endParaRPr lang="nb-NO"/>
          </a:p>
        </p:txBody>
      </p:sp>
    </p:spTree>
    <p:extLst>
      <p:ext uri="{BB962C8B-B14F-4D97-AF65-F5344CB8AC3E}">
        <p14:creationId xmlns:p14="http://schemas.microsoft.com/office/powerpoint/2010/main" val="230167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4</a:t>
            </a:fld>
            <a:endParaRPr lang="nb-NO"/>
          </a:p>
        </p:txBody>
      </p:sp>
    </p:spTree>
    <p:extLst>
      <p:ext uri="{BB962C8B-B14F-4D97-AF65-F5344CB8AC3E}">
        <p14:creationId xmlns:p14="http://schemas.microsoft.com/office/powerpoint/2010/main" val="395976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17</a:t>
            </a:fld>
            <a:endParaRPr lang="nb-NO"/>
          </a:p>
        </p:txBody>
      </p:sp>
    </p:spTree>
    <p:extLst>
      <p:ext uri="{BB962C8B-B14F-4D97-AF65-F5344CB8AC3E}">
        <p14:creationId xmlns:p14="http://schemas.microsoft.com/office/powerpoint/2010/main" val="95782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18</a:t>
            </a:fld>
            <a:endParaRPr lang="nb-NO"/>
          </a:p>
        </p:txBody>
      </p:sp>
    </p:spTree>
    <p:extLst>
      <p:ext uri="{BB962C8B-B14F-4D97-AF65-F5344CB8AC3E}">
        <p14:creationId xmlns:p14="http://schemas.microsoft.com/office/powerpoint/2010/main" val="269648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19</a:t>
            </a:fld>
            <a:endParaRPr lang="nb-NO"/>
          </a:p>
        </p:txBody>
      </p:sp>
    </p:spTree>
    <p:extLst>
      <p:ext uri="{BB962C8B-B14F-4D97-AF65-F5344CB8AC3E}">
        <p14:creationId xmlns:p14="http://schemas.microsoft.com/office/powerpoint/2010/main" val="678559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20</a:t>
            </a:fld>
            <a:endParaRPr lang="nb-NO"/>
          </a:p>
        </p:txBody>
      </p:sp>
    </p:spTree>
    <p:extLst>
      <p:ext uri="{BB962C8B-B14F-4D97-AF65-F5344CB8AC3E}">
        <p14:creationId xmlns:p14="http://schemas.microsoft.com/office/powerpoint/2010/main" val="238266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21</a:t>
            </a:fld>
            <a:endParaRPr lang="nb-NO"/>
          </a:p>
        </p:txBody>
      </p:sp>
    </p:spTree>
    <p:extLst>
      <p:ext uri="{BB962C8B-B14F-4D97-AF65-F5344CB8AC3E}">
        <p14:creationId xmlns:p14="http://schemas.microsoft.com/office/powerpoint/2010/main" val="116033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22</a:t>
            </a:fld>
            <a:endParaRPr lang="nb-NO"/>
          </a:p>
        </p:txBody>
      </p:sp>
    </p:spTree>
    <p:extLst>
      <p:ext uri="{BB962C8B-B14F-4D97-AF65-F5344CB8AC3E}">
        <p14:creationId xmlns:p14="http://schemas.microsoft.com/office/powerpoint/2010/main" val="303034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33</a:t>
            </a:fld>
            <a:endParaRPr lang="nb-NO"/>
          </a:p>
        </p:txBody>
      </p:sp>
    </p:spTree>
    <p:extLst>
      <p:ext uri="{BB962C8B-B14F-4D97-AF65-F5344CB8AC3E}">
        <p14:creationId xmlns:p14="http://schemas.microsoft.com/office/powerpoint/2010/main" val="11413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6</a:t>
            </a:fld>
            <a:endParaRPr lang="nb-NO"/>
          </a:p>
        </p:txBody>
      </p:sp>
    </p:spTree>
    <p:extLst>
      <p:ext uri="{BB962C8B-B14F-4D97-AF65-F5344CB8AC3E}">
        <p14:creationId xmlns:p14="http://schemas.microsoft.com/office/powerpoint/2010/main" val="18245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7</a:t>
            </a:fld>
            <a:endParaRPr lang="nb-NO"/>
          </a:p>
        </p:txBody>
      </p:sp>
    </p:spTree>
    <p:extLst>
      <p:ext uri="{BB962C8B-B14F-4D97-AF65-F5344CB8AC3E}">
        <p14:creationId xmlns:p14="http://schemas.microsoft.com/office/powerpoint/2010/main" val="1200818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8</a:t>
            </a:fld>
            <a:endParaRPr lang="nb-NO"/>
          </a:p>
        </p:txBody>
      </p:sp>
    </p:spTree>
    <p:extLst>
      <p:ext uri="{BB962C8B-B14F-4D97-AF65-F5344CB8AC3E}">
        <p14:creationId xmlns:p14="http://schemas.microsoft.com/office/powerpoint/2010/main" val="984130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9</a:t>
            </a:fld>
            <a:endParaRPr lang="nb-NO"/>
          </a:p>
        </p:txBody>
      </p:sp>
    </p:spTree>
    <p:extLst>
      <p:ext uri="{BB962C8B-B14F-4D97-AF65-F5344CB8AC3E}">
        <p14:creationId xmlns:p14="http://schemas.microsoft.com/office/powerpoint/2010/main" val="331169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12</a:t>
            </a:fld>
            <a:endParaRPr lang="nb-NO"/>
          </a:p>
        </p:txBody>
      </p:sp>
    </p:spTree>
    <p:extLst>
      <p:ext uri="{BB962C8B-B14F-4D97-AF65-F5344CB8AC3E}">
        <p14:creationId xmlns:p14="http://schemas.microsoft.com/office/powerpoint/2010/main" val="116659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Spørsmål til legene om de trenger tekst for info om fakturering</a:t>
            </a:r>
            <a:endParaRPr lang="en-US"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13</a:t>
            </a:fld>
            <a:endParaRPr lang="nb-NO"/>
          </a:p>
        </p:txBody>
      </p:sp>
    </p:spTree>
    <p:extLst>
      <p:ext uri="{BB962C8B-B14F-4D97-AF65-F5344CB8AC3E}">
        <p14:creationId xmlns:p14="http://schemas.microsoft.com/office/powerpoint/2010/main" val="336892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E-post?</a:t>
            </a:r>
            <a:endParaRPr lang="en-US" dirty="0"/>
          </a:p>
        </p:txBody>
      </p:sp>
      <p:sp>
        <p:nvSpPr>
          <p:cNvPr id="4" name="Plassholder for lysbildenummer 3"/>
          <p:cNvSpPr>
            <a:spLocks noGrp="1"/>
          </p:cNvSpPr>
          <p:nvPr>
            <p:ph type="sldNum" sz="quarter" idx="10"/>
          </p:nvPr>
        </p:nvSpPr>
        <p:spPr/>
        <p:txBody>
          <a:bodyPr/>
          <a:lstStyle/>
          <a:p>
            <a:fld id="{9C733F77-1B8C-4A49-B304-96CBAFEF2545}" type="slidenum">
              <a:rPr lang="nb-NO" smtClean="0"/>
              <a:t>14</a:t>
            </a:fld>
            <a:endParaRPr lang="nb-NO"/>
          </a:p>
        </p:txBody>
      </p:sp>
    </p:spTree>
    <p:extLst>
      <p:ext uri="{BB962C8B-B14F-4D97-AF65-F5344CB8AC3E}">
        <p14:creationId xmlns:p14="http://schemas.microsoft.com/office/powerpoint/2010/main" val="328893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015DDB5-69B0-429B-8912-CBE207ECC92D}" type="slidenum">
              <a:rPr lang="nb-NO" smtClean="0"/>
              <a:t>16</a:t>
            </a:fld>
            <a:endParaRPr lang="nb-NO"/>
          </a:p>
        </p:txBody>
      </p:sp>
    </p:spTree>
    <p:extLst>
      <p:ext uri="{BB962C8B-B14F-4D97-AF65-F5344CB8AC3E}">
        <p14:creationId xmlns:p14="http://schemas.microsoft.com/office/powerpoint/2010/main" val="1618146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1"/>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ikonet for å legge til et bilde</a:t>
            </a:r>
            <a:endParaRPr lang="nb-NO" dirty="0"/>
          </a:p>
        </p:txBody>
      </p:sp>
      <p:sp>
        <p:nvSpPr>
          <p:cNvPr id="8" name="Plassholder for tekst 7"/>
          <p:cNvSpPr>
            <a:spLocks noGrp="1"/>
          </p:cNvSpPr>
          <p:nvPr>
            <p:ph type="body" sz="quarter" idx="10" hasCustomPrompt="1"/>
          </p:nvPr>
        </p:nvSpPr>
        <p:spPr>
          <a:xfrm>
            <a:off x="0" y="1263466"/>
            <a:ext cx="12192000" cy="1566611"/>
          </a:xfrm>
          <a:blipFill dpi="0" rotWithShape="1">
            <a:blip r:embed="rId3"/>
            <a:srcRect/>
            <a:tile tx="0" ty="0" sx="100000" sy="100000" flip="none" algn="bl"/>
          </a:blipFill>
        </p:spPr>
        <p:txBody>
          <a:bodyPr lIns="612000" tIns="108000" bIns="90000">
            <a:spAutoFit/>
          </a:bodyPr>
          <a:lstStyle>
            <a:lvl1pPr marL="0" indent="0">
              <a:lnSpc>
                <a:spcPts val="6498"/>
              </a:lnSpc>
              <a:spcBef>
                <a:spcPts val="0"/>
              </a:spcBef>
              <a:spcAft>
                <a:spcPts val="0"/>
              </a:spcAft>
              <a:buFont typeface="Arial" panose="020B0604020202020204" pitchFamily="34" charset="0"/>
              <a:buChar char="​"/>
              <a:defRPr sz="5998">
                <a:solidFill>
                  <a:schemeClr val="accent1"/>
                </a:solidFill>
                <a:latin typeface="+mj-lt"/>
              </a:defRPr>
            </a:lvl1pPr>
            <a:lvl2pPr marL="107968" indent="0">
              <a:spcBef>
                <a:spcPts val="1999"/>
              </a:spcBef>
              <a:buFont typeface="Arial" panose="020B0604020202020204" pitchFamily="34" charset="0"/>
              <a:buChar char="​"/>
              <a:defRPr sz="1799">
                <a:solidFill>
                  <a:schemeClr val="accent1"/>
                </a:solidFill>
              </a:defRPr>
            </a:lvl2pPr>
          </a:lstStyle>
          <a:p>
            <a:pPr lvl="0"/>
            <a:r>
              <a:rPr lang="nb-NO" dirty="0"/>
              <a:t>Tittel</a:t>
            </a:r>
          </a:p>
          <a:p>
            <a:pPr lvl="1"/>
            <a:r>
              <a:rPr lang="nb-NO" dirty="0"/>
              <a:t>Andre nivå</a:t>
            </a:r>
          </a:p>
        </p:txBody>
      </p:sp>
      <p:sp>
        <p:nvSpPr>
          <p:cNvPr id="2" name="Date Placeholder 1"/>
          <p:cNvSpPr>
            <a:spLocks noGrp="1"/>
          </p:cNvSpPr>
          <p:nvPr>
            <p:ph type="dt" sz="half" idx="12"/>
          </p:nvPr>
        </p:nvSpPr>
        <p:spPr>
          <a:xfrm>
            <a:off x="590396" y="769979"/>
            <a:ext cx="2744073" cy="365040"/>
          </a:xfrm>
          <a:prstGeom prst="rect">
            <a:avLst/>
          </a:prstGeom>
        </p:spPr>
        <p:txBody>
          <a:bodyPr/>
          <a:lstStyle>
            <a:lvl1pPr>
              <a:defRPr sz="1799">
                <a:solidFill>
                  <a:schemeClr val="bg1"/>
                </a:solidFill>
              </a:defRPr>
            </a:lvl1pPr>
          </a:lstStyle>
          <a:p>
            <a:fld id="{E57D1E44-A88E-47B2-A614-0FA5BE967260}" type="datetimeFigureOut">
              <a:rPr lang="nb-NO" smtClean="0"/>
              <a:pPr/>
              <a:t>27.03.2023</a:t>
            </a:fld>
            <a:endParaRPr lang="nb-NO" dirty="0"/>
          </a:p>
        </p:txBody>
      </p:sp>
    </p:spTree>
    <p:extLst>
      <p:ext uri="{BB962C8B-B14F-4D97-AF65-F5344CB8AC3E}">
        <p14:creationId xmlns:p14="http://schemas.microsoft.com/office/powerpoint/2010/main" val="328513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3499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975168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74927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45780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642156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85659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86926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3218271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ote - Green Grass">
    <p:spTree>
      <p:nvGrpSpPr>
        <p:cNvPr id="1" name=""/>
        <p:cNvGrpSpPr/>
        <p:nvPr/>
      </p:nvGrpSpPr>
      <p:grpSpPr>
        <a:xfrm>
          <a:off x="0" y="0"/>
          <a:ext cx="0" cy="0"/>
          <a:chOff x="0" y="0"/>
          <a:chExt cx="0" cy="0"/>
        </a:xfrm>
      </p:grpSpPr>
      <p:sp>
        <p:nvSpPr>
          <p:cNvPr id="10" name="Platshållare för text 6"/>
          <p:cNvSpPr>
            <a:spLocks noGrp="1"/>
          </p:cNvSpPr>
          <p:nvPr>
            <p:ph type="body" sz="quarter" idx="13" hasCustomPrompt="1"/>
          </p:nvPr>
        </p:nvSpPr>
        <p:spPr>
          <a:xfrm>
            <a:off x="527382" y="1484785"/>
            <a:ext cx="11137238" cy="2112890"/>
          </a:xfrm>
          <a:prstGeom prst="rect">
            <a:avLst/>
          </a:prstGeom>
        </p:spPr>
        <p:txBody>
          <a:bodyPr wrap="square" anchor="b" anchorCtr="0">
            <a:noAutofit/>
          </a:bodyPr>
          <a:lstStyle>
            <a:lvl1pPr algn="ctr">
              <a:lnSpc>
                <a:spcPts val="4999"/>
              </a:lnSpc>
              <a:spcBef>
                <a:spcPts val="0"/>
              </a:spcBef>
              <a:defRPr sz="4999" b="0" cap="all" baseline="0">
                <a:latin typeface="+mj-lt"/>
                <a:cs typeface="Arial" panose="020B0604020202020204" pitchFamily="34" charset="0"/>
              </a:defRPr>
            </a:lvl1pPr>
            <a:lvl2pPr algn="ctr">
              <a:defRPr/>
            </a:lvl2pPr>
            <a:lvl3pPr algn="ctr">
              <a:defRPr/>
            </a:lvl3pPr>
            <a:lvl4pPr algn="ctr">
              <a:defRPr/>
            </a:lvl4pPr>
            <a:lvl5pPr algn="ctr">
              <a:defRPr/>
            </a:lvl5pPr>
          </a:lstStyle>
          <a:p>
            <a:pPr lvl="0"/>
            <a:r>
              <a:rPr lang="en-US" noProof="0" dirty="0"/>
              <a:t>Quote (UPPERCASE LETTERS)</a:t>
            </a:r>
          </a:p>
        </p:txBody>
      </p:sp>
      <p:sp>
        <p:nvSpPr>
          <p:cNvPr id="5" name="Title 4"/>
          <p:cNvSpPr>
            <a:spLocks noGrp="1"/>
          </p:cNvSpPr>
          <p:nvPr>
            <p:ph type="title"/>
          </p:nvPr>
        </p:nvSpPr>
        <p:spPr/>
        <p:txBody>
          <a:bodyPr/>
          <a:lstStyle/>
          <a:p>
            <a:r>
              <a:rPr lang="nb-NO" noProof="0"/>
              <a:t>Klikk for å redigere tittelstil</a:t>
            </a:r>
            <a:endParaRPr lang="en-US" noProof="0" dirty="0"/>
          </a:p>
        </p:txBody>
      </p:sp>
      <p:sp>
        <p:nvSpPr>
          <p:cNvPr id="8" name="Platshållare för text 7"/>
          <p:cNvSpPr>
            <a:spLocks noGrp="1"/>
          </p:cNvSpPr>
          <p:nvPr>
            <p:ph type="body" sz="quarter" idx="19"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
        <p:nvSpPr>
          <p:cNvPr id="11" name="Platshållare för text 6"/>
          <p:cNvSpPr>
            <a:spLocks noGrp="1"/>
          </p:cNvSpPr>
          <p:nvPr>
            <p:ph type="body" sz="quarter" idx="12" hasCustomPrompt="1"/>
          </p:nvPr>
        </p:nvSpPr>
        <p:spPr>
          <a:xfrm>
            <a:off x="623906" y="3645025"/>
            <a:ext cx="10944191" cy="1800200"/>
          </a:xfrm>
          <a:prstGeom prst="rect">
            <a:avLst/>
          </a:prstGeom>
        </p:spPr>
        <p:txBody>
          <a:bodyPr/>
          <a:lstStyle>
            <a:lvl1pPr algn="ctr">
              <a:lnSpc>
                <a:spcPts val="3000"/>
              </a:lnSpc>
              <a:spcBef>
                <a:spcPts val="0"/>
              </a:spcBef>
              <a:defRPr sz="4000" b="0" baseline="0">
                <a:latin typeface="Handsome Pro For If Medium" panose="03050502040207070C04" pitchFamily="66" charset="0"/>
                <a:cs typeface="Arial" panose="020B0604020202020204" pitchFamily="34" charset="0"/>
              </a:defRPr>
            </a:lvl1pPr>
            <a:lvl2pPr algn="ctr">
              <a:defRPr/>
            </a:lvl2pPr>
            <a:lvl3pPr algn="ctr">
              <a:defRPr/>
            </a:lvl3pPr>
            <a:lvl4pPr algn="ctr">
              <a:defRPr/>
            </a:lvl4pPr>
            <a:lvl5pPr algn="ctr">
              <a:defRPr/>
            </a:lvl5pPr>
          </a:lstStyle>
          <a:p>
            <a:pPr lvl="0"/>
            <a:r>
              <a:rPr lang="en-US" noProof="0" dirty="0"/>
              <a:t>Name</a:t>
            </a:r>
          </a:p>
        </p:txBody>
      </p:sp>
    </p:spTree>
    <p:extLst>
      <p:ext uri="{BB962C8B-B14F-4D97-AF65-F5344CB8AC3E}">
        <p14:creationId xmlns:p14="http://schemas.microsoft.com/office/powerpoint/2010/main" val="29149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0030" y="260966"/>
            <a:ext cx="9311940" cy="1230821"/>
          </a:xfrm>
        </p:spPr>
        <p:txBody>
          <a:bodyPr/>
          <a:lstStyle/>
          <a:p>
            <a:r>
              <a:rPr lang="en-US" noProof="0" dirty="0"/>
              <a:t>TITLE (MUST BE IN UPPERCASE LETTERS)</a:t>
            </a:r>
          </a:p>
        </p:txBody>
      </p:sp>
      <p:sp>
        <p:nvSpPr>
          <p:cNvPr id="6" name="Platshållare för innehåll 2"/>
          <p:cNvSpPr>
            <a:spLocks noGrp="1"/>
          </p:cNvSpPr>
          <p:nvPr>
            <p:ph idx="13" hasCustomPrompt="1"/>
          </p:nvPr>
        </p:nvSpPr>
        <p:spPr>
          <a:xfrm>
            <a:off x="474794" y="1945711"/>
            <a:ext cx="11137238" cy="3520534"/>
          </a:xfrm>
          <a:prstGeom prst="rect">
            <a:avLst/>
          </a:prstGeom>
        </p:spPr>
        <p:txBody>
          <a:bodyPr>
            <a:noAutofit/>
          </a:bodyPr>
          <a:lstStyle>
            <a:lvl1pPr marL="0" marR="0" indent="0" algn="l" defTabSz="914309" rtl="0" eaLnBrk="1" fontAlgn="auto" latinLnBrk="0" hangingPunct="1">
              <a:lnSpc>
                <a:spcPct val="100000"/>
              </a:lnSpc>
              <a:spcBef>
                <a:spcPts val="0"/>
              </a:spcBef>
              <a:spcAft>
                <a:spcPts val="600"/>
              </a:spcAft>
              <a:buClrTx/>
              <a:buSzTx/>
              <a:buFontTx/>
              <a:buNone/>
              <a:tabLst/>
              <a:defRPr sz="1799" b="0" baseline="0">
                <a:latin typeface="+mn-lt"/>
                <a:cs typeface="Arial" panose="020B0604020202020204" pitchFamily="34" charset="0"/>
              </a:defRPr>
            </a:lvl1pPr>
            <a:lvl2pPr marL="0">
              <a:spcBef>
                <a:spcPts val="0"/>
              </a:spcBef>
              <a:spcAft>
                <a:spcPts val="800"/>
              </a:spcAft>
              <a:defRPr sz="1999"/>
            </a:lvl2pPr>
          </a:lstStyle>
          <a:p>
            <a:pPr lvl="0"/>
            <a:r>
              <a:rPr lang="en-US" noProof="0" dirty="0"/>
              <a:t>Insert text or other object</a:t>
            </a:r>
          </a:p>
        </p:txBody>
      </p:sp>
      <p:sp>
        <p:nvSpPr>
          <p:cNvPr id="7" name="Text Placeholder 4"/>
          <p:cNvSpPr>
            <a:spLocks noGrp="1"/>
          </p:cNvSpPr>
          <p:nvPr>
            <p:ph type="body" sz="quarter" idx="14" hasCustomPrompt="1"/>
          </p:nvPr>
        </p:nvSpPr>
        <p:spPr>
          <a:xfrm>
            <a:off x="479604" y="1577813"/>
            <a:ext cx="11132741" cy="388445"/>
          </a:xfrm>
        </p:spPr>
        <p:txBody>
          <a:bodyPr>
            <a:normAutofit/>
          </a:bodyPr>
          <a:lstStyle>
            <a:lvl1pPr>
              <a:spcBef>
                <a:spcPts val="0"/>
              </a:spcBef>
              <a:spcAft>
                <a:spcPts val="800"/>
              </a:spcAft>
              <a:defRPr sz="1999" baseline="0">
                <a:latin typeface="+mn-lt"/>
                <a:cs typeface="Arial" panose="020B0604020202020204" pitchFamily="34" charset="0"/>
              </a:defRPr>
            </a:lvl1pPr>
          </a:lstStyle>
          <a:p>
            <a:pPr lvl="0"/>
            <a:r>
              <a:rPr lang="en-US" noProof="0" dirty="0"/>
              <a:t>Headline</a:t>
            </a:r>
          </a:p>
        </p:txBody>
      </p:sp>
      <p:sp>
        <p:nvSpPr>
          <p:cNvPr id="8" name="Platshållare för text 7"/>
          <p:cNvSpPr>
            <a:spLocks noGrp="1"/>
          </p:cNvSpPr>
          <p:nvPr>
            <p:ph type="body" sz="quarter" idx="15" hasCustomPrompt="1"/>
          </p:nvPr>
        </p:nvSpPr>
        <p:spPr>
          <a:xfrm>
            <a:off x="474794" y="708472"/>
            <a:ext cx="11137238" cy="504825"/>
          </a:xfrm>
          <a:prstGeom prst="rect">
            <a:avLst/>
          </a:prstGeom>
        </p:spPr>
        <p:txBody>
          <a:bodyPr tIns="0">
            <a:noAutofit/>
          </a:bodyPr>
          <a:lstStyle>
            <a:lvl1pPr>
              <a:spcBef>
                <a:spcPts val="0"/>
              </a:spcBef>
              <a:defRPr sz="2500" b="0" baseline="0">
                <a:latin typeface="Handsome Pro For If Medium" panose="03050502040207070C04" pitchFamily="66" charset="0"/>
                <a:cs typeface="Arial" panose="020B0604020202020204" pitchFamily="34" charset="0"/>
              </a:defRPr>
            </a:lvl1pPr>
          </a:lstStyle>
          <a:p>
            <a:pPr lvl="0"/>
            <a:r>
              <a:rPr lang="en-US" noProof="0" dirty="0"/>
              <a:t>Sub-heading</a:t>
            </a:r>
          </a:p>
        </p:txBody>
      </p:sp>
    </p:spTree>
    <p:extLst>
      <p:ext uri="{BB962C8B-B14F-4D97-AF65-F5344CB8AC3E}">
        <p14:creationId xmlns:p14="http://schemas.microsoft.com/office/powerpoint/2010/main" val="2644644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a:extLst>
              <a:ext uri="{FF2B5EF4-FFF2-40B4-BE49-F238E27FC236}">
                <a16:creationId xmlns:a16="http://schemas.microsoft.com/office/drawing/2014/main" id="{AB2C914B-0D37-4409-8516-E197664597DE}"/>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Bilde 6">
            <a:extLst>
              <a:ext uri="{FF2B5EF4-FFF2-40B4-BE49-F238E27FC236}">
                <a16:creationId xmlns:a16="http://schemas.microsoft.com/office/drawing/2014/main" id="{7B119AE8-6D43-475E-842A-E4FF573663E4}"/>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DC174D6-824C-4868-B53E-C79732567086}"/>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B868217-4289-4EFD-AC9D-3093C21013CA}"/>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2F91B4C2-67ED-4024-938E-3501CE432E7F}"/>
              </a:ext>
            </a:extLst>
          </p:cNvPr>
          <p:cNvPicPr>
            <a:picLocks noChangeAspect="1"/>
          </p:cNvPicPr>
          <p:nvPr userDrawn="1"/>
        </p:nvPicPr>
        <p:blipFill>
          <a:blip r:embed="rId2"/>
          <a:stretch>
            <a:fillRect/>
          </a:stretch>
        </p:blipFill>
        <p:spPr>
          <a:xfrm>
            <a:off x="9886950" y="6620930"/>
            <a:ext cx="2193082" cy="192620"/>
          </a:xfrm>
          <a:prstGeom prst="rect">
            <a:avLst/>
          </a:prstGeom>
        </p:spPr>
      </p:pic>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95E6477F-3A37-4894-BCF2-651A832AABA7}"/>
              </a:ext>
            </a:extLst>
          </p:cNvPr>
          <p:cNvPicPr>
            <a:picLocks noChangeAspect="1"/>
          </p:cNvPicPr>
          <p:nvPr userDrawn="1"/>
        </p:nvPicPr>
        <p:blipFill>
          <a:blip r:embed="rId2"/>
          <a:stretch>
            <a:fillRect/>
          </a:stretch>
        </p:blipFill>
        <p:spPr>
          <a:xfrm>
            <a:off x="9486900" y="6645337"/>
            <a:ext cx="2547234" cy="223725"/>
          </a:xfrm>
          <a:prstGeom prst="rect">
            <a:avLst/>
          </a:prstGeom>
        </p:spPr>
      </p:pic>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3/27/2023</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81900" y="914400"/>
            <a:ext cx="4457700" cy="1077218"/>
          </a:xfrm>
          <a:prstGeom prst="rect">
            <a:avLst/>
          </a:prstGeom>
          <a:noFill/>
        </p:spPr>
        <p:txBody>
          <a:bodyPr wrap="square" rtlCol="0">
            <a:spAutoFit/>
          </a:bodyPr>
          <a:lstStyle/>
          <a:p>
            <a:r>
              <a:rPr lang="nb-NO" sz="3200" dirty="0">
                <a:solidFill>
                  <a:schemeClr val="bg2"/>
                </a:solidFill>
                <a:latin typeface="Arial" panose="020B0604020202020204" pitchFamily="34" charset="0"/>
                <a:cs typeface="Arial" panose="020B0604020202020204" pitchFamily="34" charset="0"/>
              </a:rPr>
              <a:t>Legebrev Nytegning Voksen </a:t>
            </a: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
        <p:nvSpPr>
          <p:cNvPr id="2" name="TekstSylinder 1">
            <a:extLst>
              <a:ext uri="{FF2B5EF4-FFF2-40B4-BE49-F238E27FC236}">
                <a16:creationId xmlns:a16="http://schemas.microsoft.com/office/drawing/2014/main" id="{013BAD71-CFB1-C77F-834E-52C3EAD2491D}"/>
              </a:ext>
            </a:extLst>
          </p:cNvPr>
          <p:cNvSpPr txBox="1"/>
          <p:nvPr/>
        </p:nvSpPr>
        <p:spPr>
          <a:xfrm>
            <a:off x="7681912" y="2530558"/>
            <a:ext cx="2847974" cy="369332"/>
          </a:xfrm>
          <a:prstGeom prst="rect">
            <a:avLst/>
          </a:prstGeom>
          <a:noFill/>
        </p:spPr>
        <p:txBody>
          <a:bodyPr wrap="square" rtlCol="0">
            <a:spAutoFit/>
          </a:bodyPr>
          <a:lstStyle/>
          <a:p>
            <a:r>
              <a:rPr lang="nb-NO" sz="1800" dirty="0">
                <a:solidFill>
                  <a:schemeClr val="bg2"/>
                </a:solidFill>
                <a:latin typeface="Arial" panose="020B0604020202020204" pitchFamily="34" charset="0"/>
                <a:cs typeface="Arial" panose="020B0604020202020204" pitchFamily="34" charset="0"/>
              </a:rPr>
              <a:t>Tekster og struktur</a:t>
            </a:r>
            <a:endParaRPr lang="nb-NO" dirty="0"/>
          </a:p>
        </p:txBody>
      </p:sp>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553854"/>
          </a:xfrm>
        </p:spPr>
        <p:txBody>
          <a:bodyPr>
            <a:normAutofit fontScale="90000"/>
          </a:bodyPr>
          <a:lstStyle/>
          <a:p>
            <a:r>
              <a:rPr lang="nb-NO" sz="3599" dirty="0"/>
              <a:t>Fritekstspørsmål for diagnose utenfor listen</a:t>
            </a:r>
          </a:p>
        </p:txBody>
      </p:sp>
      <p:sp>
        <p:nvSpPr>
          <p:cNvPr id="7" name="TekstSylinder 6"/>
          <p:cNvSpPr txBox="1"/>
          <p:nvPr/>
        </p:nvSpPr>
        <p:spPr>
          <a:xfrm rot="20640430">
            <a:off x="1133080" y="2094369"/>
            <a:ext cx="1528610" cy="369108"/>
          </a:xfrm>
          <a:prstGeom prst="rect">
            <a:avLst/>
          </a:prstGeom>
          <a:noFill/>
        </p:spPr>
        <p:txBody>
          <a:bodyPr wrap="none" rtlCol="0">
            <a:spAutoFit/>
          </a:bodyPr>
          <a:lstStyle/>
          <a:p>
            <a:pPr lvl="0"/>
            <a:r>
              <a:rPr lang="nb-NO" sz="1799" dirty="0">
                <a:solidFill>
                  <a:prstClr val="black"/>
                </a:solidFill>
              </a:rPr>
              <a:t>Standard intro</a:t>
            </a:r>
          </a:p>
        </p:txBody>
      </p:sp>
      <p:sp>
        <p:nvSpPr>
          <p:cNvPr id="8" name="Rektangel 7"/>
          <p:cNvSpPr/>
          <p:nvPr/>
        </p:nvSpPr>
        <p:spPr>
          <a:xfrm>
            <a:off x="3049908" y="1331214"/>
            <a:ext cx="7416610" cy="15620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400" dirty="0">
                <a:solidFill>
                  <a:schemeClr val="tx1"/>
                </a:solidFill>
              </a:rPr>
              <a:t>Legg gjerne ved kopi av epikriser innenfor de siste tre år, dersom disse er relevante, men vær oppmerksom på at opplysninger om identifiserbar tredjeperson ikke skal oversendes.</a:t>
            </a:r>
          </a:p>
          <a:p>
            <a:endParaRPr lang="nb-NO" sz="1400" dirty="0"/>
          </a:p>
          <a:p>
            <a:r>
              <a:rPr lang="nb-NO" sz="1400" dirty="0">
                <a:solidFill>
                  <a:schemeClr val="tx1"/>
                </a:solidFill>
              </a:rPr>
              <a:t>I helseerklæringen er det opplyst om følgende helseproblemer: </a:t>
            </a:r>
            <a:r>
              <a:rPr lang="nb-NO" sz="1400" b="1" dirty="0">
                <a:solidFill>
                  <a:schemeClr val="tx1"/>
                </a:solidFill>
              </a:rPr>
              <a:t>«Diagnose1, Diagnose2»</a:t>
            </a:r>
          </a:p>
          <a:p>
            <a:endParaRPr lang="nb-NO" sz="1200" dirty="0"/>
          </a:p>
        </p:txBody>
      </p:sp>
      <p:sp>
        <p:nvSpPr>
          <p:cNvPr id="15" name="Rektangel 14"/>
          <p:cNvSpPr/>
          <p:nvPr/>
        </p:nvSpPr>
        <p:spPr>
          <a:xfrm>
            <a:off x="3049908" y="4126565"/>
            <a:ext cx="7416610" cy="22806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Kommentarer: &lt;fritekst maksimum 200 karakterer&gt;</a:t>
            </a:r>
          </a:p>
          <a:p>
            <a:endParaRPr lang="nb-NO" sz="1400" dirty="0">
              <a:solidFill>
                <a:schemeClr val="tx1"/>
              </a:solidFill>
            </a:endParaRPr>
          </a:p>
          <a:p>
            <a:r>
              <a:rPr lang="nb-NO" sz="1400" dirty="0">
                <a:solidFill>
                  <a:schemeClr val="tx1"/>
                </a:solidFill>
              </a:rPr>
              <a:t>&lt;Diagnose 1&gt;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400" dirty="0">
              <a:solidFill>
                <a:schemeClr val="tx1"/>
              </a:solidFill>
            </a:endParaRPr>
          </a:p>
          <a:p>
            <a:endParaRPr lang="nb-NO" sz="1200" dirty="0"/>
          </a:p>
        </p:txBody>
      </p:sp>
      <p:sp>
        <p:nvSpPr>
          <p:cNvPr id="16" name="TekstSylinder 15"/>
          <p:cNvSpPr txBox="1"/>
          <p:nvPr/>
        </p:nvSpPr>
        <p:spPr>
          <a:xfrm rot="20640430">
            <a:off x="968308" y="4801939"/>
            <a:ext cx="1779320" cy="645906"/>
          </a:xfrm>
          <a:prstGeom prst="rect">
            <a:avLst/>
          </a:prstGeom>
          <a:noFill/>
        </p:spPr>
        <p:txBody>
          <a:bodyPr wrap="none" rtlCol="0">
            <a:spAutoFit/>
          </a:bodyPr>
          <a:lstStyle/>
          <a:p>
            <a:pPr lvl="0"/>
            <a:r>
              <a:rPr lang="nb-NO" sz="1799" dirty="0">
                <a:solidFill>
                  <a:prstClr val="black"/>
                </a:solidFill>
              </a:rPr>
              <a:t>Valg 2:</a:t>
            </a:r>
          </a:p>
          <a:p>
            <a:pPr lvl="0"/>
            <a:r>
              <a:rPr lang="nb-NO" sz="1799" dirty="0">
                <a:solidFill>
                  <a:prstClr val="black"/>
                </a:solidFill>
              </a:rPr>
              <a:t>Fritekst spørsmål</a:t>
            </a:r>
          </a:p>
        </p:txBody>
      </p:sp>
      <p:sp>
        <p:nvSpPr>
          <p:cNvPr id="17" name="TekstSylinder 16"/>
          <p:cNvSpPr txBox="1"/>
          <p:nvPr/>
        </p:nvSpPr>
        <p:spPr>
          <a:xfrm rot="20640430">
            <a:off x="794612" y="3181775"/>
            <a:ext cx="1927975" cy="645906"/>
          </a:xfrm>
          <a:prstGeom prst="rect">
            <a:avLst/>
          </a:prstGeom>
          <a:noFill/>
        </p:spPr>
        <p:txBody>
          <a:bodyPr wrap="none" rtlCol="0">
            <a:spAutoFit/>
          </a:bodyPr>
          <a:lstStyle/>
          <a:p>
            <a:pPr lvl="0"/>
            <a:r>
              <a:rPr lang="nb-NO" sz="1799" dirty="0">
                <a:solidFill>
                  <a:prstClr val="black"/>
                </a:solidFill>
              </a:rPr>
              <a:t>Valg 1:</a:t>
            </a:r>
          </a:p>
          <a:p>
            <a:pPr lvl="0"/>
            <a:r>
              <a:rPr lang="nb-NO" sz="1799" dirty="0">
                <a:solidFill>
                  <a:prstClr val="black"/>
                </a:solidFill>
              </a:rPr>
              <a:t>Standard spørsmål</a:t>
            </a:r>
          </a:p>
        </p:txBody>
      </p:sp>
      <p:sp>
        <p:nvSpPr>
          <p:cNvPr id="18" name="Rektangel 17"/>
          <p:cNvSpPr/>
          <p:nvPr/>
        </p:nvSpPr>
        <p:spPr>
          <a:xfrm>
            <a:off x="3040555" y="3155232"/>
            <a:ext cx="7416610" cy="698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Her velges kun standardspørsmålene som ligger på slide 18 hvis man mener dette holder for aktuelle diagnoser. (Diagnoser som ikke er spesifisert i løsningen)</a:t>
            </a:r>
          </a:p>
          <a:p>
            <a:endParaRPr lang="nb-NO" sz="1200" dirty="0"/>
          </a:p>
        </p:txBody>
      </p:sp>
    </p:spTree>
    <p:extLst>
      <p:ext uri="{BB962C8B-B14F-4D97-AF65-F5344CB8AC3E}">
        <p14:creationId xmlns:p14="http://schemas.microsoft.com/office/powerpoint/2010/main" val="1503426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2975" y="261057"/>
            <a:ext cx="10738891" cy="803890"/>
          </a:xfrm>
        </p:spPr>
        <p:txBody>
          <a:bodyPr/>
          <a:lstStyle/>
          <a:p>
            <a:r>
              <a:rPr lang="nb-NO" sz="3599" dirty="0">
                <a:solidFill>
                  <a:srgbClr val="3B6E8F"/>
                </a:solidFill>
              </a:rPr>
              <a:t>Fritekstspørsmål for diagnose utenfor listen (forts)</a:t>
            </a:r>
            <a:endParaRPr lang="nb-NO" dirty="0"/>
          </a:p>
        </p:txBody>
      </p:sp>
      <p:sp>
        <p:nvSpPr>
          <p:cNvPr id="6" name="Rektangel 5"/>
          <p:cNvSpPr/>
          <p:nvPr/>
        </p:nvSpPr>
        <p:spPr>
          <a:xfrm>
            <a:off x="2941185" y="4681161"/>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7" name="Rektangel 6"/>
          <p:cNvSpPr/>
          <p:nvPr/>
        </p:nvSpPr>
        <p:spPr>
          <a:xfrm>
            <a:off x="3049908" y="5340394"/>
            <a:ext cx="7416610" cy="784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057" y="4945780"/>
            <a:ext cx="2156851" cy="111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ktangel 8"/>
          <p:cNvSpPr/>
          <p:nvPr/>
        </p:nvSpPr>
        <p:spPr>
          <a:xfrm>
            <a:off x="2864690" y="1064947"/>
            <a:ext cx="7416610" cy="31141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400" dirty="0">
                <a:solidFill>
                  <a:schemeClr val="tx1"/>
                </a:solidFill>
              </a:rPr>
              <a:t>&lt;Diagnose 2&gt;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400" dirty="0">
              <a:solidFill>
                <a:schemeClr val="tx1"/>
              </a:solidFill>
            </a:endParaRPr>
          </a:p>
          <a:p>
            <a:r>
              <a:rPr lang="nb-NO" sz="1400" dirty="0">
                <a:solidFill>
                  <a:schemeClr val="tx1"/>
                </a:solidFill>
              </a:rPr>
              <a:t>&lt;Diagnose 3&gt;</a:t>
            </a:r>
          </a:p>
          <a:p>
            <a:r>
              <a:rPr lang="nb-NO" sz="1400" dirty="0">
                <a:solidFill>
                  <a:schemeClr val="tx1"/>
                </a:solidFill>
              </a:rPr>
              <a:t>	1.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2.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3.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4. &lt;fritekstspørsmål </a:t>
            </a:r>
            <a:r>
              <a:rPr lang="nb-NO" sz="1400" dirty="0" err="1">
                <a:solidFill>
                  <a:schemeClr val="tx1"/>
                </a:solidFill>
              </a:rPr>
              <a:t>max</a:t>
            </a:r>
            <a:r>
              <a:rPr lang="nb-NO" sz="1400" dirty="0">
                <a:solidFill>
                  <a:schemeClr val="tx1"/>
                </a:solidFill>
              </a:rPr>
              <a:t> 200 karakterer&gt;</a:t>
            </a:r>
          </a:p>
          <a:p>
            <a:r>
              <a:rPr lang="nb-NO" sz="1400" dirty="0">
                <a:solidFill>
                  <a:schemeClr val="tx1"/>
                </a:solidFill>
              </a:rPr>
              <a:t>	….. Inntil 7 spørsmål pr. diagnose</a:t>
            </a:r>
          </a:p>
          <a:p>
            <a:endParaRPr lang="nb-NO" sz="1200" dirty="0"/>
          </a:p>
        </p:txBody>
      </p:sp>
    </p:spTree>
    <p:extLst>
      <p:ext uri="{BB962C8B-B14F-4D97-AF65-F5344CB8AC3E}">
        <p14:creationId xmlns:p14="http://schemas.microsoft.com/office/powerpoint/2010/main" val="265429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Håndteringsregler.</a:t>
            </a:r>
          </a:p>
        </p:txBody>
      </p:sp>
      <p:sp>
        <p:nvSpPr>
          <p:cNvPr id="3" name="Plassholder for innhold 2"/>
          <p:cNvSpPr>
            <a:spLocks noGrp="1"/>
          </p:cNvSpPr>
          <p:nvPr>
            <p:ph idx="13"/>
          </p:nvPr>
        </p:nvSpPr>
        <p:spPr>
          <a:xfrm>
            <a:off x="474795" y="1170893"/>
            <a:ext cx="11137238" cy="3520432"/>
          </a:xfrm>
        </p:spPr>
        <p:txBody>
          <a:bodyPr/>
          <a:lstStyle/>
          <a:p>
            <a:r>
              <a:rPr lang="nb-NO" sz="1999" dirty="0"/>
              <a:t>Som hovedregel skal det ikke velges mer enn 3 diagnoser pr. forespørsel. </a:t>
            </a:r>
            <a:br>
              <a:rPr lang="nb-NO" sz="1999" dirty="0"/>
            </a:br>
            <a:r>
              <a:rPr lang="nb-NO" sz="1999" dirty="0"/>
              <a:t>Det vil dog i særskilte tilfeller være nødvendig med flere, men maksimum antall diagnoser pr. forespørsel er satt til 5.</a:t>
            </a:r>
          </a:p>
          <a:p>
            <a:endParaRPr lang="nb-NO" dirty="0"/>
          </a:p>
          <a:p>
            <a:r>
              <a:rPr lang="nb-NO" dirty="0"/>
              <a:t>Der diagnosen ikke er på listen (og det vil forekomme) må saksbehandler kunne velge «annet» og trigge en fritekstfunksjon</a:t>
            </a:r>
          </a:p>
          <a:p>
            <a:r>
              <a:rPr lang="nb-NO" sz="1999" dirty="0"/>
              <a:t>Alle forespørsler avsluttes med info om honorarer og kontaktinformasjon til selskapet.</a:t>
            </a:r>
          </a:p>
        </p:txBody>
      </p:sp>
    </p:spTree>
    <p:extLst>
      <p:ext uri="{BB962C8B-B14F-4D97-AF65-F5344CB8AC3E}">
        <p14:creationId xmlns:p14="http://schemas.microsoft.com/office/powerpoint/2010/main" val="3763978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Honorar</a:t>
            </a:r>
          </a:p>
        </p:txBody>
      </p:sp>
      <p:sp>
        <p:nvSpPr>
          <p:cNvPr id="3" name="Plassholder for innhold 2"/>
          <p:cNvSpPr>
            <a:spLocks noGrp="1"/>
          </p:cNvSpPr>
          <p:nvPr>
            <p:ph idx="1"/>
          </p:nvPr>
        </p:nvSpPr>
        <p:spPr>
          <a:xfrm>
            <a:off x="567412" y="1235424"/>
            <a:ext cx="10948928" cy="4595886"/>
          </a:xfrm>
        </p:spPr>
        <p:txBody>
          <a:bodyPr/>
          <a:lstStyle/>
          <a:p>
            <a:pPr marL="0" indent="0">
              <a:buNone/>
            </a:pPr>
            <a:r>
              <a:rPr lang="nb-NO" dirty="0"/>
              <a:t>Honorarer legges inn som standardhonorarer pr. type forespørsel:</a:t>
            </a:r>
          </a:p>
          <a:p>
            <a:pPr marL="647612" lvl="2" indent="0">
              <a:buNone/>
            </a:pPr>
            <a:r>
              <a:rPr lang="nb-NO" dirty="0">
                <a:latin typeface="Arial" panose="020B0604020202020204" pitchFamily="34" charset="0"/>
                <a:cs typeface="Arial" panose="020B0604020202020204" pitchFamily="34" charset="0"/>
              </a:rPr>
              <a:t>Tekst:</a:t>
            </a:r>
          </a:p>
          <a:p>
            <a:pPr marL="543800" lvl="2" indent="0">
              <a:buNone/>
            </a:pPr>
            <a:r>
              <a:rPr lang="nb-NO" sz="1699" dirty="0">
                <a:latin typeface="Arial" panose="020B0604020202020204" pitchFamily="34" charset="0"/>
                <a:cs typeface="Arial" panose="020B0604020202020204" pitchFamily="34" charset="0"/>
              </a:rPr>
              <a:t>Vi betaler honorar i henhold til avtale mellom Finans Norge og Den norske legeforening på kroner &lt;</a:t>
            </a:r>
            <a:r>
              <a:rPr lang="nb-NO" sz="1699" dirty="0">
                <a:solidFill>
                  <a:srgbClr val="00B050"/>
                </a:solidFill>
                <a:latin typeface="Arial" panose="020B0604020202020204" pitchFamily="34" charset="0"/>
                <a:cs typeface="Arial" panose="020B0604020202020204" pitchFamily="34" charset="0"/>
              </a:rPr>
              <a:t>000</a:t>
            </a:r>
            <a:r>
              <a:rPr lang="nb-NO" sz="1699" dirty="0">
                <a:latin typeface="Arial" panose="020B0604020202020204" pitchFamily="34" charset="0"/>
                <a:cs typeface="Arial" panose="020B0604020202020204" pitchFamily="34" charset="0"/>
              </a:rPr>
              <a:t>&gt;. </a:t>
            </a:r>
            <a:br>
              <a:rPr lang="nb-NO" sz="1699" dirty="0">
                <a:latin typeface="Arial" panose="020B0604020202020204" pitchFamily="34" charset="0"/>
                <a:cs typeface="Arial" panose="020B0604020202020204" pitchFamily="34" charset="0"/>
              </a:rPr>
            </a:br>
            <a:r>
              <a:rPr lang="nb-NO" sz="1699" dirty="0">
                <a:latin typeface="Arial" panose="020B0604020202020204" pitchFamily="34" charset="0"/>
                <a:cs typeface="Arial" panose="020B0604020202020204" pitchFamily="34" charset="0"/>
              </a:rPr>
              <a:t>Dersom faktura blir ettersendt, send til: «</a:t>
            </a:r>
            <a:r>
              <a:rPr lang="nb-NO" sz="1699" dirty="0">
                <a:solidFill>
                  <a:srgbClr val="FF0000"/>
                </a:solidFill>
                <a:latin typeface="Arial" panose="020B0604020202020204" pitchFamily="34" charset="0"/>
                <a:cs typeface="Arial" panose="020B0604020202020204" pitchFamily="34" charset="0"/>
              </a:rPr>
              <a:t>selskapsadresse</a:t>
            </a:r>
            <a:r>
              <a:rPr lang="nb-NO" sz="1699" dirty="0">
                <a:latin typeface="Arial" panose="020B0604020202020204" pitchFamily="34" charset="0"/>
                <a:cs typeface="Arial" panose="020B0604020202020204" pitchFamily="34" charset="0"/>
              </a:rPr>
              <a:t>», «</a:t>
            </a:r>
            <a:r>
              <a:rPr lang="nb-NO" sz="1699" dirty="0">
                <a:solidFill>
                  <a:srgbClr val="FF0000"/>
                </a:solidFill>
                <a:latin typeface="Arial" panose="020B0604020202020204" pitchFamily="34" charset="0"/>
                <a:cs typeface="Arial" panose="020B0604020202020204" pitchFamily="34" charset="0"/>
              </a:rPr>
              <a:t>adresse2</a:t>
            </a:r>
            <a:r>
              <a:rPr lang="nb-NO" sz="1699" dirty="0">
                <a:latin typeface="Arial" panose="020B0604020202020204" pitchFamily="34" charset="0"/>
                <a:cs typeface="Arial" panose="020B0604020202020204" pitchFamily="34" charset="0"/>
              </a:rPr>
              <a:t>» og merk med «</a:t>
            </a:r>
            <a:r>
              <a:rPr lang="nb-NO" sz="1699" dirty="0">
                <a:solidFill>
                  <a:srgbClr val="00B050"/>
                </a:solidFill>
                <a:latin typeface="Arial" panose="020B0604020202020204" pitchFamily="34" charset="0"/>
                <a:cs typeface="Arial" panose="020B0604020202020204" pitchFamily="34" charset="0"/>
              </a:rPr>
              <a:t>saksnummer</a:t>
            </a:r>
            <a:r>
              <a:rPr lang="nb-NO" sz="1699" dirty="0">
                <a:latin typeface="Arial" panose="020B0604020202020204" pitchFamily="34" charset="0"/>
                <a:cs typeface="Arial" panose="020B0604020202020204" pitchFamily="34" charset="0"/>
              </a:rPr>
              <a:t>»</a:t>
            </a:r>
          </a:p>
          <a:p>
            <a:pPr marL="543800" lvl="2" indent="0">
              <a:buNone/>
            </a:pPr>
            <a:br>
              <a:rPr lang="nb-NO" sz="1699" i="1" dirty="0">
                <a:solidFill>
                  <a:srgbClr val="0070C0"/>
                </a:solidFill>
                <a:latin typeface="Arial" panose="020B0604020202020204" pitchFamily="34" charset="0"/>
                <a:cs typeface="Arial" panose="020B0604020202020204" pitchFamily="34" charset="0"/>
              </a:rPr>
            </a:br>
            <a:r>
              <a:rPr lang="nb-NO" sz="1699" dirty="0">
                <a:latin typeface="Arial" panose="020B0604020202020204" pitchFamily="34" charset="0"/>
                <a:cs typeface="Arial" panose="020B0604020202020204" pitchFamily="34" charset="0"/>
              </a:rPr>
              <a:t>Eventuelt oppgi navn, adresse, faktura-/referansenummer og kontonummer i svarmeldingen.</a:t>
            </a:r>
          </a:p>
          <a:p>
            <a:pPr marL="543800" lvl="2" indent="0">
              <a:buNone/>
            </a:pPr>
            <a:r>
              <a:rPr lang="nb-NO" sz="1699" dirty="0">
                <a:latin typeface="Arial" panose="020B0604020202020204" pitchFamily="34" charset="0"/>
                <a:cs typeface="Arial" panose="020B0604020202020204" pitchFamily="34" charset="0"/>
              </a:rPr>
              <a:t>Vennligst sørg for at det ikke genereres faktura som sendes selskapet i tillegg om dette er valgt.</a:t>
            </a:r>
          </a:p>
          <a:p>
            <a:pPr lvl="1"/>
            <a:endParaRPr lang="nb-NO" sz="1600" dirty="0"/>
          </a:p>
          <a:p>
            <a:pPr marL="215935" lvl="1" indent="0">
              <a:buNone/>
            </a:pPr>
            <a:endParaRPr lang="nb-NO" sz="1600" dirty="0"/>
          </a:p>
          <a:p>
            <a:pPr marL="215935" lvl="1" indent="0">
              <a:buNone/>
            </a:pPr>
            <a:endParaRPr lang="nb-NO" sz="1600" dirty="0"/>
          </a:p>
        </p:txBody>
      </p:sp>
    </p:spTree>
    <p:extLst>
      <p:ext uri="{BB962C8B-B14F-4D97-AF65-F5344CB8AC3E}">
        <p14:creationId xmlns:p14="http://schemas.microsoft.com/office/powerpoint/2010/main" val="28358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Selskapets kontaktinformasjon</a:t>
            </a:r>
          </a:p>
        </p:txBody>
      </p:sp>
      <p:sp>
        <p:nvSpPr>
          <p:cNvPr id="3" name="Plassholder for innhold 2"/>
          <p:cNvSpPr>
            <a:spLocks noGrp="1"/>
          </p:cNvSpPr>
          <p:nvPr>
            <p:ph idx="1"/>
          </p:nvPr>
        </p:nvSpPr>
        <p:spPr/>
        <p:txBody>
          <a:bodyPr>
            <a:normAutofit/>
          </a:bodyPr>
          <a:lstStyle/>
          <a:p>
            <a:r>
              <a:rPr lang="nb-NO" dirty="0"/>
              <a:t>Har du spørsmål?</a:t>
            </a:r>
          </a:p>
          <a:p>
            <a:r>
              <a:rPr lang="nb-NO" dirty="0"/>
              <a:t>Ta gjerne kontakt med oss på telefon &lt;</a:t>
            </a:r>
            <a:r>
              <a:rPr lang="nb-NO" dirty="0">
                <a:solidFill>
                  <a:srgbClr val="FF0000"/>
                </a:solidFill>
              </a:rPr>
              <a:t>00000000</a:t>
            </a:r>
            <a:r>
              <a:rPr lang="nb-NO" dirty="0"/>
              <a:t>&gt;.</a:t>
            </a:r>
            <a:br>
              <a:rPr lang="nb-NO" dirty="0"/>
            </a:br>
            <a:r>
              <a:rPr lang="nb-NO" dirty="0"/>
              <a:t>Vennligst vis til vår referanse/saksnummer &lt;</a:t>
            </a:r>
            <a:r>
              <a:rPr lang="nb-NO" dirty="0">
                <a:solidFill>
                  <a:srgbClr val="FF0000"/>
                </a:solidFill>
              </a:rPr>
              <a:t>000000,0.</a:t>
            </a:r>
            <a:r>
              <a:rPr lang="nb-NO" dirty="0"/>
              <a:t>&gt;</a:t>
            </a:r>
            <a:endParaRPr lang="nb-NO" dirty="0">
              <a:solidFill>
                <a:srgbClr val="FF0000"/>
              </a:solidFill>
            </a:endParaRPr>
          </a:p>
          <a:p>
            <a:endParaRPr lang="nb-NO" dirty="0"/>
          </a:p>
          <a:p>
            <a:r>
              <a:rPr lang="nb-NO" dirty="0"/>
              <a:t>Vedlegg:</a:t>
            </a:r>
          </a:p>
          <a:p>
            <a:pPr lvl="1"/>
            <a:r>
              <a:rPr lang="nb-NO" dirty="0"/>
              <a:t>Kun PDF.</a:t>
            </a:r>
          </a:p>
          <a:p>
            <a:endParaRPr lang="nb-NO" dirty="0"/>
          </a:p>
        </p:txBody>
      </p:sp>
    </p:spTree>
    <p:extLst>
      <p:ext uri="{BB962C8B-B14F-4D97-AF65-F5344CB8AC3E}">
        <p14:creationId xmlns:p14="http://schemas.microsoft.com/office/powerpoint/2010/main" val="287393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Hovedkategorier (nemnda) </a:t>
            </a:r>
          </a:p>
        </p:txBody>
      </p:sp>
      <p:sp>
        <p:nvSpPr>
          <p:cNvPr id="7" name="Plassholder for innhold 6"/>
          <p:cNvSpPr>
            <a:spLocks noGrp="1"/>
          </p:cNvSpPr>
          <p:nvPr>
            <p:ph idx="13"/>
          </p:nvPr>
        </p:nvSpPr>
        <p:spPr>
          <a:xfrm>
            <a:off x="527380" y="1510438"/>
            <a:ext cx="11137238" cy="4662431"/>
          </a:xfrm>
        </p:spPr>
        <p:txBody>
          <a:bodyPr/>
          <a:lstStyle/>
          <a:p>
            <a:r>
              <a:rPr lang="nb-NO" dirty="0"/>
              <a:t>Infeksjonssykdommer </a:t>
            </a:r>
          </a:p>
          <a:p>
            <a:r>
              <a:rPr lang="nb-NO" dirty="0"/>
              <a:t>Hjerte- og karsykdommer </a:t>
            </a:r>
          </a:p>
          <a:p>
            <a:r>
              <a:rPr lang="nb-NO" dirty="0"/>
              <a:t>Sykdommer i fordøyelsesorganene </a:t>
            </a:r>
          </a:p>
          <a:p>
            <a:r>
              <a:rPr lang="nb-NO" dirty="0"/>
              <a:t>Nyresykdommer </a:t>
            </a:r>
          </a:p>
          <a:p>
            <a:r>
              <a:rPr lang="nb-NO" dirty="0"/>
              <a:t>Sykdommer i åndedrettssystemet </a:t>
            </a:r>
          </a:p>
          <a:p>
            <a:r>
              <a:rPr lang="nb-NO" dirty="0"/>
              <a:t>Psykiske sykdommer </a:t>
            </a:r>
          </a:p>
          <a:p>
            <a:r>
              <a:rPr lang="nb-NO" dirty="0"/>
              <a:t>Sykdommer i nervesystemet </a:t>
            </a:r>
          </a:p>
          <a:p>
            <a:r>
              <a:rPr lang="nb-NO" dirty="0"/>
              <a:t>Sykdommer i blod og bloddannende organer</a:t>
            </a:r>
          </a:p>
          <a:p>
            <a:r>
              <a:rPr lang="nb-NO" dirty="0"/>
              <a:t>Endokrine sykdommer, ernæringssykdommer og metabolske forstyrrelser </a:t>
            </a:r>
          </a:p>
          <a:p>
            <a:r>
              <a:rPr lang="nb-NO" dirty="0"/>
              <a:t>Sykdommer i skjelettet og bevegelsesorganene</a:t>
            </a:r>
          </a:p>
          <a:p>
            <a:r>
              <a:rPr lang="nb-NO" dirty="0"/>
              <a:t>Svulster </a:t>
            </a:r>
          </a:p>
          <a:p>
            <a:r>
              <a:rPr lang="nb-NO" dirty="0"/>
              <a:t>Diverse </a:t>
            </a:r>
          </a:p>
        </p:txBody>
      </p:sp>
    </p:spTree>
    <p:extLst>
      <p:ext uri="{BB962C8B-B14F-4D97-AF65-F5344CB8AC3E}">
        <p14:creationId xmlns:p14="http://schemas.microsoft.com/office/powerpoint/2010/main" val="258673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SYKDOMMER/LIDELSER OVERSIKT</a:t>
            </a:r>
          </a:p>
        </p:txBody>
      </p:sp>
      <p:graphicFrame>
        <p:nvGraphicFramePr>
          <p:cNvPr id="6" name="Plassholder for innhold 5"/>
          <p:cNvGraphicFramePr>
            <a:graphicFrameLocks noGrp="1"/>
          </p:cNvGraphicFramePr>
          <p:nvPr>
            <p:ph idx="13"/>
          </p:nvPr>
        </p:nvGraphicFramePr>
        <p:xfrm>
          <a:off x="1259306" y="836787"/>
          <a:ext cx="9229057" cy="5566316"/>
        </p:xfrm>
        <a:graphic>
          <a:graphicData uri="http://schemas.openxmlformats.org/drawingml/2006/table">
            <a:tbl>
              <a:tblPr firstRow="1" bandRow="1">
                <a:tableStyleId>{5C22544A-7EE6-4342-B048-85BDC9FD1C3A}</a:tableStyleId>
              </a:tblPr>
              <a:tblGrid>
                <a:gridCol w="2913792">
                  <a:extLst>
                    <a:ext uri="{9D8B030D-6E8A-4147-A177-3AD203B41FA5}">
                      <a16:colId xmlns:a16="http://schemas.microsoft.com/office/drawing/2014/main" val="20000"/>
                    </a:ext>
                  </a:extLst>
                </a:gridCol>
                <a:gridCol w="3182793">
                  <a:extLst>
                    <a:ext uri="{9D8B030D-6E8A-4147-A177-3AD203B41FA5}">
                      <a16:colId xmlns:a16="http://schemas.microsoft.com/office/drawing/2014/main" val="20001"/>
                    </a:ext>
                  </a:extLst>
                </a:gridCol>
                <a:gridCol w="3132471">
                  <a:extLst>
                    <a:ext uri="{9D8B030D-6E8A-4147-A177-3AD203B41FA5}">
                      <a16:colId xmlns:a16="http://schemas.microsoft.com/office/drawing/2014/main" val="20002"/>
                    </a:ext>
                  </a:extLst>
                </a:gridCol>
              </a:tblGrid>
              <a:tr h="37082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594205">
                <a:tc>
                  <a:txBody>
                    <a:bodyPr/>
                    <a:lstStyle/>
                    <a:p>
                      <a:r>
                        <a:rPr lang="nb-NO" sz="1100" dirty="0"/>
                        <a:t>Hjerte – og karsykdommer :</a:t>
                      </a:r>
                    </a:p>
                    <a:p>
                      <a:r>
                        <a:rPr lang="nb-NO" sz="1100" dirty="0"/>
                        <a:t>Blodpropp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Endokrine sykdommer, ernæringssykdommer og metabolske forstyrrelser :</a:t>
                      </a:r>
                    </a:p>
                    <a:p>
                      <a:r>
                        <a:rPr lang="nb-NO" sz="1100" dirty="0"/>
                        <a:t>Diabetes </a:t>
                      </a:r>
                    </a:p>
                  </a:txBody>
                  <a:tcPr marL="91416" marR="91416" marT="45708" marB="45708">
                    <a:solidFill>
                      <a:schemeClr val="bg2"/>
                    </a:solidFill>
                  </a:tcPr>
                </a:tc>
                <a:tc>
                  <a:txBody>
                    <a:bodyPr/>
                    <a:lstStyle/>
                    <a:p>
                      <a:r>
                        <a:rPr lang="nb-NO" sz="1100" dirty="0"/>
                        <a:t>Svulster:</a:t>
                      </a:r>
                    </a:p>
                    <a:p>
                      <a:r>
                        <a:rPr lang="nb-NO" sz="1100" dirty="0"/>
                        <a:t>Kreft</a:t>
                      </a:r>
                      <a:r>
                        <a:rPr lang="nb-NO" sz="1100" baseline="0" dirty="0"/>
                        <a:t> - </a:t>
                      </a:r>
                      <a:r>
                        <a:rPr lang="nb-NO" sz="1100" dirty="0"/>
                        <a:t>M</a:t>
                      </a:r>
                      <a:r>
                        <a:rPr lang="nb-NO" sz="1100" baseline="0" dirty="0"/>
                        <a:t>alignt melanom</a:t>
                      </a:r>
                      <a:endParaRPr lang="nb-NO" sz="1100" dirty="0"/>
                    </a:p>
                  </a:txBody>
                  <a:tcPr marL="91416" marR="91416" marT="45708" marB="45708">
                    <a:solidFill>
                      <a:schemeClr val="bg2"/>
                    </a:solidFill>
                  </a:tcPr>
                </a:tc>
                <a:extLst>
                  <a:ext uri="{0D108BD9-81ED-4DB2-BD59-A6C34878D82A}">
                    <a16:rowId xmlns:a16="http://schemas.microsoft.com/office/drawing/2014/main" val="10001"/>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Hjerte – og karsykdommer :</a:t>
                      </a:r>
                    </a:p>
                    <a:p>
                      <a:r>
                        <a:rPr lang="nb-NO" sz="1100" dirty="0"/>
                        <a:t>Lungeemboli </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skjelettet og bevegelsesorganene:</a:t>
                      </a:r>
                    </a:p>
                    <a:p>
                      <a:r>
                        <a:rPr lang="nb-NO" sz="1100" dirty="0"/>
                        <a:t>Nakke/Rygglidelser </a:t>
                      </a:r>
                    </a:p>
                  </a:txBody>
                  <a:tcPr marL="91416" marR="91416" marT="45708" marB="45708">
                    <a:solidFill>
                      <a:schemeClr val="accent4">
                        <a:lumMod val="20000"/>
                        <a:lumOff val="80000"/>
                      </a:schemeClr>
                    </a:solidFill>
                  </a:tcPr>
                </a:tc>
                <a:tc>
                  <a:txBody>
                    <a:bodyPr/>
                    <a:lstStyle/>
                    <a:p>
                      <a:r>
                        <a:rPr lang="nb-NO" sz="1100" dirty="0"/>
                        <a:t>Svulster:</a:t>
                      </a:r>
                    </a:p>
                    <a:p>
                      <a:r>
                        <a:rPr lang="nb-NO" sz="1100" dirty="0"/>
                        <a:t>Prostata/PSS</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Hjerte – og karsykdommer :</a:t>
                      </a:r>
                    </a:p>
                    <a:p>
                      <a:r>
                        <a:rPr lang="nb-NO" sz="1100" dirty="0"/>
                        <a:t>Perikarditt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nervesystemet :</a:t>
                      </a:r>
                    </a:p>
                    <a:p>
                      <a:r>
                        <a:rPr lang="nb-NO" sz="1100" dirty="0"/>
                        <a:t>Narkolepsi  </a:t>
                      </a:r>
                    </a:p>
                  </a:txBody>
                  <a:tcPr marL="91416" marR="91416" marT="45708" marB="45708">
                    <a:solidFill>
                      <a:schemeClr val="bg2"/>
                    </a:solidFill>
                  </a:tcPr>
                </a:tc>
                <a:tc>
                  <a:txBody>
                    <a:bodyPr/>
                    <a:lstStyle/>
                    <a:p>
                      <a:r>
                        <a:rPr lang="nb-NO" sz="1100" b="0" dirty="0"/>
                        <a:t>Infeksjonssykdommer :</a:t>
                      </a:r>
                    </a:p>
                    <a:p>
                      <a:r>
                        <a:rPr lang="nb-NO" sz="1100" b="0" dirty="0"/>
                        <a:t>HIV</a:t>
                      </a:r>
                    </a:p>
                  </a:txBody>
                  <a:tcPr marL="91416" marR="91416" marT="45708" marB="45708">
                    <a:solidFill>
                      <a:schemeClr val="bg2"/>
                    </a:solidFill>
                  </a:tcPr>
                </a:tc>
                <a:extLst>
                  <a:ext uri="{0D108BD9-81ED-4DB2-BD59-A6C34878D82A}">
                    <a16:rowId xmlns:a16="http://schemas.microsoft.com/office/drawing/2014/main" val="10003"/>
                  </a:ext>
                </a:extLst>
              </a:tr>
              <a:tr h="426609">
                <a:tc>
                  <a:txBody>
                    <a:bodyPr/>
                    <a:lstStyle/>
                    <a:p>
                      <a:r>
                        <a:rPr lang="nb-NO" sz="1100" dirty="0"/>
                        <a:t>Infeksjonssykdommer</a:t>
                      </a:r>
                      <a:r>
                        <a:rPr lang="nb-NO" sz="1100" baseline="0" dirty="0"/>
                        <a:t> :</a:t>
                      </a:r>
                      <a:endParaRPr lang="nb-NO" sz="1100" dirty="0"/>
                    </a:p>
                    <a:p>
                      <a:r>
                        <a:rPr lang="nb-NO" sz="1100" dirty="0" err="1"/>
                        <a:t>Borreliose</a:t>
                      </a:r>
                      <a:r>
                        <a:rPr lang="nb-NO" sz="1100" dirty="0"/>
                        <a:t> </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nervesystemet :</a:t>
                      </a:r>
                    </a:p>
                    <a:p>
                      <a:r>
                        <a:rPr lang="nb-NO" sz="1100" dirty="0"/>
                        <a:t>Migrene   </a:t>
                      </a:r>
                    </a:p>
                  </a:txBody>
                  <a:tcPr marL="91416" marR="91416" marT="45708" marB="45708">
                    <a:solidFill>
                      <a:schemeClr val="accent4">
                        <a:lumMod val="20000"/>
                        <a:lumOff val="80000"/>
                      </a:schemeClr>
                    </a:solidFill>
                  </a:tcPr>
                </a:tc>
                <a:tc>
                  <a:txBody>
                    <a:bodyPr/>
                    <a:lstStyle/>
                    <a:p>
                      <a:r>
                        <a:rPr lang="nb-NO" sz="1100" dirty="0"/>
                        <a:t>Hjerte-</a:t>
                      </a:r>
                      <a:r>
                        <a:rPr lang="nb-NO" sz="1100" baseline="0" dirty="0"/>
                        <a:t> og karsykdommer :</a:t>
                      </a:r>
                      <a:endParaRPr lang="nb-NO" sz="1100" dirty="0"/>
                    </a:p>
                    <a:p>
                      <a:r>
                        <a:rPr lang="nb-NO" sz="1100" dirty="0"/>
                        <a:t>Medfødt</a:t>
                      </a:r>
                      <a:r>
                        <a:rPr lang="nb-NO" sz="1100" baseline="0" dirty="0"/>
                        <a:t> hjertefeil </a:t>
                      </a:r>
                      <a:endParaRPr lang="nb-NO" sz="11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Infeksjonssykdommer</a:t>
                      </a:r>
                      <a:r>
                        <a:rPr lang="nb-NO" sz="1100" baseline="0" dirty="0"/>
                        <a:t> :</a:t>
                      </a:r>
                      <a:endParaRPr lang="nb-NO" sz="1100" dirty="0"/>
                    </a:p>
                    <a:p>
                      <a:r>
                        <a:rPr lang="nb-NO" sz="1100" dirty="0"/>
                        <a:t>Kyssesyke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skjelettet og bevegelsesorganene:</a:t>
                      </a:r>
                    </a:p>
                    <a:p>
                      <a:r>
                        <a:rPr lang="nb-NO" sz="1100" dirty="0"/>
                        <a:t>Skulder</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Infeksjonssykdommer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Hepatitt (INF)</a:t>
                      </a:r>
                    </a:p>
                  </a:txBody>
                  <a:tcPr marL="91416" marR="91416" marT="45708" marB="45708">
                    <a:solidFill>
                      <a:schemeClr val="bg2"/>
                    </a:solidFill>
                  </a:tcPr>
                </a:tc>
                <a:extLst>
                  <a:ext uri="{0D108BD9-81ED-4DB2-BD59-A6C34878D82A}">
                    <a16:rowId xmlns:a16="http://schemas.microsoft.com/office/drawing/2014/main" val="10005"/>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Infeksjonssykdommer</a:t>
                      </a:r>
                      <a:r>
                        <a:rPr lang="nb-NO" sz="1100" baseline="0" dirty="0"/>
                        <a:t> :</a:t>
                      </a:r>
                      <a:endParaRPr lang="nb-NO" sz="1100" dirty="0"/>
                    </a:p>
                    <a:p>
                      <a:r>
                        <a:rPr lang="nb-NO" sz="1100" dirty="0" err="1"/>
                        <a:t>Twar</a:t>
                      </a:r>
                      <a:r>
                        <a:rPr lang="nb-NO" sz="1100" dirty="0"/>
                        <a:t>-virus</a:t>
                      </a:r>
                    </a:p>
                  </a:txBody>
                  <a:tcPr marL="91416" marR="91416" marT="45708" marB="45708">
                    <a:solidFill>
                      <a:schemeClr val="accent4">
                        <a:lumMod val="20000"/>
                        <a:lumOff val="80000"/>
                      </a:schemeClr>
                    </a:solidFill>
                  </a:tcPr>
                </a:tc>
                <a:tc>
                  <a:txBody>
                    <a:bodyPr/>
                    <a:lstStyle/>
                    <a:p>
                      <a:r>
                        <a:rPr lang="nb-NO" sz="1100" dirty="0"/>
                        <a:t>Diverse :</a:t>
                      </a:r>
                    </a:p>
                    <a:p>
                      <a:r>
                        <a:rPr lang="nb-NO" sz="1100" dirty="0"/>
                        <a:t>Psoriasis</a:t>
                      </a:r>
                      <a:r>
                        <a:rPr lang="nb-NO" sz="1100" baseline="0" dirty="0"/>
                        <a:t> </a:t>
                      </a:r>
                      <a:endParaRPr lang="nb-NO" sz="1100" dirty="0"/>
                    </a:p>
                  </a:txBody>
                  <a:tcPr marL="91416" marR="91416" marT="45708" marB="45708">
                    <a:solidFill>
                      <a:schemeClr val="accent4">
                        <a:lumMod val="20000"/>
                        <a:lumOff val="80000"/>
                      </a:schemeClr>
                    </a:solidFill>
                  </a:tcPr>
                </a:tc>
                <a:tc>
                  <a:txBody>
                    <a:bodyPr/>
                    <a:lstStyle/>
                    <a:p>
                      <a:r>
                        <a:rPr lang="nb-NO" sz="1100" dirty="0"/>
                        <a:t>Svulster:</a:t>
                      </a:r>
                    </a:p>
                    <a:p>
                      <a:r>
                        <a:rPr lang="nb-NO" sz="1100" dirty="0"/>
                        <a:t>Kreft</a:t>
                      </a:r>
                      <a:r>
                        <a:rPr lang="nb-NO" sz="1100" baseline="0" dirty="0"/>
                        <a:t> - Fjernet føflekk </a:t>
                      </a:r>
                      <a:endParaRPr lang="nb-NO" sz="11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r h="4266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Infeksjonssykdommer</a:t>
                      </a:r>
                      <a:r>
                        <a:rPr lang="nb-NO" sz="1100" baseline="0" dirty="0"/>
                        <a:t> :</a:t>
                      </a:r>
                      <a:endParaRPr lang="nb-NO" sz="1100" dirty="0"/>
                    </a:p>
                    <a:p>
                      <a:r>
                        <a:rPr lang="nb-NO" sz="1100" dirty="0"/>
                        <a:t>CMV - </a:t>
                      </a:r>
                      <a:r>
                        <a:rPr lang="nb-NO" sz="1100" dirty="0" err="1"/>
                        <a:t>Cytomegalovirus</a:t>
                      </a:r>
                      <a:endParaRPr lang="nb-NO" sz="11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txBody>
                  <a:tcPr marL="91416" marR="91416" marT="45708" marB="45708">
                    <a:solidFill>
                      <a:schemeClr val="bg2"/>
                    </a:solidFill>
                  </a:tcPr>
                </a:tc>
                <a:tc>
                  <a:txBody>
                    <a:bodyPr/>
                    <a:lstStyle/>
                    <a:p>
                      <a:r>
                        <a:rPr lang="nb-NO" sz="1100" dirty="0"/>
                        <a:t>Nyresykdommer :</a:t>
                      </a:r>
                    </a:p>
                    <a:p>
                      <a:r>
                        <a:rPr lang="nb-NO" sz="1100" dirty="0"/>
                        <a:t>Nyresykdom</a:t>
                      </a:r>
                    </a:p>
                  </a:txBody>
                  <a:tcPr marL="91416" marR="91416" marT="45708" marB="45708">
                    <a:solidFill>
                      <a:schemeClr val="bg2"/>
                    </a:solidFill>
                  </a:tcPr>
                </a:tc>
                <a:extLst>
                  <a:ext uri="{0D108BD9-81ED-4DB2-BD59-A6C34878D82A}">
                    <a16:rowId xmlns:a16="http://schemas.microsoft.com/office/drawing/2014/main" val="10007"/>
                  </a:ext>
                </a:extLst>
              </a:tr>
              <a:tr h="426609">
                <a:tc>
                  <a:txBody>
                    <a:bodyPr/>
                    <a:lstStyle/>
                    <a:p>
                      <a:r>
                        <a:rPr lang="nb-NO" sz="1100" dirty="0"/>
                        <a:t>Diverse:</a:t>
                      </a:r>
                    </a:p>
                    <a:p>
                      <a:r>
                        <a:rPr lang="nb-NO" sz="1100" dirty="0"/>
                        <a:t>Blæremola</a:t>
                      </a:r>
                      <a:r>
                        <a:rPr lang="nb-NO" sz="1100" baseline="0" dirty="0"/>
                        <a:t> </a:t>
                      </a:r>
                      <a:endParaRPr lang="nb-NO" sz="11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fordøyelsesorganene :</a:t>
                      </a:r>
                    </a:p>
                    <a:p>
                      <a:r>
                        <a:rPr lang="nb-NO" sz="1100" dirty="0"/>
                        <a:t>Leverlidelser</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Sykdommer i nervesystemet :</a:t>
                      </a:r>
                    </a:p>
                    <a:p>
                      <a:r>
                        <a:rPr lang="nb-NO" sz="1100" dirty="0"/>
                        <a:t>Multippel</a:t>
                      </a:r>
                      <a:r>
                        <a:rPr lang="nb-NO" sz="1100" baseline="0" dirty="0"/>
                        <a:t> sklerose (blærekontroll; balanse) </a:t>
                      </a:r>
                      <a:endParaRPr lang="nb-NO" sz="11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8"/>
                  </a:ext>
                </a:extLst>
              </a:tr>
              <a:tr h="426609">
                <a:tc>
                  <a:txBody>
                    <a:bodyPr/>
                    <a:lstStyle/>
                    <a:p>
                      <a:r>
                        <a:rPr lang="nb-NO" sz="1100" dirty="0"/>
                        <a:t>Svulster:</a:t>
                      </a:r>
                    </a:p>
                    <a:p>
                      <a:r>
                        <a:rPr lang="nb-NO" sz="1100" dirty="0" err="1"/>
                        <a:t>Prolaktinom</a:t>
                      </a:r>
                      <a:endParaRPr lang="nb-NO" sz="11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Hjerte – og karsykdommer :</a:t>
                      </a:r>
                      <a:endParaRPr lang="nb-NO" sz="1100" kern="1200" dirty="0">
                        <a:solidFill>
                          <a:schemeClr val="dk1"/>
                        </a:solidFill>
                        <a:latin typeface="+mn-lt"/>
                        <a:ea typeface="+mn-ea"/>
                        <a:cs typeface="+mn-cs"/>
                      </a:endParaRPr>
                    </a:p>
                    <a:p>
                      <a:pPr marL="0" algn="l" defTabSz="914400" rtl="0" eaLnBrk="1" latinLnBrk="0" hangingPunct="1"/>
                      <a:r>
                        <a:rPr lang="nb-NO" sz="1100" kern="1200" dirty="0">
                          <a:solidFill>
                            <a:schemeClr val="dk1"/>
                          </a:solidFill>
                          <a:latin typeface="+mn-lt"/>
                          <a:ea typeface="+mn-ea"/>
                          <a:cs typeface="+mn-cs"/>
                        </a:rPr>
                        <a:t>Høyt blodtrykk </a:t>
                      </a:r>
                    </a:p>
                  </a:txBody>
                  <a:tcPr marL="91416" marR="91416" marT="45708" marB="45708">
                    <a:solidFill>
                      <a:schemeClr val="accent4">
                        <a:lumMod val="20000"/>
                        <a:lumOff val="80000"/>
                      </a:schemeClr>
                    </a:solidFill>
                  </a:tcPr>
                </a:tc>
                <a:tc>
                  <a:txBody>
                    <a:bodyPr/>
                    <a:lstStyle/>
                    <a:p>
                      <a:r>
                        <a:rPr lang="nb-NO" sz="1100" dirty="0">
                          <a:solidFill>
                            <a:schemeClr val="tx1"/>
                          </a:solidFill>
                        </a:rPr>
                        <a:t>Svulster:</a:t>
                      </a:r>
                    </a:p>
                    <a:p>
                      <a:r>
                        <a:rPr lang="nb-NO" sz="1100" dirty="0">
                          <a:solidFill>
                            <a:schemeClr val="tx1"/>
                          </a:solidFill>
                        </a:rPr>
                        <a:t>Kreft</a:t>
                      </a:r>
                      <a:r>
                        <a:rPr lang="nb-NO" sz="1100" baseline="0" dirty="0">
                          <a:solidFill>
                            <a:schemeClr val="tx1"/>
                          </a:solidFill>
                        </a:rPr>
                        <a:t> - Generelt</a:t>
                      </a:r>
                      <a:endParaRPr lang="nb-NO" sz="1100" dirty="0">
                        <a:solidFill>
                          <a:schemeClr val="tx1"/>
                        </a:solidFill>
                      </a:endParaRPr>
                    </a:p>
                  </a:txBody>
                  <a:tcPr marL="91416" marR="91416" marT="45708" marB="45708">
                    <a:solidFill>
                      <a:schemeClr val="accent4">
                        <a:lumMod val="20000"/>
                        <a:lumOff val="80000"/>
                      </a:schemeClr>
                    </a:solidFill>
                  </a:tcPr>
                </a:tc>
                <a:extLst>
                  <a:ext uri="{0D108BD9-81ED-4DB2-BD59-A6C34878D82A}">
                    <a16:rowId xmlns:a16="http://schemas.microsoft.com/office/drawing/2014/main" val="10010"/>
                  </a:ext>
                </a:extLst>
              </a:tr>
              <a:tr h="426609">
                <a:tc>
                  <a:txBody>
                    <a:bodyPr/>
                    <a:lstStyle/>
                    <a:p>
                      <a:r>
                        <a:rPr lang="nb-NO" sz="1100" dirty="0"/>
                        <a:t>Svulster:</a:t>
                      </a:r>
                    </a:p>
                    <a:p>
                      <a:r>
                        <a:rPr lang="nb-NO" sz="1100" dirty="0"/>
                        <a:t>Hypofysetumor</a:t>
                      </a:r>
                      <a:r>
                        <a:rPr lang="nb-NO" sz="1100" baseline="0" dirty="0"/>
                        <a:t> </a:t>
                      </a:r>
                      <a:endParaRPr lang="nb-NO" sz="11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Hjerte – og karsykdommer :</a:t>
                      </a:r>
                    </a:p>
                    <a:p>
                      <a:r>
                        <a:rPr lang="nb-NO" sz="1100" dirty="0"/>
                        <a:t>Angina pectoris</a:t>
                      </a:r>
                    </a:p>
                  </a:txBody>
                  <a:tcPr marL="91416" marR="91416" marT="45708" marB="45708">
                    <a:solidFill>
                      <a:schemeClr val="bg2"/>
                    </a:solidFill>
                  </a:tcPr>
                </a:tc>
                <a:tc>
                  <a:txBody>
                    <a:bodyPr/>
                    <a:lstStyle/>
                    <a:p>
                      <a:endParaRPr lang="nb-NO" sz="1100"/>
                    </a:p>
                  </a:txBody>
                  <a:tcPr marL="91416" marR="91416" marT="45708" marB="45708">
                    <a:solidFill>
                      <a:schemeClr val="bg2"/>
                    </a:solidFill>
                  </a:tcPr>
                </a:tc>
                <a:extLst>
                  <a:ext uri="{0D108BD9-81ED-4DB2-BD59-A6C34878D82A}">
                    <a16:rowId xmlns:a16="http://schemas.microsoft.com/office/drawing/2014/main" val="10011"/>
                  </a:ext>
                </a:extLst>
              </a:tr>
              <a:tr h="5942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Endokrine sykdommer, ernæringssykdommer og metabolske forstyrrelser :</a:t>
                      </a:r>
                    </a:p>
                    <a:p>
                      <a:r>
                        <a:rPr lang="nb-NO" sz="1100" dirty="0" err="1"/>
                        <a:t>Policystisk</a:t>
                      </a:r>
                      <a:r>
                        <a:rPr lang="nb-NO" sz="1100" dirty="0"/>
                        <a:t> </a:t>
                      </a:r>
                      <a:r>
                        <a:rPr lang="nb-NO" sz="1100" dirty="0" err="1"/>
                        <a:t>ovarie</a:t>
                      </a:r>
                      <a:r>
                        <a:rPr lang="nb-NO" sz="1100" dirty="0"/>
                        <a:t> syndrom</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Hjerte – og karsykdommer :</a:t>
                      </a:r>
                    </a:p>
                    <a:p>
                      <a:r>
                        <a:rPr lang="nb-NO" sz="1100" dirty="0"/>
                        <a:t>Hjerteinfarkt </a:t>
                      </a:r>
                    </a:p>
                  </a:txBody>
                  <a:tcPr marL="91416" marR="91416" marT="45708" marB="45708">
                    <a:solidFill>
                      <a:schemeClr val="accent4">
                        <a:lumMod val="20000"/>
                        <a:lumOff val="80000"/>
                      </a:schemeClr>
                    </a:solidFill>
                  </a:tcPr>
                </a:tc>
                <a:tc>
                  <a:txBody>
                    <a:bodyPr/>
                    <a:lstStyle/>
                    <a:p>
                      <a:endParaRPr lang="nb-NO" sz="11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12"/>
                  </a:ext>
                </a:extLst>
              </a:tr>
            </a:tbl>
          </a:graphicData>
        </a:graphic>
      </p:graphicFrame>
      <p:sp>
        <p:nvSpPr>
          <p:cNvPr id="7" name="Avrundet rektangel 6"/>
          <p:cNvSpPr/>
          <p:nvPr/>
        </p:nvSpPr>
        <p:spPr>
          <a:xfrm>
            <a:off x="191011" y="14445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VOKSEN</a:t>
            </a:r>
          </a:p>
        </p:txBody>
      </p:sp>
    </p:spTree>
    <p:extLst>
      <p:ext uri="{BB962C8B-B14F-4D97-AF65-F5344CB8AC3E}">
        <p14:creationId xmlns:p14="http://schemas.microsoft.com/office/powerpoint/2010/main" val="373448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a:t>SYKDOMMER/LIDELSER OVERSIKT</a:t>
            </a:r>
          </a:p>
        </p:txBody>
      </p:sp>
      <p:graphicFrame>
        <p:nvGraphicFramePr>
          <p:cNvPr id="6" name="Plassholder for innhold 5"/>
          <p:cNvGraphicFramePr>
            <a:graphicFrameLocks noGrp="1"/>
          </p:cNvGraphicFramePr>
          <p:nvPr>
            <p:ph idx="13"/>
          </p:nvPr>
        </p:nvGraphicFramePr>
        <p:xfrm>
          <a:off x="1879722" y="813023"/>
          <a:ext cx="8464627" cy="5581870"/>
        </p:xfrm>
        <a:graphic>
          <a:graphicData uri="http://schemas.openxmlformats.org/drawingml/2006/table">
            <a:tbl>
              <a:tblPr firstRow="1" bandRow="1">
                <a:tableStyleId>{5C22544A-7EE6-4342-B048-85BDC9FD1C3A}</a:tableStyleId>
              </a:tblPr>
              <a:tblGrid>
                <a:gridCol w="2821542">
                  <a:extLst>
                    <a:ext uri="{9D8B030D-6E8A-4147-A177-3AD203B41FA5}">
                      <a16:colId xmlns:a16="http://schemas.microsoft.com/office/drawing/2014/main" val="20000"/>
                    </a:ext>
                  </a:extLst>
                </a:gridCol>
                <a:gridCol w="2821542">
                  <a:extLst>
                    <a:ext uri="{9D8B030D-6E8A-4147-A177-3AD203B41FA5}">
                      <a16:colId xmlns:a16="http://schemas.microsoft.com/office/drawing/2014/main" val="20001"/>
                    </a:ext>
                  </a:extLst>
                </a:gridCol>
                <a:gridCol w="2821542">
                  <a:extLst>
                    <a:ext uri="{9D8B030D-6E8A-4147-A177-3AD203B41FA5}">
                      <a16:colId xmlns:a16="http://schemas.microsoft.com/office/drawing/2014/main" val="20002"/>
                    </a:ext>
                  </a:extLst>
                </a:gridCol>
              </a:tblGrid>
              <a:tr h="37082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45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åndedrettssystemet :</a:t>
                      </a:r>
                    </a:p>
                    <a:p>
                      <a:r>
                        <a:rPr lang="nb-NO" sz="1200" dirty="0" err="1"/>
                        <a:t>Sarkoidose</a:t>
                      </a:r>
                      <a:r>
                        <a:rPr lang="nb-NO" sz="1200" dirty="0"/>
                        <a:t> </a:t>
                      </a:r>
                    </a:p>
                  </a:txBody>
                  <a:tcPr marL="91416" marR="91416" marT="45708" marB="45708">
                    <a:solidFill>
                      <a:schemeClr val="bg2"/>
                    </a:solidFill>
                  </a:tcPr>
                </a:tc>
                <a:tc>
                  <a:txBody>
                    <a:bodyPr/>
                    <a:lstStyle/>
                    <a:p>
                      <a:r>
                        <a:rPr lang="nb-NO" sz="1200" dirty="0"/>
                        <a:t>Sykdommer</a:t>
                      </a:r>
                      <a:r>
                        <a:rPr lang="nb-NO" sz="1200" baseline="0" dirty="0"/>
                        <a:t> i nervesystemet:</a:t>
                      </a:r>
                      <a:endParaRPr lang="nb-NO" sz="1200" dirty="0"/>
                    </a:p>
                    <a:p>
                      <a:r>
                        <a:rPr lang="nb-NO" sz="1200" dirty="0" err="1"/>
                        <a:t>Charcot</a:t>
                      </a:r>
                      <a:r>
                        <a:rPr lang="nb-NO" sz="1200" dirty="0"/>
                        <a:t>-Marie-</a:t>
                      </a:r>
                      <a:r>
                        <a:rPr lang="nb-NO" sz="1200" dirty="0" err="1"/>
                        <a:t>Tooth</a:t>
                      </a:r>
                      <a:r>
                        <a:rPr lang="nb-NO" sz="1200" baseline="0" dirty="0"/>
                        <a:t> (CMT) </a:t>
                      </a:r>
                      <a:endParaRPr lang="nb-NO" sz="1200" dirty="0"/>
                    </a:p>
                  </a:txBody>
                  <a:tcPr marL="91416" marR="91416" marT="45708" marB="45708">
                    <a:solidFill>
                      <a:schemeClr val="bg2"/>
                    </a:solidFill>
                  </a:tcPr>
                </a:tc>
                <a:tc>
                  <a:txBody>
                    <a:bodyPr/>
                    <a:lstStyle/>
                    <a:p>
                      <a:endParaRPr lang="nb-NO" sz="1800"/>
                    </a:p>
                  </a:txBody>
                  <a:tcPr marL="91416" marR="91416" marT="45708" marB="45708">
                    <a:solidFill>
                      <a:schemeClr val="bg2"/>
                    </a:solidFill>
                  </a:tcPr>
                </a:tc>
                <a:extLst>
                  <a:ext uri="{0D108BD9-81ED-4DB2-BD59-A6C34878D82A}">
                    <a16:rowId xmlns:a16="http://schemas.microsoft.com/office/drawing/2014/main" val="10001"/>
                  </a:ext>
                </a:extLst>
              </a:tr>
              <a:tr h="639913">
                <a:tc>
                  <a:txBody>
                    <a:bodyPr/>
                    <a:lstStyle/>
                    <a:p>
                      <a:r>
                        <a:rPr lang="nb-NO" sz="1200" dirty="0"/>
                        <a:t>Psykiske</a:t>
                      </a:r>
                      <a:r>
                        <a:rPr lang="nb-NO" sz="1200" baseline="0" dirty="0"/>
                        <a:t> sykdommer :</a:t>
                      </a:r>
                      <a:endParaRPr lang="nb-NO" sz="1200" dirty="0"/>
                    </a:p>
                    <a:p>
                      <a:r>
                        <a:rPr lang="nb-NO" sz="1200" dirty="0"/>
                        <a:t>Søvnproblemer</a:t>
                      </a:r>
                    </a:p>
                  </a:txBody>
                  <a:tcPr marL="91416" marR="91416" marT="45708" marB="45708">
                    <a:solidFill>
                      <a:schemeClr val="accent4">
                        <a:lumMod val="20000"/>
                        <a:lumOff val="80000"/>
                      </a:schemeClr>
                    </a:solidFill>
                  </a:tcPr>
                </a:tc>
                <a:tc>
                  <a:txBody>
                    <a:bodyPr/>
                    <a:lstStyle/>
                    <a:p>
                      <a:r>
                        <a:rPr lang="nb-NO" sz="1200" dirty="0"/>
                        <a:t>Sykdommer i fordøyelsesorganene:</a:t>
                      </a:r>
                    </a:p>
                    <a:p>
                      <a:r>
                        <a:rPr lang="nb-NO" sz="1200" dirty="0"/>
                        <a:t>Inflammatorisk</a:t>
                      </a:r>
                      <a:r>
                        <a:rPr lang="nb-NO" sz="1200" baseline="0" dirty="0"/>
                        <a:t> tarmsykdom (Ulcerøs kolitt/</a:t>
                      </a:r>
                      <a:r>
                        <a:rPr lang="nb-NO" sz="1200" baseline="0" dirty="0" err="1"/>
                        <a:t>Crohns</a:t>
                      </a:r>
                      <a:r>
                        <a:rPr lang="nb-NO" sz="1200" baseline="0" dirty="0"/>
                        <a:t> sykdom) </a:t>
                      </a:r>
                      <a:endParaRPr lang="nb-NO" sz="1200" dirty="0"/>
                    </a:p>
                  </a:txBody>
                  <a:tcPr marL="91416" marR="91416" marT="45708" marB="45708">
                    <a:solidFill>
                      <a:schemeClr val="accent4">
                        <a:lumMod val="20000"/>
                        <a:lumOff val="80000"/>
                      </a:schemeClr>
                    </a:solidFill>
                  </a:tcPr>
                </a:tc>
                <a:tc>
                  <a:txBody>
                    <a:bodyPr/>
                    <a:lstStyle/>
                    <a:p>
                      <a:endParaRPr lang="nb-NO" sz="18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45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åndedrettssystemet :</a:t>
                      </a:r>
                    </a:p>
                    <a:p>
                      <a:r>
                        <a:rPr lang="nb-NO" sz="1200" dirty="0"/>
                        <a:t>Søvnapné</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åndedrettssystemet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Lungesykdommer</a:t>
                      </a:r>
                    </a:p>
                  </a:txBody>
                  <a:tcPr marL="91416" marR="91416" marT="45708" marB="45708">
                    <a:solidFill>
                      <a:schemeClr val="bg2"/>
                    </a:solidFill>
                  </a:tcPr>
                </a:tc>
                <a:tc>
                  <a:txBody>
                    <a:bodyPr/>
                    <a:lstStyle/>
                    <a:p>
                      <a:endParaRPr lang="nb-NO" sz="1800" dirty="0"/>
                    </a:p>
                  </a:txBody>
                  <a:tcPr marL="91416" marR="91416" marT="45708" marB="45708">
                    <a:solidFill>
                      <a:schemeClr val="bg2"/>
                    </a:solidFill>
                  </a:tcPr>
                </a:tc>
                <a:extLst>
                  <a:ext uri="{0D108BD9-81ED-4DB2-BD59-A6C34878D82A}">
                    <a16:rowId xmlns:a16="http://schemas.microsoft.com/office/drawing/2014/main" val="10003"/>
                  </a:ext>
                </a:extLst>
              </a:tr>
              <a:tr h="457081">
                <a:tc>
                  <a:txBody>
                    <a:bodyPr/>
                    <a:lstStyle/>
                    <a:p>
                      <a:r>
                        <a:rPr lang="nb-NO" sz="1200" dirty="0"/>
                        <a:t>Sykdommer i nervesystemet :</a:t>
                      </a:r>
                    </a:p>
                    <a:p>
                      <a:r>
                        <a:rPr lang="nb-NO" sz="1200" dirty="0"/>
                        <a:t>Hjerneslag </a:t>
                      </a:r>
                    </a:p>
                  </a:txBody>
                  <a:tcPr marL="91416" marR="91416" marT="45708" marB="45708">
                    <a:solidFill>
                      <a:schemeClr val="accent4">
                        <a:lumMod val="20000"/>
                        <a:lumOff val="80000"/>
                      </a:schemeClr>
                    </a:solidFill>
                  </a:tcPr>
                </a:tc>
                <a:tc>
                  <a:txBody>
                    <a:bodyPr/>
                    <a:lstStyle/>
                    <a:p>
                      <a:r>
                        <a:rPr lang="nb-NO" sz="1200" dirty="0">
                          <a:solidFill>
                            <a:schemeClr val="tx1"/>
                          </a:solidFill>
                        </a:rPr>
                        <a:t>Diverse: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Øye/syn - </a:t>
                      </a:r>
                      <a:r>
                        <a:rPr lang="nb-NO" sz="1200" baseline="0" dirty="0" err="1">
                          <a:solidFill>
                            <a:schemeClr val="tx1"/>
                          </a:solidFill>
                        </a:rPr>
                        <a:t>Iridocyklitt</a:t>
                      </a:r>
                      <a:r>
                        <a:rPr lang="nb-NO" sz="1200" baseline="0" dirty="0">
                          <a:solidFill>
                            <a:schemeClr val="tx1"/>
                          </a:solidFill>
                        </a:rPr>
                        <a:t> </a:t>
                      </a:r>
                      <a:endParaRPr lang="nb-NO" sz="1200" dirty="0">
                        <a:solidFill>
                          <a:schemeClr val="tx1"/>
                        </a:solidFill>
                      </a:endParaRPr>
                    </a:p>
                  </a:txBody>
                  <a:tcPr marL="91416" marR="91416" marT="45708" marB="45708">
                    <a:solidFill>
                      <a:schemeClr val="accent4">
                        <a:lumMod val="20000"/>
                        <a:lumOff val="80000"/>
                      </a:schemeClr>
                    </a:solidFill>
                  </a:tcPr>
                </a:tc>
                <a:tc>
                  <a:txBody>
                    <a:bodyPr/>
                    <a:lstStyle/>
                    <a:p>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457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err="1"/>
                        <a:t>Meniéres</a:t>
                      </a:r>
                      <a:r>
                        <a:rPr lang="nb-NO" sz="1200" baseline="0" dirty="0"/>
                        <a:t> </a:t>
                      </a: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Blod og bloddannende organer:</a:t>
                      </a:r>
                    </a:p>
                    <a:p>
                      <a:pPr marL="0" algn="l" defTabSz="914400" rtl="0" eaLnBrk="1" latinLnBrk="0" hangingPunct="1"/>
                      <a:r>
                        <a:rPr lang="nb-NO" sz="1200" kern="1200" dirty="0">
                          <a:solidFill>
                            <a:schemeClr val="tx1"/>
                          </a:solidFill>
                          <a:latin typeface="+mn-lt"/>
                          <a:ea typeface="+mn-ea"/>
                          <a:cs typeface="+mn-cs"/>
                        </a:rPr>
                        <a:t>Von </a:t>
                      </a:r>
                      <a:r>
                        <a:rPr lang="nb-NO" sz="1200" kern="1200" dirty="0" err="1">
                          <a:solidFill>
                            <a:schemeClr val="tx1"/>
                          </a:solidFill>
                          <a:latin typeface="+mn-lt"/>
                          <a:ea typeface="+mn-ea"/>
                          <a:cs typeface="+mn-cs"/>
                        </a:rPr>
                        <a:t>Willebrands</a:t>
                      </a:r>
                      <a:r>
                        <a:rPr lang="nb-NO" sz="1200" kern="1200" dirty="0">
                          <a:solidFill>
                            <a:schemeClr val="tx1"/>
                          </a:solidFill>
                          <a:latin typeface="+mn-lt"/>
                          <a:ea typeface="+mn-ea"/>
                          <a:cs typeface="+mn-cs"/>
                        </a:rPr>
                        <a:t> sykdom og hemofili </a:t>
                      </a:r>
                    </a:p>
                  </a:txBody>
                  <a:tcPr marL="91416" marR="91416" marT="45708" marB="45708">
                    <a:solidFill>
                      <a:schemeClr val="bg2"/>
                    </a:solidFill>
                  </a:tcPr>
                </a:tc>
                <a:tc>
                  <a:txBody>
                    <a:bodyPr/>
                    <a:lstStyle/>
                    <a:p>
                      <a:endParaRPr lang="nb-NO" sz="1200" dirty="0"/>
                    </a:p>
                  </a:txBody>
                  <a:tcPr marL="91416" marR="91416" marT="45708" marB="45708">
                    <a:solidFill>
                      <a:schemeClr val="bg2"/>
                    </a:solidFill>
                  </a:tcPr>
                </a:tc>
                <a:extLst>
                  <a:ext uri="{0D108BD9-81ED-4DB2-BD59-A6C34878D82A}">
                    <a16:rowId xmlns:a16="http://schemas.microsoft.com/office/drawing/2014/main" val="10005"/>
                  </a:ext>
                </a:extLst>
              </a:tr>
              <a:tr h="45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err="1"/>
                        <a:t>Hydrocefalus</a:t>
                      </a:r>
                      <a:endParaRPr lang="nb-NO" sz="1200" dirty="0"/>
                    </a:p>
                  </a:txBody>
                  <a:tcPr marL="91416" marR="91416" marT="45708" marB="45708">
                    <a:solidFill>
                      <a:schemeClr val="accent4">
                        <a:lumMod val="20000"/>
                        <a:lumOff val="80000"/>
                      </a:schemeClr>
                    </a:solidFill>
                  </a:tcPr>
                </a:tc>
                <a:tc>
                  <a:txBody>
                    <a:bodyPr/>
                    <a:lstStyle/>
                    <a:p>
                      <a:endParaRPr lang="nb-NO" sz="1200" dirty="0"/>
                    </a:p>
                  </a:txBody>
                  <a:tcPr marL="91416" marR="91416" marT="45708" marB="45708">
                    <a:solidFill>
                      <a:schemeClr val="accent4">
                        <a:lumMod val="20000"/>
                        <a:lumOff val="80000"/>
                      </a:schemeClr>
                    </a:solidFill>
                  </a:tcPr>
                </a:tc>
                <a:tc>
                  <a:txBody>
                    <a:bodyPr/>
                    <a:lstStyle/>
                    <a:p>
                      <a:endParaRPr lang="nb-NO" sz="1200"/>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r h="457081">
                <a:tc>
                  <a:txBody>
                    <a:bodyPr/>
                    <a:lstStyle/>
                    <a:p>
                      <a:r>
                        <a:rPr lang="nb-NO" sz="1200" dirty="0"/>
                        <a:t>Infeksjonssykdommer</a:t>
                      </a:r>
                      <a:r>
                        <a:rPr lang="nb-NO" sz="1200" baseline="0" dirty="0"/>
                        <a:t> :</a:t>
                      </a:r>
                      <a:endParaRPr lang="nb-NO" sz="1200" dirty="0"/>
                    </a:p>
                    <a:p>
                      <a:r>
                        <a:rPr lang="nb-NO" sz="1200" dirty="0"/>
                        <a:t>Hjernehinnebetennelse</a:t>
                      </a:r>
                    </a:p>
                  </a:txBody>
                  <a:tcPr marL="91416" marR="91416" marT="45708" marB="45708">
                    <a:solidFill>
                      <a:schemeClr val="bg2"/>
                    </a:solidFill>
                  </a:tcPr>
                </a:tc>
                <a:tc>
                  <a:txBody>
                    <a:bodyPr/>
                    <a:lstStyle/>
                    <a:p>
                      <a:endParaRPr lang="nb-NO" sz="1200"/>
                    </a:p>
                  </a:txBody>
                  <a:tcPr marL="91416" marR="91416" marT="45708" marB="45708">
                    <a:solidFill>
                      <a:schemeClr val="bg2"/>
                    </a:solidFill>
                  </a:tcPr>
                </a:tc>
                <a:tc>
                  <a:txBody>
                    <a:bodyPr/>
                    <a:lstStyle/>
                    <a:p>
                      <a:endParaRPr lang="nb-NO" sz="1200"/>
                    </a:p>
                  </a:txBody>
                  <a:tcPr marL="91416" marR="91416" marT="45708" marB="45708">
                    <a:solidFill>
                      <a:schemeClr val="bg2"/>
                    </a:solidFill>
                  </a:tcPr>
                </a:tc>
                <a:extLst>
                  <a:ext uri="{0D108BD9-81ED-4DB2-BD59-A6C34878D82A}">
                    <a16:rowId xmlns:a16="http://schemas.microsoft.com/office/drawing/2014/main" val="10007"/>
                  </a:ext>
                </a:extLst>
              </a:tr>
              <a:tr h="457081">
                <a:tc>
                  <a:txBody>
                    <a:bodyPr/>
                    <a:lstStyle/>
                    <a:p>
                      <a:r>
                        <a:rPr lang="nb-NO" sz="1200" dirty="0"/>
                        <a:t>Sykdommer i nervesystemet :</a:t>
                      </a:r>
                    </a:p>
                    <a:p>
                      <a:r>
                        <a:rPr lang="nb-NO" sz="1200" dirty="0"/>
                        <a:t>Hodepine </a:t>
                      </a:r>
                    </a:p>
                  </a:txBody>
                  <a:tcPr marL="91416" marR="91416" marT="45708" marB="45708">
                    <a:solidFill>
                      <a:schemeClr val="accent4">
                        <a:lumMod val="20000"/>
                        <a:lumOff val="80000"/>
                      </a:schemeClr>
                    </a:solidFill>
                  </a:tcPr>
                </a:tc>
                <a:tc>
                  <a:txBody>
                    <a:bodyPr/>
                    <a:lstStyle/>
                    <a:p>
                      <a:endParaRPr lang="nb-NO" sz="1200"/>
                    </a:p>
                  </a:txBody>
                  <a:tcPr marL="91416" marR="91416" marT="45708" marB="45708">
                    <a:solidFill>
                      <a:schemeClr val="accent4">
                        <a:lumMod val="20000"/>
                        <a:lumOff val="80000"/>
                      </a:schemeClr>
                    </a:solidFill>
                  </a:tcPr>
                </a:tc>
                <a:tc>
                  <a:txBody>
                    <a:bodyPr/>
                    <a:lstStyle/>
                    <a:p>
                      <a:endParaRPr lang="nb-NO" sz="1200"/>
                    </a:p>
                  </a:txBody>
                  <a:tcPr marL="91416" marR="91416" marT="45708" marB="45708">
                    <a:solidFill>
                      <a:schemeClr val="accent4">
                        <a:lumMod val="20000"/>
                        <a:lumOff val="80000"/>
                      </a:schemeClr>
                    </a:solidFill>
                  </a:tcPr>
                </a:tc>
                <a:extLst>
                  <a:ext uri="{0D108BD9-81ED-4DB2-BD59-A6C34878D82A}">
                    <a16:rowId xmlns:a16="http://schemas.microsoft.com/office/drawing/2014/main" val="10008"/>
                  </a:ext>
                </a:extLst>
              </a:tr>
              <a:tr h="45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err="1"/>
                        <a:t>Nevrofibromatose</a:t>
                      </a:r>
                      <a:r>
                        <a:rPr lang="nb-NO" sz="1200" baseline="0" dirty="0"/>
                        <a:t> </a:t>
                      </a:r>
                      <a:endParaRPr lang="nb-NO" sz="1200" dirty="0"/>
                    </a:p>
                  </a:txBody>
                  <a:tcPr marL="91416" marR="91416" marT="45708" marB="45708">
                    <a:solidFill>
                      <a:schemeClr val="bg2"/>
                    </a:solidFill>
                  </a:tcPr>
                </a:tc>
                <a:tc>
                  <a:txBody>
                    <a:bodyPr/>
                    <a:lstStyle/>
                    <a:p>
                      <a:endParaRPr lang="nb-NO" sz="1200"/>
                    </a:p>
                  </a:txBody>
                  <a:tcPr marL="91416" marR="91416" marT="45708" marB="45708">
                    <a:solidFill>
                      <a:schemeClr val="bg2"/>
                    </a:solidFill>
                  </a:tcPr>
                </a:tc>
                <a:tc>
                  <a:txBody>
                    <a:bodyPr/>
                    <a:lstStyle/>
                    <a:p>
                      <a:endParaRPr lang="nb-NO" sz="1200"/>
                    </a:p>
                  </a:txBody>
                  <a:tcPr marL="91416" marR="91416" marT="45708" marB="45708">
                    <a:solidFill>
                      <a:schemeClr val="bg2"/>
                    </a:solidFill>
                  </a:tcPr>
                </a:tc>
                <a:extLst>
                  <a:ext uri="{0D108BD9-81ED-4DB2-BD59-A6C34878D82A}">
                    <a16:rowId xmlns:a16="http://schemas.microsoft.com/office/drawing/2014/main" val="10009"/>
                  </a:ext>
                </a:extLst>
              </a:tr>
              <a:tr h="45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a:t>Svimmelhet </a:t>
                      </a:r>
                    </a:p>
                  </a:txBody>
                  <a:tcPr marL="91416" marR="91416" marT="45708" marB="45708">
                    <a:solidFill>
                      <a:schemeClr val="accent4">
                        <a:lumMod val="20000"/>
                        <a:lumOff val="80000"/>
                      </a:schemeClr>
                    </a:solidFill>
                  </a:tcPr>
                </a:tc>
                <a:tc>
                  <a:txBody>
                    <a:bodyPr/>
                    <a:lstStyle/>
                    <a:p>
                      <a:endParaRPr lang="nb-NO" sz="1200"/>
                    </a:p>
                  </a:txBody>
                  <a:tcPr marL="91416" marR="91416" marT="45708" marB="45708">
                    <a:solidFill>
                      <a:schemeClr val="accent4">
                        <a:lumMod val="20000"/>
                        <a:lumOff val="80000"/>
                      </a:schemeClr>
                    </a:solidFill>
                  </a:tcPr>
                </a:tc>
                <a:tc>
                  <a:txBody>
                    <a:bodyPr/>
                    <a:lstStyle/>
                    <a:p>
                      <a:endParaRPr lang="nb-NO" sz="1200"/>
                    </a:p>
                  </a:txBody>
                  <a:tcPr marL="91416" marR="91416" marT="45708" marB="45708">
                    <a:solidFill>
                      <a:schemeClr val="accent4">
                        <a:lumMod val="20000"/>
                        <a:lumOff val="80000"/>
                      </a:schemeClr>
                    </a:solidFill>
                  </a:tcPr>
                </a:tc>
                <a:extLst>
                  <a:ext uri="{0D108BD9-81ED-4DB2-BD59-A6C34878D82A}">
                    <a16:rowId xmlns:a16="http://schemas.microsoft.com/office/drawing/2014/main" val="10010"/>
                  </a:ext>
                </a:extLst>
              </a:tr>
              <a:tr h="457081">
                <a:tc>
                  <a:txBody>
                    <a:bodyPr/>
                    <a:lstStyle/>
                    <a:p>
                      <a:r>
                        <a:rPr lang="nb-NO" sz="1200" dirty="0"/>
                        <a:t>Nyresykdommer :</a:t>
                      </a:r>
                    </a:p>
                    <a:p>
                      <a:r>
                        <a:rPr lang="nb-NO" sz="1200" dirty="0"/>
                        <a:t>Urinveisinfeksjon</a:t>
                      </a:r>
                      <a:r>
                        <a:rPr lang="nb-NO" sz="1200" baseline="0" dirty="0"/>
                        <a:t> </a:t>
                      </a:r>
                      <a:endParaRPr lang="nb-NO" sz="1200" dirty="0"/>
                    </a:p>
                  </a:txBody>
                  <a:tcPr marL="91416" marR="91416" marT="45708" marB="45708">
                    <a:solidFill>
                      <a:schemeClr val="bg2"/>
                    </a:solidFill>
                  </a:tcPr>
                </a:tc>
                <a:tc>
                  <a:txBody>
                    <a:bodyPr/>
                    <a:lstStyle/>
                    <a:p>
                      <a:endParaRPr lang="nb-NO" sz="1200"/>
                    </a:p>
                  </a:txBody>
                  <a:tcPr marL="91416" marR="91416" marT="45708" marB="45708">
                    <a:solidFill>
                      <a:schemeClr val="bg2"/>
                    </a:solidFill>
                  </a:tcPr>
                </a:tc>
                <a:tc>
                  <a:txBody>
                    <a:bodyPr/>
                    <a:lstStyle/>
                    <a:p>
                      <a:endParaRPr lang="nb-NO" sz="1200" dirty="0"/>
                    </a:p>
                  </a:txBody>
                  <a:tcPr marL="91416" marR="91416" marT="45708" marB="45708">
                    <a:solidFill>
                      <a:schemeClr val="bg2"/>
                    </a:solidFill>
                  </a:tcPr>
                </a:tc>
                <a:extLst>
                  <a:ext uri="{0D108BD9-81ED-4DB2-BD59-A6C34878D82A}">
                    <a16:rowId xmlns:a16="http://schemas.microsoft.com/office/drawing/2014/main" val="10011"/>
                  </a:ext>
                </a:extLst>
              </a:tr>
            </a:tbl>
          </a:graphicData>
        </a:graphic>
      </p:graphicFrame>
      <p:sp>
        <p:nvSpPr>
          <p:cNvPr id="7" name="Avrundet rektangel 6"/>
          <p:cNvSpPr/>
          <p:nvPr/>
        </p:nvSpPr>
        <p:spPr>
          <a:xfrm>
            <a:off x="194968" y="14445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VOKSEN</a:t>
            </a:r>
          </a:p>
        </p:txBody>
      </p:sp>
    </p:spTree>
    <p:extLst>
      <p:ext uri="{BB962C8B-B14F-4D97-AF65-F5344CB8AC3E}">
        <p14:creationId xmlns:p14="http://schemas.microsoft.com/office/powerpoint/2010/main" val="33055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9566" y="147696"/>
            <a:ext cx="10720626" cy="553854"/>
          </a:xfrm>
        </p:spPr>
        <p:txBody>
          <a:bodyPr>
            <a:normAutofit fontScale="90000"/>
          </a:bodyPr>
          <a:lstStyle/>
          <a:p>
            <a:r>
              <a:rPr lang="nb-NO" sz="3599" dirty="0"/>
              <a:t>SYKDOMMER/LIDELSER OVERSIKT</a:t>
            </a:r>
          </a:p>
        </p:txBody>
      </p:sp>
      <p:graphicFrame>
        <p:nvGraphicFramePr>
          <p:cNvPr id="6" name="Plassholder for innhold 5"/>
          <p:cNvGraphicFramePr>
            <a:graphicFrameLocks noGrp="1"/>
          </p:cNvGraphicFramePr>
          <p:nvPr>
            <p:ph idx="13"/>
          </p:nvPr>
        </p:nvGraphicFramePr>
        <p:xfrm>
          <a:off x="1628198" y="678812"/>
          <a:ext cx="8856727" cy="5654708"/>
        </p:xfrm>
        <a:graphic>
          <a:graphicData uri="http://schemas.openxmlformats.org/drawingml/2006/table">
            <a:tbl>
              <a:tblPr firstRow="1" bandRow="1">
                <a:tableStyleId>{5C22544A-7EE6-4342-B048-85BDC9FD1C3A}</a:tableStyleId>
              </a:tblPr>
              <a:tblGrid>
                <a:gridCol w="2952242">
                  <a:extLst>
                    <a:ext uri="{9D8B030D-6E8A-4147-A177-3AD203B41FA5}">
                      <a16:colId xmlns:a16="http://schemas.microsoft.com/office/drawing/2014/main" val="20000"/>
                    </a:ext>
                  </a:extLst>
                </a:gridCol>
                <a:gridCol w="2952242">
                  <a:extLst>
                    <a:ext uri="{9D8B030D-6E8A-4147-A177-3AD203B41FA5}">
                      <a16:colId xmlns:a16="http://schemas.microsoft.com/office/drawing/2014/main" val="20001"/>
                    </a:ext>
                  </a:extLst>
                </a:gridCol>
                <a:gridCol w="2952242">
                  <a:extLst>
                    <a:ext uri="{9D8B030D-6E8A-4147-A177-3AD203B41FA5}">
                      <a16:colId xmlns:a16="http://schemas.microsoft.com/office/drawing/2014/main" val="20002"/>
                    </a:ext>
                  </a:extLst>
                </a:gridCol>
              </a:tblGrid>
              <a:tr h="35256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822746">
                <a:tc>
                  <a:txBody>
                    <a:bodyPr/>
                    <a:lstStyle/>
                    <a:p>
                      <a:r>
                        <a:rPr lang="nb-NO" sz="1200" dirty="0"/>
                        <a:t>Sykdommer i nervesystemet: </a:t>
                      </a:r>
                    </a:p>
                    <a:p>
                      <a:r>
                        <a:rPr lang="nb-NO" sz="1200" dirty="0"/>
                        <a:t>Øresus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a:t>
                      </a:r>
                      <a:r>
                        <a:rPr lang="nb-NO" sz="1200" baseline="0" dirty="0"/>
                        <a:t> sykdommer </a:t>
                      </a:r>
                      <a:r>
                        <a:rPr lang="nb-NO" sz="1200" dirty="0"/>
                        <a:t>: </a:t>
                      </a:r>
                    </a:p>
                    <a:p>
                      <a:r>
                        <a:rPr lang="nb-NO" sz="1200" b="0" dirty="0"/>
                        <a:t>Utviklingsforstyrrelser</a:t>
                      </a:r>
                      <a:r>
                        <a:rPr lang="nb-NO" sz="1200" dirty="0"/>
                        <a:t>: ADHD</a:t>
                      </a:r>
                      <a:r>
                        <a:rPr lang="nb-NO" sz="1200" baseline="0" dirty="0"/>
                        <a:t>/Tourettes </a:t>
                      </a: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a:t>
                      </a:r>
                      <a:r>
                        <a:rPr lang="nb-NO" sz="1200" baseline="0" dirty="0"/>
                        <a:t> sykdommer :</a:t>
                      </a: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 lidelser (innleggelser, suicidfare, grad</a:t>
                      </a:r>
                      <a:r>
                        <a:rPr lang="nb-NO" sz="1200" baseline="0" dirty="0"/>
                        <a:t> (mild/moderat/alvorlig</a:t>
                      </a:r>
                      <a:r>
                        <a:rPr lang="nb-NO" sz="1200" dirty="0"/>
                        <a:t>), risikofaktorer,</a:t>
                      </a:r>
                      <a:r>
                        <a:rPr lang="nb-NO" sz="1200" baseline="0" dirty="0"/>
                        <a:t> rus, alkohol</a:t>
                      </a:r>
                      <a:r>
                        <a:rPr lang="nb-NO" sz="1200" dirty="0"/>
                        <a:t>) </a:t>
                      </a:r>
                    </a:p>
                  </a:txBody>
                  <a:tcPr marL="91416" marR="91416" marT="45708" marB="45708">
                    <a:solidFill>
                      <a:schemeClr val="bg2"/>
                    </a:solidFill>
                  </a:tcPr>
                </a:tc>
                <a:extLst>
                  <a:ext uri="{0D108BD9-81ED-4DB2-BD59-A6C34878D82A}">
                    <a16:rowId xmlns:a16="http://schemas.microsoft.com/office/drawing/2014/main" val="10001"/>
                  </a:ext>
                </a:extLst>
              </a:tr>
              <a:tr h="608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a:t>Virus på balansenerven </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a:t>
                      </a:r>
                      <a:r>
                        <a:rPr lang="nb-NO" sz="1200" baseline="0" dirty="0"/>
                        <a:t> sykdommer </a:t>
                      </a:r>
                      <a:r>
                        <a:rPr lang="nb-NO" sz="1200" dirty="0"/>
                        <a:t>:  </a:t>
                      </a:r>
                    </a:p>
                    <a:p>
                      <a:r>
                        <a:rPr lang="nb-NO" sz="1200" dirty="0"/>
                        <a:t>Downs syndrom/psykisk</a:t>
                      </a:r>
                      <a:r>
                        <a:rPr lang="nb-NO" sz="1200" baseline="0" dirty="0"/>
                        <a:t> utviklingshemming </a:t>
                      </a: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a:t>
                      </a:r>
                      <a:r>
                        <a:rPr lang="nb-NO" sz="1200" baseline="0" dirty="0"/>
                        <a:t> sykdommer: </a:t>
                      </a:r>
                      <a:endParaRPr lang="nb-NO"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dk1"/>
                          </a:solidFill>
                          <a:latin typeface="+mn-lt"/>
                          <a:ea typeface="+mn-ea"/>
                          <a:cs typeface="+mn-cs"/>
                        </a:rPr>
                        <a:t>Misbruk (rus, alkohol, medikamenter) </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1005578">
                <a:tc>
                  <a:txBody>
                    <a:bodyPr/>
                    <a:lstStyle/>
                    <a:p>
                      <a:r>
                        <a:rPr lang="nb-NO" sz="1200" dirty="0"/>
                        <a:t>Blod og bloddannende organer</a:t>
                      </a:r>
                      <a:r>
                        <a:rPr lang="nb-NO" sz="1200" baseline="0" dirty="0"/>
                        <a:t> :</a:t>
                      </a:r>
                      <a:endParaRPr lang="nb-NO" sz="1200" dirty="0"/>
                    </a:p>
                    <a:p>
                      <a:r>
                        <a:rPr lang="nb-NO" sz="1200" dirty="0" err="1"/>
                        <a:t>Hemokromatose</a:t>
                      </a:r>
                      <a:r>
                        <a:rPr lang="nb-NO" sz="1200" dirty="0"/>
                        <a:t> </a:t>
                      </a:r>
                    </a:p>
                  </a:txBody>
                  <a:tcPr marL="91416" marR="91416" marT="45708" marB="45708">
                    <a:solidFill>
                      <a:schemeClr val="bg2"/>
                    </a:solidFill>
                  </a:tcPr>
                </a:tc>
                <a:tc>
                  <a:txBody>
                    <a:bodyPr/>
                    <a:lstStyle/>
                    <a:p>
                      <a:r>
                        <a:rPr lang="nb-NO" sz="1200" dirty="0"/>
                        <a:t>Endokrine sykdommer, ernæringssykdommer og metabolske forstyrrelser:</a:t>
                      </a:r>
                      <a:r>
                        <a:rPr lang="nb-NO" sz="1200" baseline="0" dirty="0"/>
                        <a:t> </a:t>
                      </a:r>
                      <a:endParaRPr lang="nb-NO" sz="1200" dirty="0"/>
                    </a:p>
                    <a:p>
                      <a:r>
                        <a:rPr lang="nb-NO" sz="1200" dirty="0"/>
                        <a:t>Stoffskifte (se </a:t>
                      </a:r>
                      <a:r>
                        <a:rPr lang="nb-NO" sz="1200" dirty="0" err="1"/>
                        <a:t>addision</a:t>
                      </a:r>
                      <a:r>
                        <a:rPr lang="nb-NO" sz="1200" dirty="0"/>
                        <a:t>; ref. andre symptomer, </a:t>
                      </a:r>
                      <a:r>
                        <a:rPr lang="nb-NO" sz="1200" dirty="0" err="1"/>
                        <a:t>autoimmune</a:t>
                      </a:r>
                      <a:r>
                        <a:rPr lang="nb-NO" sz="1200" baseline="0" dirty="0"/>
                        <a:t> sykdommer) </a:t>
                      </a: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endParaRPr lang="nb-NO" sz="1200" dirty="0"/>
                    </a:p>
                    <a:p>
                      <a:r>
                        <a:rPr lang="nb-NO" sz="1200" dirty="0"/>
                        <a:t>Høy BMI</a:t>
                      </a:r>
                    </a:p>
                  </a:txBody>
                  <a:tcPr marL="91416" marR="91416" marT="45708" marB="45708">
                    <a:solidFill>
                      <a:schemeClr val="bg2"/>
                    </a:solidFill>
                  </a:tcPr>
                </a:tc>
                <a:extLst>
                  <a:ext uri="{0D108BD9-81ED-4DB2-BD59-A6C34878D82A}">
                    <a16:rowId xmlns:a16="http://schemas.microsoft.com/office/drawing/2014/main" val="10003"/>
                  </a:ext>
                </a:extLst>
              </a:tr>
              <a:tr h="82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Blod og bloddannende organer</a:t>
                      </a:r>
                      <a:r>
                        <a:rPr lang="nb-NO" sz="1200" baseline="0" dirty="0"/>
                        <a:t> :</a:t>
                      </a:r>
                      <a:endParaRPr lang="nb-NO" sz="1200" dirty="0"/>
                    </a:p>
                    <a:p>
                      <a:r>
                        <a:rPr lang="nb-NO" sz="1200" dirty="0"/>
                        <a:t>ITP</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r>
                        <a:rPr lang="nb-NO" sz="1200" dirty="0" err="1"/>
                        <a:t>Addisons</a:t>
                      </a:r>
                      <a:r>
                        <a:rPr lang="nb-NO" sz="1200" dirty="0"/>
                        <a:t> sykdom</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dk1"/>
                          </a:solidFill>
                          <a:latin typeface="+mn-lt"/>
                          <a:ea typeface="+mn-ea"/>
                          <a:cs typeface="+mn-cs"/>
                        </a:rPr>
                        <a:t>Sykdommer i skjelett og bevegelsesorganene:</a:t>
                      </a:r>
                      <a:endParaRPr lang="nb-NO" sz="1200" dirty="0"/>
                    </a:p>
                    <a:p>
                      <a:r>
                        <a:rPr lang="nb-NO" sz="1200" dirty="0" err="1"/>
                        <a:t>Rabdomyolyse</a:t>
                      </a:r>
                      <a:r>
                        <a:rPr lang="nb-NO" sz="1200" dirty="0"/>
                        <a:t> </a:t>
                      </a:r>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82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a:t>
                      </a:r>
                      <a:r>
                        <a:rPr lang="nb-NO" sz="1200" baseline="0" dirty="0"/>
                        <a:t> i nervesystemet:</a:t>
                      </a: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Nystagmus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r>
                        <a:rPr lang="nb-NO" sz="1200" dirty="0" err="1"/>
                        <a:t>Hyperkolosterolemi</a:t>
                      </a:r>
                      <a:r>
                        <a:rPr lang="nb-NO" sz="1200" baseline="0" dirty="0"/>
                        <a:t> </a:t>
                      </a: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Psykiske</a:t>
                      </a:r>
                      <a:r>
                        <a:rPr lang="nb-NO" sz="1200" baseline="0" dirty="0"/>
                        <a:t> sykdommer :</a:t>
                      </a:r>
                      <a:endParaRPr lang="nb-NO" sz="120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Spiseforstyrrelser</a:t>
                      </a:r>
                      <a:r>
                        <a:rPr lang="nb-NO" sz="1200" baseline="0" dirty="0"/>
                        <a:t> (høyde, vekt)</a:t>
                      </a:r>
                      <a:endParaRPr lang="nb-NO" sz="1200" dirty="0"/>
                    </a:p>
                  </a:txBody>
                  <a:tcPr marL="91416" marR="91416" marT="45708" marB="45708">
                    <a:solidFill>
                      <a:schemeClr val="bg2"/>
                    </a:solidFill>
                  </a:tcPr>
                </a:tc>
                <a:extLst>
                  <a:ext uri="{0D108BD9-81ED-4DB2-BD59-A6C34878D82A}">
                    <a16:rowId xmlns:a16="http://schemas.microsoft.com/office/drawing/2014/main" val="10005"/>
                  </a:ext>
                </a:extLst>
              </a:tr>
              <a:tr h="1188411">
                <a:tc>
                  <a:txBody>
                    <a:bodyPr/>
                    <a:lstStyle/>
                    <a:p>
                      <a:r>
                        <a:rPr lang="nb-NO" sz="1200" dirty="0"/>
                        <a:t>Diverse :</a:t>
                      </a:r>
                    </a:p>
                    <a:p>
                      <a:r>
                        <a:rPr lang="nb-NO" sz="1200" dirty="0"/>
                        <a:t>Dysmeli</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r>
                        <a:rPr lang="nb-NO" sz="1200" dirty="0"/>
                        <a:t>Metabolsk syndrom/ Glukoseintoleranse/insulinresistens</a:t>
                      </a:r>
                      <a:r>
                        <a:rPr lang="nb-NO" sz="1200" baseline="0" dirty="0"/>
                        <a:t> (se diabetes) </a:t>
                      </a: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r>
                        <a:rPr lang="nb-NO" sz="1200" baseline="0" dirty="0"/>
                        <a:t>Lav BMI </a:t>
                      </a:r>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bl>
          </a:graphicData>
        </a:graphic>
      </p:graphicFrame>
      <p:sp>
        <p:nvSpPr>
          <p:cNvPr id="7" name="Avrundet rektangel 6"/>
          <p:cNvSpPr/>
          <p:nvPr/>
        </p:nvSpPr>
        <p:spPr>
          <a:xfrm>
            <a:off x="188080" y="14769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VOKSEN</a:t>
            </a:r>
          </a:p>
        </p:txBody>
      </p:sp>
    </p:spTree>
    <p:extLst>
      <p:ext uri="{BB962C8B-B14F-4D97-AF65-F5344CB8AC3E}">
        <p14:creationId xmlns:p14="http://schemas.microsoft.com/office/powerpoint/2010/main" val="393973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69566" y="147696"/>
            <a:ext cx="10720626" cy="553854"/>
          </a:xfrm>
        </p:spPr>
        <p:txBody>
          <a:bodyPr>
            <a:normAutofit fontScale="90000"/>
          </a:bodyPr>
          <a:lstStyle/>
          <a:p>
            <a:r>
              <a:rPr lang="nb-NO" sz="3599" dirty="0"/>
              <a:t>SYKDOMMER/LIDELSER OVERSIKT</a:t>
            </a:r>
          </a:p>
        </p:txBody>
      </p:sp>
      <p:graphicFrame>
        <p:nvGraphicFramePr>
          <p:cNvPr id="6" name="Plassholder for innhold 5"/>
          <p:cNvGraphicFramePr>
            <a:graphicFrameLocks noGrp="1"/>
          </p:cNvGraphicFramePr>
          <p:nvPr>
            <p:ph idx="13"/>
          </p:nvPr>
        </p:nvGraphicFramePr>
        <p:xfrm>
          <a:off x="1628198" y="678811"/>
          <a:ext cx="8856727" cy="4936854"/>
        </p:xfrm>
        <a:graphic>
          <a:graphicData uri="http://schemas.openxmlformats.org/drawingml/2006/table">
            <a:tbl>
              <a:tblPr firstRow="1" bandRow="1">
                <a:tableStyleId>{5C22544A-7EE6-4342-B048-85BDC9FD1C3A}</a:tableStyleId>
              </a:tblPr>
              <a:tblGrid>
                <a:gridCol w="2952242">
                  <a:extLst>
                    <a:ext uri="{9D8B030D-6E8A-4147-A177-3AD203B41FA5}">
                      <a16:colId xmlns:a16="http://schemas.microsoft.com/office/drawing/2014/main" val="20000"/>
                    </a:ext>
                  </a:extLst>
                </a:gridCol>
                <a:gridCol w="2952242">
                  <a:extLst>
                    <a:ext uri="{9D8B030D-6E8A-4147-A177-3AD203B41FA5}">
                      <a16:colId xmlns:a16="http://schemas.microsoft.com/office/drawing/2014/main" val="20001"/>
                    </a:ext>
                  </a:extLst>
                </a:gridCol>
                <a:gridCol w="2952242">
                  <a:extLst>
                    <a:ext uri="{9D8B030D-6E8A-4147-A177-3AD203B41FA5}">
                      <a16:colId xmlns:a16="http://schemas.microsoft.com/office/drawing/2014/main" val="20002"/>
                    </a:ext>
                  </a:extLst>
                </a:gridCol>
              </a:tblGrid>
              <a:tr h="352569">
                <a:tc>
                  <a:txBody>
                    <a:bodyPr/>
                    <a:lstStyle/>
                    <a:p>
                      <a:r>
                        <a:rPr lang="nb-NO" sz="1200" dirty="0"/>
                        <a:t>Standard </a:t>
                      </a:r>
                    </a:p>
                  </a:txBody>
                  <a:tcPr marL="91437" marR="91437" marT="45719" marB="45719"/>
                </a:tc>
                <a:tc>
                  <a:txBody>
                    <a:bodyPr/>
                    <a:lstStyle/>
                    <a:p>
                      <a:r>
                        <a:rPr lang="nb-NO" sz="1200" dirty="0"/>
                        <a:t>+ Standard</a:t>
                      </a:r>
                      <a:r>
                        <a:rPr lang="nb-NO" sz="1200" baseline="0" dirty="0"/>
                        <a:t> med introtekst</a:t>
                      </a:r>
                      <a:endParaRPr lang="nb-NO" sz="1200" dirty="0"/>
                    </a:p>
                  </a:txBody>
                  <a:tcPr marL="91437" marR="91437" marT="45719" marB="45719"/>
                </a:tc>
                <a:tc>
                  <a:txBody>
                    <a:bodyPr/>
                    <a:lstStyle/>
                    <a:p>
                      <a:r>
                        <a:rPr lang="nb-NO" sz="1200" dirty="0"/>
                        <a:t>+ Spesifikke spørsmål</a:t>
                      </a:r>
                    </a:p>
                  </a:txBody>
                  <a:tcPr marL="91437" marR="91437" marT="45719" marB="45719"/>
                </a:tc>
                <a:extLst>
                  <a:ext uri="{0D108BD9-81ED-4DB2-BD59-A6C34878D82A}">
                    <a16:rowId xmlns:a16="http://schemas.microsoft.com/office/drawing/2014/main" val="10000"/>
                  </a:ext>
                </a:extLst>
              </a:tr>
              <a:tr h="10055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a:t>
                      </a:r>
                      <a:r>
                        <a:rPr lang="nb-NO" sz="1200" baseline="0" dirty="0"/>
                        <a:t> i skjelettet og bevegelsesorganene</a:t>
                      </a:r>
                      <a:r>
                        <a:rPr lang="nb-NO" sz="1200" dirty="0"/>
                        <a:t>:</a:t>
                      </a:r>
                      <a:r>
                        <a:rPr lang="nb-NO" sz="1200" baseline="0" dirty="0"/>
                        <a:t> </a:t>
                      </a:r>
                    </a:p>
                    <a:p>
                      <a:r>
                        <a:rPr lang="nb-NO" sz="1200" dirty="0" err="1"/>
                        <a:t>Kortvoksthet</a:t>
                      </a:r>
                      <a:r>
                        <a:rPr lang="nb-NO" sz="1200" baseline="0" dirty="0"/>
                        <a:t> </a:t>
                      </a:r>
                      <a:endParaRPr lang="nb-NO" sz="1200" dirty="0"/>
                    </a:p>
                  </a:txBody>
                  <a:tcPr marL="91416" marR="91416" marT="45708" marB="45708">
                    <a:solidFill>
                      <a:schemeClr val="bg2"/>
                    </a:solidFill>
                  </a:tcPr>
                </a:tc>
                <a:tc>
                  <a:txBody>
                    <a:bodyPr/>
                    <a:lstStyle/>
                    <a:p>
                      <a:r>
                        <a:rPr lang="nb-NO" sz="1200" kern="1200" dirty="0">
                          <a:solidFill>
                            <a:schemeClr val="dk1"/>
                          </a:solidFill>
                          <a:latin typeface="+mn-lt"/>
                          <a:ea typeface="+mn-ea"/>
                          <a:cs typeface="+mn-cs"/>
                        </a:rPr>
                        <a:t>Sykdommer i skjelettet og bevegelsesorganene</a:t>
                      </a:r>
                    </a:p>
                    <a:p>
                      <a:r>
                        <a:rPr lang="nb-NO" sz="1200" kern="1200" dirty="0">
                          <a:solidFill>
                            <a:schemeClr val="dk1"/>
                          </a:solidFill>
                          <a:latin typeface="+mn-lt"/>
                          <a:ea typeface="+mn-ea"/>
                          <a:cs typeface="+mn-cs"/>
                        </a:rPr>
                        <a:t>Artritt-sykdom:</a:t>
                      </a:r>
                      <a:r>
                        <a:rPr lang="nb-NO" sz="1200" kern="1200" baseline="0" dirty="0">
                          <a:solidFill>
                            <a:schemeClr val="dk1"/>
                          </a:solidFill>
                          <a:latin typeface="+mn-lt"/>
                          <a:ea typeface="+mn-ea"/>
                          <a:cs typeface="+mn-cs"/>
                        </a:rPr>
                        <a:t> (Bekhterevs/Psoriasis artritt/Revmatoid artritt/Urinsyregikt/Reiters sykdom) </a:t>
                      </a:r>
                      <a:endParaRPr lang="nb-NO" sz="1200" kern="1200" dirty="0">
                        <a:solidFill>
                          <a:schemeClr val="dk1"/>
                        </a:solidFill>
                        <a:latin typeface="+mn-lt"/>
                        <a:ea typeface="+mn-ea"/>
                        <a:cs typeface="+mn-cs"/>
                      </a:endParaRP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Endokrine sykdommer, ernæringssykdommer og metabolske forstyrrelser</a:t>
                      </a:r>
                      <a:r>
                        <a:rPr lang="nb-NO" sz="1200" baseline="0" dirty="0"/>
                        <a:t> :</a:t>
                      </a:r>
                      <a:endParaRPr lang="nb-NO" sz="1200" dirty="0"/>
                    </a:p>
                    <a:p>
                      <a:endParaRPr lang="nb-NO" sz="1200" dirty="0"/>
                    </a:p>
                    <a:p>
                      <a:r>
                        <a:rPr lang="nb-NO" sz="1200" dirty="0" err="1"/>
                        <a:t>Overvektskirurgi</a:t>
                      </a:r>
                      <a:endParaRPr lang="nb-NO" sz="1200" dirty="0"/>
                    </a:p>
                  </a:txBody>
                  <a:tcPr marL="91416" marR="91416" marT="45708" marB="45708">
                    <a:solidFill>
                      <a:schemeClr val="bg2"/>
                    </a:solidFill>
                  </a:tcPr>
                </a:tc>
                <a:extLst>
                  <a:ext uri="{0D108BD9-81ED-4DB2-BD59-A6C34878D82A}">
                    <a16:rowId xmlns:a16="http://schemas.microsoft.com/office/drawing/2014/main" val="10001"/>
                  </a:ext>
                </a:extLst>
              </a:tr>
              <a:tr h="822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skjelett og bevegelsesorganene:</a:t>
                      </a:r>
                      <a:r>
                        <a:rPr lang="nb-NO" sz="1200" baseline="0" dirty="0"/>
                        <a:t> </a:t>
                      </a:r>
                      <a:endParaRPr lang="nb-NO" sz="1200" dirty="0"/>
                    </a:p>
                    <a:p>
                      <a:r>
                        <a:rPr lang="nb-NO" sz="1200" dirty="0" err="1"/>
                        <a:t>Armlidelser</a:t>
                      </a:r>
                      <a:r>
                        <a:rPr lang="nb-NO" sz="1200" dirty="0"/>
                        <a:t> </a:t>
                      </a:r>
                    </a:p>
                  </a:txBody>
                  <a:tcPr marL="91416" marR="91416" marT="45708" marB="45708">
                    <a:solidFill>
                      <a:schemeClr val="accent4">
                        <a:lumMod val="20000"/>
                        <a:lumOff val="80000"/>
                      </a:schemeClr>
                    </a:solidFill>
                  </a:tcPr>
                </a:tc>
                <a:tc>
                  <a:txBody>
                    <a:bodyPr/>
                    <a:lstStyle/>
                    <a:p>
                      <a:r>
                        <a:rPr lang="nb-NO" sz="1200" kern="1200" dirty="0">
                          <a:solidFill>
                            <a:schemeClr val="dk1"/>
                          </a:solidFill>
                          <a:latin typeface="+mn-lt"/>
                          <a:ea typeface="+mn-ea"/>
                          <a:cs typeface="+mn-cs"/>
                        </a:rPr>
                        <a:t>Sykdommer i skjelettet og bevegelsesorganene</a:t>
                      </a:r>
                    </a:p>
                    <a:p>
                      <a:r>
                        <a:rPr lang="nb-NO" sz="1200" dirty="0"/>
                        <a:t>Systemisk bindevevssykdom</a:t>
                      </a:r>
                      <a:r>
                        <a:rPr lang="nb-NO" sz="1200" baseline="0" dirty="0"/>
                        <a:t>: SLE/</a:t>
                      </a:r>
                      <a:r>
                        <a:rPr lang="nb-NO" sz="1200" baseline="0" dirty="0" err="1"/>
                        <a:t>Sklerodermi</a:t>
                      </a:r>
                      <a:endParaRPr lang="nb-NO" sz="1200" dirty="0"/>
                    </a:p>
                  </a:txBody>
                  <a:tcPr marL="91416" marR="91416" marT="45708" marB="45708">
                    <a:solidFill>
                      <a:schemeClr val="accent4">
                        <a:lumMod val="20000"/>
                        <a:lumOff val="80000"/>
                      </a:schemeClr>
                    </a:solidFill>
                  </a:tcPr>
                </a:tc>
                <a:tc>
                  <a:txBody>
                    <a:bodyPr/>
                    <a:lstStyle/>
                    <a:p>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2"/>
                  </a:ext>
                </a:extLst>
              </a:tr>
              <a:tr h="63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Hjerte- og karsykdommer </a:t>
                      </a:r>
                    </a:p>
                    <a:p>
                      <a:r>
                        <a:rPr lang="nb-NO" sz="1200" dirty="0">
                          <a:solidFill>
                            <a:schemeClr val="tx1"/>
                          </a:solidFill>
                        </a:rPr>
                        <a:t>Hjerterytmeforstyrrelse</a:t>
                      </a:r>
                    </a:p>
                    <a:p>
                      <a:endParaRPr lang="nb-NO" sz="1200" strike="sngStrike" dirty="0">
                        <a:solidFill>
                          <a:schemeClr val="tx1"/>
                        </a:solidFill>
                      </a:endParaRPr>
                    </a:p>
                  </a:txBody>
                  <a:tcPr marL="91416" marR="91416" marT="45708" marB="45708">
                    <a:solidFill>
                      <a:schemeClr val="bg2"/>
                    </a:solidFill>
                  </a:tcPr>
                </a:tc>
                <a:tc>
                  <a:txBody>
                    <a:bodyPr/>
                    <a:lstStyle/>
                    <a:p>
                      <a:r>
                        <a:rPr lang="nb-NO" sz="1200" kern="1200" dirty="0">
                          <a:solidFill>
                            <a:schemeClr val="dk1"/>
                          </a:solidFill>
                          <a:latin typeface="+mn-lt"/>
                          <a:ea typeface="+mn-ea"/>
                          <a:cs typeface="+mn-cs"/>
                        </a:rPr>
                        <a:t>Sykdommer i skjelettet og bevegelsesorganene:</a:t>
                      </a:r>
                    </a:p>
                    <a:p>
                      <a:r>
                        <a:rPr lang="nb-NO" sz="1200" dirty="0"/>
                        <a:t>Sjøgrens syndrom </a:t>
                      </a:r>
                    </a:p>
                  </a:txBody>
                  <a:tcPr marL="91416" marR="91416" marT="45708" marB="45708">
                    <a:solidFill>
                      <a:schemeClr val="bg2"/>
                    </a:solidFill>
                  </a:tcPr>
                </a:tc>
                <a:tc>
                  <a:txBody>
                    <a:bodyPr/>
                    <a:lstStyle/>
                    <a:p>
                      <a:endParaRPr lang="nb-NO" sz="1200" dirty="0"/>
                    </a:p>
                  </a:txBody>
                  <a:tcPr marL="91416" marR="91416" marT="45708" marB="45708">
                    <a:solidFill>
                      <a:schemeClr val="bg2"/>
                    </a:solidFill>
                  </a:tcPr>
                </a:tc>
                <a:extLst>
                  <a:ext uri="{0D108BD9-81ED-4DB2-BD59-A6C34878D82A}">
                    <a16:rowId xmlns:a16="http://schemas.microsoft.com/office/drawing/2014/main" val="10003"/>
                  </a:ext>
                </a:extLst>
              </a:tr>
              <a:tr h="639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Sykdommer i fordøyelsesorganene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Fordøyelse</a:t>
                      </a:r>
                    </a:p>
                  </a:txBody>
                  <a:tcPr marL="91416" marR="91416" marT="45708" marB="45708">
                    <a:solidFill>
                      <a:schemeClr val="accent4">
                        <a:lumMod val="20000"/>
                        <a:lumOff val="80000"/>
                      </a:schemeClr>
                    </a:solidFill>
                  </a:tcPr>
                </a:tc>
                <a:tc>
                  <a:txBody>
                    <a:bodyPr/>
                    <a:lstStyle/>
                    <a:p>
                      <a:r>
                        <a:rPr lang="nb-NO" sz="1200" kern="1200" dirty="0">
                          <a:solidFill>
                            <a:schemeClr val="dk1"/>
                          </a:solidFill>
                          <a:latin typeface="+mn-lt"/>
                          <a:ea typeface="+mn-ea"/>
                          <a:cs typeface="+mn-cs"/>
                        </a:rPr>
                        <a:t>Sykdommer i skjelettet og bevegelsesorganene:</a:t>
                      </a:r>
                    </a:p>
                    <a:p>
                      <a:r>
                        <a:rPr lang="nb-NO" sz="1200" dirty="0" err="1"/>
                        <a:t>Ehlers-Danlos</a:t>
                      </a:r>
                      <a:r>
                        <a:rPr lang="nb-NO" sz="1200" baseline="0" dirty="0"/>
                        <a:t> syndrom </a:t>
                      </a:r>
                      <a:endParaRPr lang="nb-NO" sz="1200" dirty="0"/>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p>
                  </a:txBody>
                  <a:tcPr marL="91416" marR="91416" marT="45708" marB="45708">
                    <a:solidFill>
                      <a:schemeClr val="accent4">
                        <a:lumMod val="20000"/>
                        <a:lumOff val="80000"/>
                      </a:schemeClr>
                    </a:solidFill>
                  </a:tcPr>
                </a:tc>
                <a:extLst>
                  <a:ext uri="{0D108BD9-81ED-4DB2-BD59-A6C34878D82A}">
                    <a16:rowId xmlns:a16="http://schemas.microsoft.com/office/drawing/2014/main" val="10004"/>
                  </a:ext>
                </a:extLst>
              </a:tr>
              <a:tr h="561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Psykiske</a:t>
                      </a:r>
                      <a:r>
                        <a:rPr lang="nb-NO" sz="1200" baseline="0" dirty="0">
                          <a:solidFill>
                            <a:schemeClr val="tx1"/>
                          </a:solidFill>
                        </a:rPr>
                        <a:t> sykdommer </a:t>
                      </a:r>
                      <a:r>
                        <a:rPr lang="nb-NO" sz="120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Stress</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 </a:t>
                      </a:r>
                    </a:p>
                    <a:p>
                      <a:r>
                        <a:rPr lang="nb-NO" sz="1200" dirty="0"/>
                        <a:t>Cerebral parese </a:t>
                      </a:r>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bg2"/>
                    </a:solidFill>
                  </a:tcPr>
                </a:tc>
                <a:extLst>
                  <a:ext uri="{0D108BD9-81ED-4DB2-BD59-A6C34878D82A}">
                    <a16:rowId xmlns:a16="http://schemas.microsoft.com/office/drawing/2014/main" val="10005"/>
                  </a:ext>
                </a:extLst>
              </a:tr>
              <a:tr h="457081">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sz="1200" dirty="0">
                          <a:solidFill>
                            <a:schemeClr val="tx1"/>
                          </a:solidFill>
                        </a:rPr>
                        <a:t>Psykiske</a:t>
                      </a:r>
                      <a:r>
                        <a:rPr lang="nb-NO" sz="1200" baseline="0" dirty="0">
                          <a:solidFill>
                            <a:schemeClr val="tx1"/>
                          </a:solidFill>
                        </a:rPr>
                        <a:t> sykdommer </a:t>
                      </a:r>
                      <a:r>
                        <a:rPr lang="nb-NO" sz="1200" dirty="0">
                          <a:solidFill>
                            <a:schemeClr val="tx1"/>
                          </a:solidFill>
                        </a:rPr>
                        <a:t>: </a:t>
                      </a:r>
                    </a:p>
                    <a:p>
                      <a:r>
                        <a:rPr lang="nb-NO" sz="1200" dirty="0">
                          <a:solidFill>
                            <a:schemeClr val="tx1"/>
                          </a:solidFill>
                        </a:rPr>
                        <a:t>Utbrenthet</a:t>
                      </a:r>
                    </a:p>
                  </a:txBody>
                  <a:tcPr marL="91416" marR="91416" marT="45708" marB="45708">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aseline="0" dirty="0"/>
                        <a:t>Epilepsi</a:t>
                      </a:r>
                      <a:endParaRPr lang="nb-NO" sz="1200" dirty="0"/>
                    </a:p>
                  </a:txBody>
                  <a:tcPr marL="91416" marR="91416" marT="45708" marB="45708">
                    <a:solidFill>
                      <a:schemeClr val="accent4">
                        <a:lumMod val="20000"/>
                        <a:lumOff val="80000"/>
                      </a:schemeClr>
                    </a:solidFill>
                  </a:tcPr>
                </a:tc>
                <a:tc>
                  <a:txBody>
                    <a:bodyPr/>
                    <a:lstStyle/>
                    <a:p>
                      <a:endParaRPr lang="nb-NO" sz="1200" dirty="0"/>
                    </a:p>
                  </a:txBody>
                  <a:tcPr marL="91416" marR="91416" marT="45708" marB="45708">
                    <a:solidFill>
                      <a:schemeClr val="accent4">
                        <a:lumMod val="20000"/>
                        <a:lumOff val="80000"/>
                      </a:schemeClr>
                    </a:solidFill>
                  </a:tcPr>
                </a:tc>
                <a:extLst>
                  <a:ext uri="{0D108BD9-81ED-4DB2-BD59-A6C34878D82A}">
                    <a16:rowId xmlns:a16="http://schemas.microsoft.com/office/drawing/2014/main" val="10006"/>
                  </a:ext>
                </a:extLst>
              </a:tr>
              <a:tr h="457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txBody>
                  <a:tcPr marL="91416" marR="91416" marT="45708" marB="45708">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Sykdommer i nervesystemet :</a:t>
                      </a:r>
                    </a:p>
                    <a:p>
                      <a:r>
                        <a:rPr lang="nb-NO" sz="1200" dirty="0" err="1"/>
                        <a:t>Optikusnevritt</a:t>
                      </a:r>
                      <a:r>
                        <a:rPr lang="nb-NO" sz="1200" dirty="0"/>
                        <a:t> </a:t>
                      </a:r>
                    </a:p>
                  </a:txBody>
                  <a:tcPr marL="91416" marR="91416" marT="45708" marB="45708">
                    <a:solidFill>
                      <a:schemeClr val="bg2"/>
                    </a:solidFill>
                  </a:tcPr>
                </a:tc>
                <a:tc>
                  <a:txBody>
                    <a:bodyPr/>
                    <a:lstStyle/>
                    <a:p>
                      <a:endParaRPr lang="nb-NO" sz="1200" dirty="0"/>
                    </a:p>
                  </a:txBody>
                  <a:tcPr marL="91416" marR="91416" marT="45708" marB="45708">
                    <a:solidFill>
                      <a:schemeClr val="bg2"/>
                    </a:solidFill>
                  </a:tcPr>
                </a:tc>
                <a:extLst>
                  <a:ext uri="{0D108BD9-81ED-4DB2-BD59-A6C34878D82A}">
                    <a16:rowId xmlns:a16="http://schemas.microsoft.com/office/drawing/2014/main" val="10007"/>
                  </a:ext>
                </a:extLst>
              </a:tr>
            </a:tbl>
          </a:graphicData>
        </a:graphic>
      </p:graphicFrame>
      <p:sp>
        <p:nvSpPr>
          <p:cNvPr id="7" name="Avrundet rektangel 6"/>
          <p:cNvSpPr/>
          <p:nvPr/>
        </p:nvSpPr>
        <p:spPr>
          <a:xfrm>
            <a:off x="188080" y="147697"/>
            <a:ext cx="1440118" cy="42429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799" b="1" dirty="0"/>
              <a:t>VOKSEN</a:t>
            </a:r>
          </a:p>
        </p:txBody>
      </p:sp>
    </p:spTree>
    <p:extLst>
      <p:ext uri="{BB962C8B-B14F-4D97-AF65-F5344CB8AC3E}">
        <p14:creationId xmlns:p14="http://schemas.microsoft.com/office/powerpoint/2010/main" val="184685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 b="1"/>
          <a:stretch>
            <a:fillRect/>
          </a:stretch>
        </p:blipFill>
        <p:spPr/>
      </p:pic>
      <p:sp>
        <p:nvSpPr>
          <p:cNvPr id="4" name="Plassholder for tekst 3"/>
          <p:cNvSpPr>
            <a:spLocks noGrp="1"/>
          </p:cNvSpPr>
          <p:nvPr>
            <p:ph type="body" sz="quarter" idx="10"/>
          </p:nvPr>
        </p:nvSpPr>
        <p:spPr>
          <a:xfrm>
            <a:off x="0" y="1263528"/>
            <a:ext cx="12192000" cy="449104"/>
          </a:xfrm>
        </p:spPr>
        <p:txBody>
          <a:bodyPr/>
          <a:lstStyle/>
          <a:p>
            <a:pPr lvl="1"/>
            <a:r>
              <a:rPr lang="nb-NO" dirty="0"/>
              <a:t>Legebrev </a:t>
            </a:r>
            <a:r>
              <a:rPr lang="nb-NO"/>
              <a:t>Nytegning Voksen – </a:t>
            </a:r>
            <a:r>
              <a:rPr lang="nb-NO" dirty="0"/>
              <a:t>Tekster og struktur</a:t>
            </a:r>
          </a:p>
        </p:txBody>
      </p:sp>
      <p:sp>
        <p:nvSpPr>
          <p:cNvPr id="2" name="Date Placeholder 1"/>
          <p:cNvSpPr>
            <a:spLocks noGrp="1"/>
          </p:cNvSpPr>
          <p:nvPr>
            <p:ph type="dt" sz="half" idx="12"/>
          </p:nvPr>
        </p:nvSpPr>
        <p:spPr/>
        <p:txBody>
          <a:bodyPr/>
          <a:lstStyle/>
          <a:p>
            <a:r>
              <a:rPr lang="nb-NO" dirty="0"/>
              <a:t>13.12.2018</a:t>
            </a:r>
          </a:p>
        </p:txBody>
      </p:sp>
    </p:spTree>
    <p:extLst>
      <p:ext uri="{BB962C8B-B14F-4D97-AF65-F5344CB8AC3E}">
        <p14:creationId xmlns:p14="http://schemas.microsoft.com/office/powerpoint/2010/main" val="299828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p:txBody>
          <a:bodyPr/>
          <a:lstStyle/>
          <a:p>
            <a:pPr marL="0" indent="0">
              <a:buNone/>
            </a:pPr>
            <a:r>
              <a:rPr lang="nb-NO" dirty="0"/>
              <a:t>STANDARD SPØRSMÅL</a:t>
            </a:r>
          </a:p>
        </p:txBody>
      </p:sp>
      <p:sp>
        <p:nvSpPr>
          <p:cNvPr id="7" name="Plassholder for tekst 6"/>
          <p:cNvSpPr>
            <a:spLocks noGrp="1"/>
          </p:cNvSpPr>
          <p:nvPr>
            <p:ph type="body" sz="quarter" idx="12"/>
          </p:nvPr>
        </p:nvSpPr>
        <p:spPr/>
        <p:txBody>
          <a:bodyPr/>
          <a:lstStyle/>
          <a:p>
            <a:pPr marL="0" indent="0">
              <a:buNone/>
            </a:pPr>
            <a:r>
              <a:rPr lang="nb-NO" dirty="0"/>
              <a:t>Voksne</a:t>
            </a:r>
          </a:p>
        </p:txBody>
      </p:sp>
    </p:spTree>
    <p:extLst>
      <p:ext uri="{BB962C8B-B14F-4D97-AF65-F5344CB8AC3E}">
        <p14:creationId xmlns:p14="http://schemas.microsoft.com/office/powerpoint/2010/main" val="28520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1440030" y="261058"/>
            <a:ext cx="9311940" cy="1661560"/>
          </a:xfrm>
        </p:spPr>
        <p:txBody>
          <a:bodyPr>
            <a:normAutofit fontScale="90000"/>
          </a:bodyPr>
          <a:lstStyle/>
          <a:p>
            <a:r>
              <a:rPr lang="nb-NO" dirty="0"/>
              <a:t>STANDARD SPØRSMÅL;</a:t>
            </a:r>
            <a:br>
              <a:rPr lang="nb-NO" dirty="0"/>
            </a:br>
            <a:r>
              <a:rPr lang="nb-NO" dirty="0"/>
              <a:t> </a:t>
            </a:r>
            <a:r>
              <a:rPr lang="nb-NO" sz="2799" dirty="0"/>
              <a:t>LIKE FOR ALLE SYKDOMMER/LIDELSER SOM IKKE UTLØSER EGNE SPØRSMÅL </a:t>
            </a:r>
            <a:endParaRPr lang="nb-NO" dirty="0"/>
          </a:p>
        </p:txBody>
      </p:sp>
      <p:sp>
        <p:nvSpPr>
          <p:cNvPr id="7" name="Plassholder for innhold 6"/>
          <p:cNvSpPr>
            <a:spLocks noGrp="1"/>
          </p:cNvSpPr>
          <p:nvPr>
            <p:ph idx="13"/>
          </p:nvPr>
        </p:nvSpPr>
        <p:spPr>
          <a:xfrm>
            <a:off x="1880218" y="2167369"/>
            <a:ext cx="8352687" cy="4435490"/>
          </a:xfrm>
        </p:spPr>
        <p:txBody>
          <a:bodyPr/>
          <a:lstStyle/>
          <a:p>
            <a:pPr marL="171433" indent="-171433">
              <a:buFont typeface="Arial" panose="020B0604020202020204" pitchFamily="34" charset="0"/>
              <a:buChar char="•"/>
            </a:pPr>
            <a:r>
              <a:rPr lang="nb-NO" dirty="0"/>
              <a:t>Når startet symptomene og hvordan artet de seg?</a:t>
            </a:r>
          </a:p>
          <a:p>
            <a:pPr marL="171433" indent="-171433">
              <a:buFont typeface="Arial" panose="020B0604020202020204" pitchFamily="34" charset="0"/>
              <a:buChar char="•"/>
            </a:pPr>
            <a:r>
              <a:rPr lang="nb-NO" dirty="0"/>
              <a:t>Er endelig diagnose(r) stilt? (Angi i så fall når og diagnosekoder) </a:t>
            </a:r>
          </a:p>
          <a:p>
            <a:pPr marL="171433" indent="-171433">
              <a:buFont typeface="Arial" panose="020B0604020202020204" pitchFamily="34" charset="0"/>
              <a:buChar char="•"/>
            </a:pPr>
            <a:r>
              <a:rPr lang="nb-NO" dirty="0"/>
              <a:t>Sannsynlige årsaksfaktorer?</a:t>
            </a:r>
          </a:p>
          <a:p>
            <a:pPr marL="171433" indent="-171433">
              <a:buFont typeface="Arial" panose="020B0604020202020204" pitchFamily="34" charset="0"/>
              <a:buChar char="•"/>
            </a:pPr>
            <a:r>
              <a:rPr lang="nb-NO" dirty="0"/>
              <a:t>Hvordan har helsetilstanden utviklet seg? Komplikasjoner?</a:t>
            </a:r>
          </a:p>
          <a:p>
            <a:pPr marL="171433" indent="-171433">
              <a:buFont typeface="Arial" panose="020B0604020202020204" pitchFamily="34" charset="0"/>
              <a:buChar char="•"/>
            </a:pPr>
            <a:r>
              <a:rPr lang="nb-NO" dirty="0"/>
              <a:t>Resultat av relevante prøver og undersøkelser med tidsangivelser </a:t>
            </a:r>
          </a:p>
          <a:p>
            <a:pPr marL="171433" indent="-171433">
              <a:buFont typeface="Arial" panose="020B0604020202020204" pitchFamily="34" charset="0"/>
              <a:buChar char="•"/>
            </a:pPr>
            <a:r>
              <a:rPr lang="nb-NO" dirty="0"/>
              <a:t>Behandling – type, tidsrom og effekt</a:t>
            </a:r>
          </a:p>
          <a:p>
            <a:pPr marL="171433" indent="-171433">
              <a:buFont typeface="Arial" panose="020B0604020202020204" pitchFamily="34" charset="0"/>
              <a:buChar char="•"/>
            </a:pPr>
            <a:r>
              <a:rPr lang="nb-NO" dirty="0"/>
              <a:t>Symptomer og funn (inkl. svar på ev. supplerende undersøkelser) ved siste kontroll (angi dato)</a:t>
            </a:r>
          </a:p>
          <a:p>
            <a:pPr marL="171433" indent="-171433">
              <a:buFont typeface="Arial" panose="020B0604020202020204" pitchFamily="34" charset="0"/>
              <a:buChar char="•"/>
            </a:pPr>
            <a:r>
              <a:rPr lang="nb-NO" dirty="0"/>
              <a:t>Plan for videre utredning/behandling/kontroll</a:t>
            </a:r>
          </a:p>
          <a:p>
            <a:pPr marL="171433" indent="-171433">
              <a:buFont typeface="Arial" panose="020B0604020202020204" pitchFamily="34" charset="0"/>
              <a:buChar char="•"/>
            </a:pPr>
            <a:r>
              <a:rPr lang="nb-NO" dirty="0"/>
              <a:t>Forventet videre utvikling / prognose</a:t>
            </a:r>
          </a:p>
          <a:p>
            <a:pPr marL="171433" indent="-171433">
              <a:buFont typeface="Arial" panose="020B0604020202020204" pitchFamily="34" charset="0"/>
              <a:buChar char="•"/>
            </a:pPr>
            <a:r>
              <a:rPr lang="nb-NO" dirty="0"/>
              <a:t>Andre faktorer som kan ha innvirkning på fremtidig helse og funksjon (</a:t>
            </a:r>
            <a:r>
              <a:rPr lang="nb-NO" dirty="0" err="1"/>
              <a:t>f.eks</a:t>
            </a:r>
            <a:r>
              <a:rPr lang="nb-NO" dirty="0"/>
              <a:t> tobakk, rusmidler, ernæring) </a:t>
            </a:r>
          </a:p>
          <a:p>
            <a:endParaRPr lang="nb-NO" dirty="0"/>
          </a:p>
        </p:txBody>
      </p:sp>
    </p:spTree>
    <p:extLst>
      <p:ext uri="{BB962C8B-B14F-4D97-AF65-F5344CB8AC3E}">
        <p14:creationId xmlns:p14="http://schemas.microsoft.com/office/powerpoint/2010/main" val="2058319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527383" y="1053563"/>
            <a:ext cx="11137238" cy="1438406"/>
          </a:xfrm>
        </p:spPr>
        <p:txBody>
          <a:bodyPr/>
          <a:lstStyle/>
          <a:p>
            <a:pPr marL="0" indent="0">
              <a:buNone/>
            </a:pPr>
            <a:r>
              <a:rPr lang="nb-NO" dirty="0"/>
              <a:t>Spesifikke introtekster</a:t>
            </a:r>
          </a:p>
        </p:txBody>
      </p:sp>
      <p:sp>
        <p:nvSpPr>
          <p:cNvPr id="7" name="Plassholder for tekst 6"/>
          <p:cNvSpPr>
            <a:spLocks noGrp="1"/>
          </p:cNvSpPr>
          <p:nvPr>
            <p:ph type="body" sz="quarter" idx="12"/>
          </p:nvPr>
        </p:nvSpPr>
        <p:spPr>
          <a:xfrm>
            <a:off x="623906" y="2744944"/>
            <a:ext cx="10944191" cy="737678"/>
          </a:xfrm>
        </p:spPr>
        <p:txBody>
          <a:bodyPr/>
          <a:lstStyle/>
          <a:p>
            <a:pPr marL="0" indent="0">
              <a:buNone/>
            </a:pPr>
            <a:r>
              <a:rPr lang="nb-NO" dirty="0"/>
              <a:t>Voksne</a:t>
            </a:r>
          </a:p>
        </p:txBody>
      </p:sp>
    </p:spTree>
    <p:extLst>
      <p:ext uri="{BB962C8B-B14F-4D97-AF65-F5344CB8AC3E}">
        <p14:creationId xmlns:p14="http://schemas.microsoft.com/office/powerpoint/2010/main" val="1916035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Hjerte- og karsykdommer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Høyt blodtrykk</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høyt blodtrykk</a:t>
            </a:r>
            <a:r>
              <a:rPr lang="nb-NO" sz="1200" dirty="0">
                <a:solidFill>
                  <a:prstClr val="black"/>
                </a:solidFill>
              </a:rPr>
              <a:t> &gt; ber vi om nøyaktige opplysninger om behandling og effekten av denne (både medikamentell og ikke medikamentell) . Vi ber også om svar på  BT- registreringer, nyrefunksjon (inkl. urinundersøkelse), lipidprofil, blodsukker, EKG og ev. andre hjerteundersøkelser.</a:t>
            </a:r>
          </a:p>
          <a:p>
            <a:pPr marL="0" indent="0" defTabSz="914309">
              <a:spcBef>
                <a:spcPts val="0"/>
              </a:spcBef>
              <a:spcAft>
                <a:spcPts val="600"/>
              </a:spcAft>
              <a:buNone/>
            </a:pPr>
            <a:r>
              <a:rPr lang="nb-NO" sz="1200" b="1" dirty="0">
                <a:solidFill>
                  <a:prstClr val="black"/>
                </a:solidFill>
              </a:rPr>
              <a:t>Angina pectoris</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angina pectoris</a:t>
            </a:r>
            <a:r>
              <a:rPr lang="nb-NO" sz="1200" dirty="0">
                <a:solidFill>
                  <a:prstClr val="black"/>
                </a:solidFill>
              </a:rPr>
              <a:t> &gt; ber vi om nøyaktige opplysninger om behandling og effekten av denne (både medikamentell og ikke medikamentell ),  BT- registreringer, lipidprofil, blodsukker, EKG og ev.  andre hjerteundersøkelser. Hvilke begrensninger pasienten opplever ved fysisk belastning er også av betydning.</a:t>
            </a:r>
          </a:p>
          <a:p>
            <a:pPr marL="0" indent="0" defTabSz="914309">
              <a:spcBef>
                <a:spcPts val="0"/>
              </a:spcBef>
              <a:spcAft>
                <a:spcPts val="600"/>
              </a:spcAft>
              <a:buNone/>
            </a:pPr>
            <a:r>
              <a:rPr lang="nb-NO" sz="1200" b="1" dirty="0">
                <a:solidFill>
                  <a:prstClr val="black"/>
                </a:solidFill>
              </a:rPr>
              <a:t>Hjerteinfarkt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hjerteinfarkt </a:t>
            </a:r>
            <a:r>
              <a:rPr lang="nb-NO" sz="1200" dirty="0">
                <a:solidFill>
                  <a:prstClr val="black"/>
                </a:solidFill>
              </a:rPr>
              <a:t>&gt; ber vi om at det gis nøyaktige opplysninger om når infarktet oppsto, infarktets alvorlighetsgrad (lokalisasjon, utbredelse) og om det er holdepunkter for ev. flere infarkter. I tillegg er informasjon om risikofaktorer (blodtrykk, lipidverdier, tobakk/alkohol), tidligere og aktuell behandling, samt resultat fra siste arbeids-EKG (dato)  av betydning. Eventuelle  andre hjerteundersøkelser  er særlig relevant, og i hvilken grad pasienten opplever begrensninger ved fysisk belastning.</a:t>
            </a:r>
            <a:endParaRPr lang="nb-NO" dirty="0"/>
          </a:p>
        </p:txBody>
      </p:sp>
    </p:spTree>
    <p:extLst>
      <p:ext uri="{BB962C8B-B14F-4D97-AF65-F5344CB8AC3E}">
        <p14:creationId xmlns:p14="http://schemas.microsoft.com/office/powerpoint/2010/main" val="2620309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Sykdommer i fordøyelsesorganene </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Leverlidelse </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leverlidelser </a:t>
            </a:r>
            <a:r>
              <a:rPr lang="nb-NO" sz="1200" dirty="0">
                <a:solidFill>
                  <a:prstClr val="black"/>
                </a:solidFill>
              </a:rPr>
              <a:t>&gt; ber vi om  resultat av  ev leverbiopsi, og øvrige undersøkelser og utredninger (leverfunksjonstester og serologi) . Opplysninger om  alkohol- eller medikamentbruk er relevant</a:t>
            </a:r>
          </a:p>
          <a:p>
            <a:pPr marL="0" indent="0" defTabSz="914309">
              <a:spcBef>
                <a:spcPts val="0"/>
              </a:spcBef>
              <a:spcAft>
                <a:spcPts val="600"/>
              </a:spcAft>
              <a:buNone/>
            </a:pPr>
            <a:r>
              <a:rPr lang="nb-NO" sz="1200" b="1" dirty="0">
                <a:solidFill>
                  <a:prstClr val="black"/>
                </a:solidFill>
              </a:rPr>
              <a:t>Inflammatorisk tarmsykdom (Ulcerøs </a:t>
            </a:r>
            <a:r>
              <a:rPr lang="nb-NO" sz="1200" b="1" dirty="0" err="1">
                <a:solidFill>
                  <a:prstClr val="black"/>
                </a:solidFill>
              </a:rPr>
              <a:t>colitt</a:t>
            </a:r>
            <a:r>
              <a:rPr lang="nb-NO" sz="1200" b="1" dirty="0">
                <a:solidFill>
                  <a:prstClr val="black"/>
                </a:solidFill>
              </a:rPr>
              <a:t>/</a:t>
            </a:r>
            <a:r>
              <a:rPr lang="nb-NO" sz="1200" b="1" dirty="0" err="1">
                <a:solidFill>
                  <a:prstClr val="black"/>
                </a:solidFill>
              </a:rPr>
              <a:t>Crohns</a:t>
            </a:r>
            <a:r>
              <a:rPr lang="nb-NO" sz="1200" b="1" dirty="0">
                <a:solidFill>
                  <a:prstClr val="black"/>
                </a:solidFill>
              </a:rPr>
              <a:t> sykdom)</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inflammatorisk tarmsykdom </a:t>
            </a:r>
            <a:r>
              <a:rPr lang="nb-NO" sz="1200" dirty="0">
                <a:solidFill>
                  <a:prstClr val="black"/>
                </a:solidFill>
              </a:rPr>
              <a:t>&gt; ber  vi om opplysninger om hvilken del av tarmen som er affisert, størrelsen på affisert område og om kirurgisk behandling har vært nødvendig (type inngrep, tidspunkt, ev komplikasjoner).  Assosierte sykdommer i andre organer er også av betydning.</a:t>
            </a:r>
          </a:p>
          <a:p>
            <a:pPr marL="0" indent="0" defTabSz="914309">
              <a:spcBef>
                <a:spcPts val="0"/>
              </a:spcBef>
              <a:spcAft>
                <a:spcPts val="600"/>
              </a:spcAft>
              <a:buNone/>
            </a:pPr>
            <a:endParaRPr lang="nb-NO" dirty="0"/>
          </a:p>
        </p:txBody>
      </p:sp>
    </p:spTree>
    <p:extLst>
      <p:ext uri="{BB962C8B-B14F-4D97-AF65-F5344CB8AC3E}">
        <p14:creationId xmlns:p14="http://schemas.microsoft.com/office/powerpoint/2010/main" val="4173298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Sykdommer i åndedrettssystemet</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Lungesykdommer:</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lungesykdommer/</a:t>
            </a:r>
            <a:r>
              <a:rPr lang="nb-NO" sz="1200" i="1" dirty="0" err="1">
                <a:solidFill>
                  <a:prstClr val="black"/>
                </a:solidFill>
              </a:rPr>
              <a:t>obstruktive</a:t>
            </a:r>
            <a:r>
              <a:rPr lang="nb-NO" sz="1200" i="1" dirty="0">
                <a:solidFill>
                  <a:prstClr val="black"/>
                </a:solidFill>
              </a:rPr>
              <a:t> lungelidelser </a:t>
            </a:r>
            <a:r>
              <a:rPr lang="nb-NO" sz="1200" dirty="0">
                <a:solidFill>
                  <a:prstClr val="black"/>
                </a:solidFill>
              </a:rPr>
              <a:t>&gt; ber vi om opplysninger om eksakt diagnose, resultat av lungefunksjonstester, anfallshyppighet og røntgen av lungene</a:t>
            </a:r>
          </a:p>
          <a:p>
            <a:endParaRPr lang="nb-NO" dirty="0"/>
          </a:p>
        </p:txBody>
      </p:sp>
    </p:spTree>
    <p:extLst>
      <p:ext uri="{BB962C8B-B14F-4D97-AF65-F5344CB8AC3E}">
        <p14:creationId xmlns:p14="http://schemas.microsoft.com/office/powerpoint/2010/main" val="198550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Psykiske sykdommer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Utviklingsforstyrrelser: ADHD/Tourette/Tics etc.</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utviklingsforstyrrelser</a:t>
            </a:r>
            <a:r>
              <a:rPr lang="nb-NO" sz="1200" dirty="0">
                <a:solidFill>
                  <a:prstClr val="black"/>
                </a:solidFill>
              </a:rPr>
              <a:t>  &gt; er det særlig viktig med opplysninger om pasientens funksjonsevne både sosialt og i tilknytning til skole/arbeid. Eventuelle </a:t>
            </a:r>
            <a:r>
              <a:rPr lang="nb-NO" sz="1200" dirty="0" err="1">
                <a:solidFill>
                  <a:prstClr val="black"/>
                </a:solidFill>
              </a:rPr>
              <a:t>tilleggsplager</a:t>
            </a:r>
            <a:r>
              <a:rPr lang="nb-NO" sz="1200" dirty="0">
                <a:solidFill>
                  <a:prstClr val="black"/>
                </a:solidFill>
              </a:rPr>
              <a:t>, både psykiske og fysiske, motoriske eller vokale tics, rus- eller medikamentmisbruk er relevant. </a:t>
            </a:r>
          </a:p>
          <a:p>
            <a:pPr marL="0" indent="0" defTabSz="914309">
              <a:spcBef>
                <a:spcPts val="0"/>
              </a:spcBef>
              <a:spcAft>
                <a:spcPts val="600"/>
              </a:spcAft>
              <a:buNone/>
            </a:pPr>
            <a:r>
              <a:rPr lang="nb-NO" sz="1200" b="1" dirty="0">
                <a:solidFill>
                  <a:prstClr val="black"/>
                </a:solidFill>
              </a:rPr>
              <a:t>Psykisk utviklingshemming/Downs syndrom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psykiske utviklingshemminger</a:t>
            </a:r>
            <a:r>
              <a:rPr lang="nb-NO" sz="1200" dirty="0">
                <a:solidFill>
                  <a:prstClr val="black"/>
                </a:solidFill>
              </a:rPr>
              <a:t>  &gt; er det særlig viktig med opplysninger om pasientens funksjonsevne når det gjelder egenomsorg, sosial funksjon, og eventuelle fysiske eller psykiatriske tilleggsproblemer.</a:t>
            </a:r>
          </a:p>
          <a:p>
            <a:endParaRPr lang="nb-NO" dirty="0"/>
          </a:p>
        </p:txBody>
      </p:sp>
    </p:spTree>
    <p:extLst>
      <p:ext uri="{BB962C8B-B14F-4D97-AF65-F5344CB8AC3E}">
        <p14:creationId xmlns:p14="http://schemas.microsoft.com/office/powerpoint/2010/main" val="403033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Sykdommer i nervesystemet </a:t>
            </a:r>
          </a:p>
        </p:txBody>
      </p:sp>
      <p:sp>
        <p:nvSpPr>
          <p:cNvPr id="3" name="Plassholder for innhold 2"/>
          <p:cNvSpPr>
            <a:spLocks noGrp="1"/>
          </p:cNvSpPr>
          <p:nvPr>
            <p:ph idx="1"/>
          </p:nvPr>
        </p:nvSpPr>
        <p:spPr>
          <a:xfrm>
            <a:off x="1439806" y="1235423"/>
            <a:ext cx="9311940" cy="5305662"/>
          </a:xfrm>
        </p:spPr>
        <p:txBody>
          <a:bodyPr>
            <a:normAutofit/>
          </a:bodyPr>
          <a:lstStyle/>
          <a:p>
            <a:pPr marL="0" indent="0" defTabSz="914309">
              <a:spcBef>
                <a:spcPts val="0"/>
              </a:spcBef>
              <a:spcAft>
                <a:spcPts val="600"/>
              </a:spcAft>
              <a:buNone/>
            </a:pPr>
            <a:r>
              <a:rPr lang="nb-NO" sz="1200" b="1" dirty="0">
                <a:solidFill>
                  <a:prstClr val="black"/>
                </a:solidFill>
              </a:rPr>
              <a:t>Narkolepsi</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narkolepsi</a:t>
            </a:r>
            <a:r>
              <a:rPr lang="nb-NO" sz="1200" dirty="0">
                <a:solidFill>
                  <a:prstClr val="black"/>
                </a:solidFill>
              </a:rPr>
              <a:t> &gt; er det viktig å få opplysninger om det foreligger </a:t>
            </a:r>
            <a:r>
              <a:rPr lang="nb-NO" sz="1200" dirty="0" err="1">
                <a:solidFill>
                  <a:prstClr val="black"/>
                </a:solidFill>
              </a:rPr>
              <a:t>katapleksi</a:t>
            </a:r>
            <a:r>
              <a:rPr lang="nb-NO" sz="1200" dirty="0">
                <a:solidFill>
                  <a:prstClr val="black"/>
                </a:solidFill>
              </a:rPr>
              <a:t> eller ikke.  Hvilken innvirkning narkolepsien har på dagligliv, skole eller arbeid og forsikringssøkers psykiske helsetilstand  er også av betydning.</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Migrene</a:t>
            </a:r>
          </a:p>
          <a:p>
            <a:pPr marL="0" indent="0" defTabSz="914309">
              <a:spcBef>
                <a:spcPts val="0"/>
              </a:spcBef>
              <a:spcAft>
                <a:spcPts val="600"/>
              </a:spcAft>
              <a:buNone/>
            </a:pPr>
            <a:r>
              <a:rPr lang="nb-NO" sz="1200" dirty="0">
                <a:solidFill>
                  <a:prstClr val="black"/>
                </a:solidFill>
              </a:rPr>
              <a:t>Ved </a:t>
            </a:r>
            <a:r>
              <a:rPr lang="nb-NO" sz="1200" i="1" dirty="0">
                <a:solidFill>
                  <a:prstClr val="black"/>
                </a:solidFill>
              </a:rPr>
              <a:t>&lt;migrene/hodepine&gt; </a:t>
            </a:r>
            <a:r>
              <a:rPr lang="nb-NO" sz="1200" dirty="0">
                <a:solidFill>
                  <a:prstClr val="black"/>
                </a:solidFill>
              </a:rPr>
              <a:t>ber vi om svar på eksakt diagnose, og om betydningen av stress, psykiske plager og muskel/skjelettplager.</a:t>
            </a:r>
            <a:br>
              <a:rPr lang="nb-NO" sz="1200" dirty="0">
                <a:solidFill>
                  <a:prstClr val="black"/>
                </a:solidFill>
              </a:rPr>
            </a:br>
            <a:endParaRPr lang="nb-NO" sz="1200" dirty="0">
              <a:solidFill>
                <a:prstClr val="black"/>
              </a:solidFill>
            </a:endParaRPr>
          </a:p>
          <a:p>
            <a:pPr marL="0" indent="0" defTabSz="914309">
              <a:spcBef>
                <a:spcPts val="0"/>
              </a:spcBef>
              <a:spcAft>
                <a:spcPts val="600"/>
              </a:spcAft>
              <a:buNone/>
            </a:pPr>
            <a:r>
              <a:rPr lang="nb-NO" sz="1200" b="1" dirty="0" err="1">
                <a:solidFill>
                  <a:prstClr val="black"/>
                </a:solidFill>
              </a:rPr>
              <a:t>Charcot</a:t>
            </a:r>
            <a:r>
              <a:rPr lang="nb-NO" sz="1200" b="1" dirty="0">
                <a:solidFill>
                  <a:prstClr val="black"/>
                </a:solidFill>
              </a:rPr>
              <a:t>-Marie-</a:t>
            </a:r>
            <a:r>
              <a:rPr lang="nb-NO" sz="1200" b="1" dirty="0" err="1">
                <a:solidFill>
                  <a:prstClr val="black"/>
                </a:solidFill>
              </a:rPr>
              <a:t>Tooth</a:t>
            </a:r>
            <a:r>
              <a:rPr lang="nb-NO" sz="1200" b="1" dirty="0">
                <a:solidFill>
                  <a:prstClr val="black"/>
                </a:solidFill>
              </a:rPr>
              <a:t> (CMT)</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err="1">
                <a:solidFill>
                  <a:prstClr val="black"/>
                </a:solidFill>
              </a:rPr>
              <a:t>Charcot</a:t>
            </a:r>
            <a:r>
              <a:rPr lang="nb-NO" sz="1200" i="1" dirty="0">
                <a:solidFill>
                  <a:prstClr val="black"/>
                </a:solidFill>
              </a:rPr>
              <a:t>-Marie-</a:t>
            </a:r>
            <a:r>
              <a:rPr lang="nb-NO" sz="1200" i="1" dirty="0" err="1">
                <a:solidFill>
                  <a:prstClr val="black"/>
                </a:solidFill>
              </a:rPr>
              <a:t>Tooth</a:t>
            </a:r>
            <a:r>
              <a:rPr lang="nb-NO" sz="1200" b="1" dirty="0">
                <a:solidFill>
                  <a:prstClr val="black"/>
                </a:solidFill>
              </a:rPr>
              <a:t> </a:t>
            </a:r>
            <a:r>
              <a:rPr lang="nb-NO" sz="1200" dirty="0">
                <a:solidFill>
                  <a:prstClr val="black"/>
                </a:solidFill>
              </a:rPr>
              <a:t>&gt; er det viktig å få opplysninger om hvilken  type CMT som foreligger. Det er også viktig med en nøyaktig beskrivelse av lungefunksjon, motorisk funksjon og forflytningsevne. </a:t>
            </a:r>
            <a:br>
              <a:rPr lang="nb-NO" sz="1200" dirty="0">
                <a:solidFill>
                  <a:prstClr val="black"/>
                </a:solidFill>
              </a:rPr>
            </a:br>
            <a:endParaRPr lang="nb-NO" sz="1200" dirty="0">
              <a:solidFill>
                <a:srgbClr val="FF0000"/>
              </a:solidFill>
            </a:endParaRPr>
          </a:p>
          <a:p>
            <a:pPr marL="0" indent="0" defTabSz="914309">
              <a:spcBef>
                <a:spcPts val="0"/>
              </a:spcBef>
              <a:spcAft>
                <a:spcPts val="600"/>
              </a:spcAft>
              <a:buNone/>
            </a:pPr>
            <a:r>
              <a:rPr lang="nb-NO" sz="1200" b="1" dirty="0">
                <a:solidFill>
                  <a:prstClr val="black"/>
                </a:solidFill>
              </a:rPr>
              <a:t>Cerebral Parese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Cerebral Parese</a:t>
            </a:r>
            <a:r>
              <a:rPr lang="nb-NO" sz="1200" dirty="0">
                <a:solidFill>
                  <a:prstClr val="black"/>
                </a:solidFill>
              </a:rPr>
              <a:t> &gt; er det særlig viktig med en nøyaktig beskrivelse av motorisk funksjon(herunder ev spastisitet, ataksi eller dyskinesi) og forflytningsevne.  Vi ber også om opplysninger om eventuelle sanseproblemer, kommunikasjonsvansker, kognitiv svikt eller epilepsi. Pasientens funksjonsevne når det gjelder egenomsorg, sosial funksjon og ev  skole/arbeidstilknytning er også av betydning. </a:t>
            </a:r>
            <a:br>
              <a:rPr lang="nb-NO" sz="1200" dirty="0">
                <a:solidFill>
                  <a:prstClr val="black"/>
                </a:solidFill>
              </a:rPr>
            </a:b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Epilepsi</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epilepsi</a:t>
            </a:r>
            <a:r>
              <a:rPr lang="nb-NO" sz="1200" dirty="0">
                <a:solidFill>
                  <a:prstClr val="black"/>
                </a:solidFill>
              </a:rPr>
              <a:t> &gt; ber  vi om en nøyaktig beskrivelse av anfallstype(r) og anfallshyppighet med eller uten bevissthetstap  (fokale eller generaliserte.)  Eventuell mental eller kognitiv funksjonsnedsettelse eller om det er mistanke om at epilepsien er del av et mer omfattende sykdomsbilde må også beskrives.  ( Ellen valgte introtekst her og ikke eget skjema,) </a:t>
            </a:r>
            <a:br>
              <a:rPr lang="nb-NO" sz="1200" dirty="0">
                <a:solidFill>
                  <a:prstClr val="black"/>
                </a:solidFill>
              </a:rPr>
            </a:br>
            <a:endParaRPr lang="nb-NO" sz="1200" dirty="0">
              <a:solidFill>
                <a:prstClr val="black"/>
              </a:solidFill>
            </a:endParaRPr>
          </a:p>
          <a:p>
            <a:pPr marL="0" indent="0" defTabSz="914309">
              <a:spcBef>
                <a:spcPts val="0"/>
              </a:spcBef>
              <a:spcAft>
                <a:spcPts val="600"/>
              </a:spcAft>
              <a:buNone/>
            </a:pPr>
            <a:r>
              <a:rPr lang="nb-NO" sz="1200" b="1" dirty="0" err="1">
                <a:solidFill>
                  <a:prstClr val="black"/>
                </a:solidFill>
              </a:rPr>
              <a:t>Optikusnevritt</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a:t>
            </a:r>
            <a:r>
              <a:rPr lang="nb-NO" sz="1200" i="1" dirty="0">
                <a:solidFill>
                  <a:prstClr val="black"/>
                </a:solidFill>
              </a:rPr>
              <a:t> &lt; </a:t>
            </a:r>
            <a:r>
              <a:rPr lang="nb-NO" sz="1200" i="1" dirty="0" err="1">
                <a:solidFill>
                  <a:prstClr val="black"/>
                </a:solidFill>
              </a:rPr>
              <a:t>optikusnevritt</a:t>
            </a:r>
            <a:r>
              <a:rPr lang="nb-NO" sz="1200" i="1" dirty="0">
                <a:solidFill>
                  <a:prstClr val="black"/>
                </a:solidFill>
              </a:rPr>
              <a:t> &gt;  </a:t>
            </a:r>
            <a:r>
              <a:rPr lang="nb-NO" sz="1200" dirty="0">
                <a:solidFill>
                  <a:prstClr val="black"/>
                </a:solidFill>
              </a:rPr>
              <a:t>ber vi deg opplyse om tidsrom og om det har vært et engangstilfelle eller gjentatte ganger?  Er syn/synsfelt  redusert sammenlignet med tidligere? Er det gjort tilleggsutredning med MR – cerebrum, er resultatet av denne relevant.  </a:t>
            </a:r>
          </a:p>
          <a:p>
            <a:endParaRPr lang="nb-NO" dirty="0"/>
          </a:p>
        </p:txBody>
      </p:sp>
    </p:spTree>
    <p:extLst>
      <p:ext uri="{BB962C8B-B14F-4D97-AF65-F5344CB8AC3E}">
        <p14:creationId xmlns:p14="http://schemas.microsoft.com/office/powerpoint/2010/main" val="1863921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76850" y="261057"/>
            <a:ext cx="10671441" cy="615393"/>
          </a:xfrm>
        </p:spPr>
        <p:txBody>
          <a:bodyPr>
            <a:normAutofit fontScale="90000"/>
          </a:bodyPr>
          <a:lstStyle/>
          <a:p>
            <a:r>
              <a:rPr lang="nb-NO" dirty="0">
                <a:solidFill>
                  <a:schemeClr val="tx2"/>
                </a:solidFill>
              </a:rPr>
              <a:t>Sykdommer i blod og bloddannende organer</a:t>
            </a:r>
          </a:p>
        </p:txBody>
      </p:sp>
      <p:sp>
        <p:nvSpPr>
          <p:cNvPr id="3" name="Plassholder for innhold 2"/>
          <p:cNvSpPr>
            <a:spLocks noGrp="1"/>
          </p:cNvSpPr>
          <p:nvPr>
            <p:ph idx="1"/>
          </p:nvPr>
        </p:nvSpPr>
        <p:spPr/>
        <p:txBody>
          <a:bodyPr>
            <a:normAutofit/>
          </a:bodyPr>
          <a:lstStyle/>
          <a:p>
            <a:pPr marL="0" indent="0" defTabSz="914126">
              <a:spcBef>
                <a:spcPts val="0"/>
              </a:spcBef>
              <a:spcAft>
                <a:spcPts val="600"/>
              </a:spcAft>
              <a:buNone/>
            </a:pPr>
            <a:r>
              <a:rPr lang="nb-NO" sz="1200" b="1" dirty="0"/>
              <a:t>Von </a:t>
            </a:r>
            <a:r>
              <a:rPr lang="nb-NO" sz="1200" b="1" dirty="0" err="1"/>
              <a:t>Willebrands</a:t>
            </a:r>
            <a:r>
              <a:rPr lang="nb-NO" sz="1200" b="1" dirty="0"/>
              <a:t> sykdom og hemofili </a:t>
            </a:r>
          </a:p>
          <a:p>
            <a:pPr marL="0" indent="0" defTabSz="914126">
              <a:spcBef>
                <a:spcPts val="0"/>
              </a:spcBef>
              <a:spcAft>
                <a:spcPts val="600"/>
              </a:spcAft>
              <a:buNone/>
            </a:pPr>
            <a:r>
              <a:rPr lang="nb-NO" sz="1200" dirty="0"/>
              <a:t>Ved «koagulasjonsdefekter» er det særlig viktig å få opplysninger om alvorlighetsgrad, behandling, og om det har vært komplikasjoner</a:t>
            </a:r>
            <a:r>
              <a:rPr lang="nb-NO" sz="1799" dirty="0">
                <a:latin typeface="Open Sans For If"/>
              </a:rPr>
              <a:t>. </a:t>
            </a:r>
          </a:p>
          <a:p>
            <a:pPr marL="0" indent="0">
              <a:buNone/>
            </a:pPr>
            <a:endParaRPr lang="nb-NO" sz="1200" dirty="0"/>
          </a:p>
        </p:txBody>
      </p:sp>
    </p:spTree>
    <p:extLst>
      <p:ext uri="{BB962C8B-B14F-4D97-AF65-F5344CB8AC3E}">
        <p14:creationId xmlns:p14="http://schemas.microsoft.com/office/powerpoint/2010/main" val="235635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5896" y="261057"/>
            <a:ext cx="11040946" cy="1230103"/>
          </a:xfrm>
        </p:spPr>
        <p:txBody>
          <a:bodyPr>
            <a:normAutofit fontScale="90000"/>
          </a:bodyPr>
          <a:lstStyle/>
          <a:p>
            <a:r>
              <a:rPr lang="nb-NO" dirty="0"/>
              <a:t>Endokrine sykdommer, ernæringssykdommer og metabolske forstyrrelser </a:t>
            </a:r>
          </a:p>
        </p:txBody>
      </p:sp>
      <p:sp>
        <p:nvSpPr>
          <p:cNvPr id="3" name="Plassholder for innhold 2"/>
          <p:cNvSpPr>
            <a:spLocks noGrp="1"/>
          </p:cNvSpPr>
          <p:nvPr>
            <p:ph idx="1"/>
          </p:nvPr>
        </p:nvSpPr>
        <p:spPr>
          <a:xfrm>
            <a:off x="1439806" y="1615414"/>
            <a:ext cx="9311940" cy="5028121"/>
          </a:xfrm>
        </p:spPr>
        <p:txBody>
          <a:bodyPr>
            <a:normAutofit/>
          </a:bodyPr>
          <a:lstStyle/>
          <a:p>
            <a:pPr marL="0" indent="0" defTabSz="914309">
              <a:spcBef>
                <a:spcPts val="0"/>
              </a:spcBef>
              <a:spcAft>
                <a:spcPts val="600"/>
              </a:spcAft>
              <a:buNone/>
            </a:pPr>
            <a:r>
              <a:rPr lang="nb-NO" sz="1200" b="1" dirty="0">
                <a:solidFill>
                  <a:prstClr val="black"/>
                </a:solidFill>
              </a:rPr>
              <a:t>Diabetes</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diabetes </a:t>
            </a:r>
            <a:r>
              <a:rPr lang="nb-NO" sz="1200" dirty="0">
                <a:solidFill>
                  <a:prstClr val="black"/>
                </a:solidFill>
              </a:rPr>
              <a:t>&gt; er det særlig viktig med nøyaktige opplysninger om behandling, HbA1c-verdier, om pasienten har hatt episoder med akutt </a:t>
            </a:r>
            <a:r>
              <a:rPr lang="nb-NO" sz="1200" dirty="0" err="1">
                <a:solidFill>
                  <a:prstClr val="black"/>
                </a:solidFill>
              </a:rPr>
              <a:t>hypo</a:t>
            </a:r>
            <a:r>
              <a:rPr lang="nb-NO" sz="1200" dirty="0">
                <a:solidFill>
                  <a:prstClr val="black"/>
                </a:solidFill>
              </a:rPr>
              <a:t>- eller </a:t>
            </a:r>
            <a:r>
              <a:rPr lang="nb-NO" sz="1200" dirty="0" err="1">
                <a:solidFill>
                  <a:prstClr val="black"/>
                </a:solidFill>
              </a:rPr>
              <a:t>hyperglycemi</a:t>
            </a:r>
            <a:r>
              <a:rPr lang="nb-NO" sz="1200" dirty="0">
                <a:solidFill>
                  <a:prstClr val="black"/>
                </a:solidFill>
              </a:rPr>
              <a:t> (i så fall når og hvordan dette artet seg), om det er registrert komplikasjoner (retinopati, nevropati, sårproblematikk, nyreskade/proteinuri, høyt blodtrykk eller hjerte og karsykdom</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Metabolsk syndrom/nedsatt glukosetoleranse/insulinresistens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spørsmål om metabolsk syndrom </a:t>
            </a:r>
            <a:r>
              <a:rPr lang="nb-NO" sz="1200" dirty="0">
                <a:solidFill>
                  <a:prstClr val="black"/>
                </a:solidFill>
              </a:rPr>
              <a:t>&gt; er det særlig viktig med nøyaktige opplysninger om lipidprofil, fastende blodsukkerverdier, blodsukkerbelastning, mikroalbuminuri, BT-verdier og midjeomkrets. Opplys også om resultat av eventuelle stoffskifte- og leverfunksjonsprøver. Eventuelle behandlingstiltak og effekten av disse må også beskrives.</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Stoffskifte</a:t>
            </a:r>
            <a:r>
              <a:rPr lang="nb-NO" sz="1200" b="1" dirty="0">
                <a:solidFill>
                  <a:srgbClr val="FF0000"/>
                </a:solidFill>
              </a:rPr>
              <a:t> </a:t>
            </a:r>
            <a:endParaRPr lang="nb-NO" sz="1200" dirty="0">
              <a:solidFill>
                <a:srgbClr val="FF0000"/>
              </a:solidFill>
            </a:endParaRPr>
          </a:p>
          <a:p>
            <a:pPr marL="0" indent="0" defTabSz="914309">
              <a:spcBef>
                <a:spcPts val="0"/>
              </a:spcBef>
              <a:spcAft>
                <a:spcPts val="600"/>
              </a:spcAft>
              <a:buNone/>
            </a:pPr>
            <a:r>
              <a:rPr lang="nb-NO" sz="1200" dirty="0">
                <a:solidFill>
                  <a:prstClr val="black"/>
                </a:solidFill>
              </a:rPr>
              <a:t>Ved &lt;</a:t>
            </a:r>
            <a:r>
              <a:rPr lang="nb-NO" sz="1200" i="1" dirty="0">
                <a:solidFill>
                  <a:prstClr val="black"/>
                </a:solidFill>
              </a:rPr>
              <a:t>stoffskiftesykdom</a:t>
            </a:r>
            <a:r>
              <a:rPr lang="nb-NO" sz="1200" dirty="0">
                <a:solidFill>
                  <a:prstClr val="black"/>
                </a:solidFill>
              </a:rPr>
              <a:t>&gt; ber vi  deg opplyse om hvilken behandling som gis  og effekten av denne, både på symptomer og stoffskifteverdier.  Ved ustabil sykdom ber vi om stoffskifteverdier fra siste to års kontroller. Tegn på annen </a:t>
            </a:r>
            <a:r>
              <a:rPr lang="nb-NO" sz="1200" dirty="0" err="1">
                <a:solidFill>
                  <a:prstClr val="black"/>
                </a:solidFill>
              </a:rPr>
              <a:t>autoimmun</a:t>
            </a:r>
            <a:r>
              <a:rPr lang="nb-NO" sz="1200" dirty="0">
                <a:solidFill>
                  <a:prstClr val="black"/>
                </a:solidFill>
              </a:rPr>
              <a:t> sykdom, muskel og skjelettplager, fordøyelsesplager, psykiske-/kognitive problemer eller  komplikasjoner fra andre organer (f. eks. øye, hjerte) må fremgå</a:t>
            </a:r>
            <a:r>
              <a:rPr lang="nb-NO" sz="1050" dirty="0">
                <a:solidFill>
                  <a:prstClr val="black"/>
                </a:solidFill>
              </a:rPr>
              <a:t>.</a:t>
            </a:r>
          </a:p>
          <a:p>
            <a:pPr marL="0" indent="0" defTabSz="914309">
              <a:spcBef>
                <a:spcPts val="0"/>
              </a:spcBef>
              <a:spcAft>
                <a:spcPts val="600"/>
              </a:spcAft>
              <a:buNone/>
            </a:pPr>
            <a:r>
              <a:rPr lang="nb-NO" sz="1050" dirty="0">
                <a:solidFill>
                  <a:prstClr val="black"/>
                </a:solidFill>
              </a:rPr>
              <a:t> </a:t>
            </a:r>
          </a:p>
          <a:p>
            <a:pPr marL="0" indent="0" defTabSz="914309">
              <a:spcBef>
                <a:spcPts val="0"/>
              </a:spcBef>
              <a:spcAft>
                <a:spcPts val="600"/>
              </a:spcAft>
              <a:buNone/>
            </a:pPr>
            <a:r>
              <a:rPr lang="nb-NO" sz="1200" b="1" dirty="0" err="1">
                <a:solidFill>
                  <a:prstClr val="black"/>
                </a:solidFill>
              </a:rPr>
              <a:t>Addisons</a:t>
            </a:r>
            <a:r>
              <a:rPr lang="nb-NO" sz="1200" b="1" dirty="0">
                <a:solidFill>
                  <a:prstClr val="black"/>
                </a:solidFill>
              </a:rPr>
              <a:t> sykdom/binyrebarksvikt</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binyrebarksvikt</a:t>
            </a:r>
            <a:r>
              <a:rPr lang="nb-NO" sz="1200" dirty="0">
                <a:solidFill>
                  <a:prstClr val="black"/>
                </a:solidFill>
              </a:rPr>
              <a:t> &gt; er det særlig viktig at det opplyses om det har vært akutte komplikasjoner (type og tidspunkt) eller om det er tegn på annen </a:t>
            </a:r>
            <a:r>
              <a:rPr lang="nb-NO" sz="1200" dirty="0" err="1">
                <a:solidFill>
                  <a:prstClr val="black"/>
                </a:solidFill>
              </a:rPr>
              <a:t>autoimmun</a:t>
            </a:r>
            <a:r>
              <a:rPr lang="nb-NO" sz="1200" dirty="0">
                <a:solidFill>
                  <a:prstClr val="black"/>
                </a:solidFill>
              </a:rPr>
              <a:t> sykdom. </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err="1">
                <a:solidFill>
                  <a:prstClr val="black"/>
                </a:solidFill>
              </a:rPr>
              <a:t>Hyperkolesterolemi</a:t>
            </a:r>
            <a:r>
              <a:rPr lang="nb-NO" sz="1200" b="1" dirty="0">
                <a:solidFill>
                  <a:prstClr val="black"/>
                </a:solidFill>
              </a:rPr>
              <a:t> (se </a:t>
            </a:r>
            <a:r>
              <a:rPr lang="nb-NO" sz="1200" b="1" dirty="0" err="1">
                <a:solidFill>
                  <a:prstClr val="black"/>
                </a:solidFill>
              </a:rPr>
              <a:t>blodttrykk</a:t>
            </a:r>
            <a:r>
              <a:rPr lang="nb-NO" sz="1200" b="1" dirty="0">
                <a:solidFill>
                  <a:prstClr val="black"/>
                </a:solidFill>
              </a:rPr>
              <a:t>)</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err="1">
                <a:solidFill>
                  <a:prstClr val="black"/>
                </a:solidFill>
              </a:rPr>
              <a:t>hyperkolesterolemi</a:t>
            </a:r>
            <a:r>
              <a:rPr lang="nb-NO" sz="1200" i="1" dirty="0">
                <a:solidFill>
                  <a:prstClr val="black"/>
                </a:solidFill>
              </a:rPr>
              <a:t> </a:t>
            </a:r>
            <a:r>
              <a:rPr lang="nb-NO" sz="1200" dirty="0">
                <a:solidFill>
                  <a:prstClr val="black"/>
                </a:solidFill>
              </a:rPr>
              <a:t>&gt; er det særlig viktig med nøyaktige opplysninger om lipidprofil, blodsukkerverdier, og ev. HbA1c, BT-verdier. Ulike behandlingstiltak (medikamentelle og ikke medikamentelle) og effekten av disse må også beskrives.</a:t>
            </a:r>
          </a:p>
          <a:p>
            <a:pPr marL="0" indent="0" defTabSz="914309">
              <a:spcBef>
                <a:spcPts val="0"/>
              </a:spcBef>
              <a:spcAft>
                <a:spcPts val="600"/>
              </a:spcAft>
              <a:buNone/>
            </a:pPr>
            <a:endParaRPr lang="nb-NO" dirty="0"/>
          </a:p>
        </p:txBody>
      </p:sp>
    </p:spTree>
    <p:extLst>
      <p:ext uri="{BB962C8B-B14F-4D97-AF65-F5344CB8AC3E}">
        <p14:creationId xmlns:p14="http://schemas.microsoft.com/office/powerpoint/2010/main" val="338395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1440030" y="261057"/>
            <a:ext cx="9311940" cy="615393"/>
          </a:xfrm>
        </p:spPr>
        <p:txBody>
          <a:bodyPr>
            <a:normAutofit fontScale="90000"/>
          </a:bodyPr>
          <a:lstStyle/>
          <a:p>
            <a:r>
              <a:rPr lang="nb-NO" dirty="0"/>
              <a:t>Meldingsformat - NHN</a:t>
            </a:r>
          </a:p>
        </p:txBody>
      </p:sp>
      <p:pic>
        <p:nvPicPr>
          <p:cNvPr id="9" name="Plassholder for innhol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403" y="998906"/>
            <a:ext cx="4486166" cy="5095607"/>
          </a:xfrm>
          <a:prstGeom prst="rect">
            <a:avLst/>
          </a:prstGeom>
          <a:noFill/>
        </p:spPr>
      </p:pic>
      <p:sp>
        <p:nvSpPr>
          <p:cNvPr id="10" name="TekstSylinder 9"/>
          <p:cNvSpPr txBox="1"/>
          <p:nvPr/>
        </p:nvSpPr>
        <p:spPr>
          <a:xfrm>
            <a:off x="5459579" y="1159730"/>
            <a:ext cx="5933588" cy="4569292"/>
          </a:xfrm>
          <a:prstGeom prst="rect">
            <a:avLst/>
          </a:prstGeom>
          <a:noFill/>
        </p:spPr>
        <p:txBody>
          <a:bodyPr wrap="square" rtlCol="0">
            <a:spAutoFit/>
          </a:bodyPr>
          <a:lstStyle/>
          <a:p>
            <a:pPr lvl="0"/>
            <a:r>
              <a:rPr lang="nb-NO" sz="1799" dirty="0"/>
              <a:t>Avsender (senders helsenett-adresse)</a:t>
            </a:r>
          </a:p>
          <a:p>
            <a:pPr lvl="0"/>
            <a:r>
              <a:rPr lang="nb-NO" sz="1799" dirty="0"/>
              <a:t>Mottaker (mottakers helsenett-adresse)</a:t>
            </a:r>
          </a:p>
          <a:p>
            <a:pPr lvl="0"/>
            <a:r>
              <a:rPr lang="nb-NO" sz="1799" dirty="0"/>
              <a:t>Pasient / Kunde: Navn og fødselsnummer </a:t>
            </a:r>
          </a:p>
          <a:p>
            <a:endParaRPr lang="nb-NO" sz="1799" b="1" i="1" dirty="0"/>
          </a:p>
          <a:p>
            <a:r>
              <a:rPr lang="nb-NO" sz="1799" dirty="0"/>
              <a:t>Viktig at henvendelsen adresseres til en konkret lege. FNF-løsningen finner rett lege i adresseregisteret før henvendelsen sendes. (søker og verifiserer)</a:t>
            </a:r>
          </a:p>
          <a:p>
            <a:r>
              <a:rPr lang="nb-NO" sz="1799" dirty="0"/>
              <a:t> </a:t>
            </a:r>
          </a:p>
          <a:p>
            <a:r>
              <a:rPr lang="nb-NO" sz="1799" dirty="0"/>
              <a:t>Forsikringsselskapene tildeles unike adresser i adresseregisteret ved godkjent medlemskap i NHN</a:t>
            </a:r>
          </a:p>
          <a:p>
            <a:endParaRPr lang="nb-NO" sz="1799" dirty="0"/>
          </a:p>
          <a:p>
            <a:r>
              <a:rPr lang="nb-NO" sz="1799" dirty="0"/>
              <a:t>Selskapets saksnummer: Må være med som </a:t>
            </a:r>
            <a:r>
              <a:rPr lang="nb-NO" sz="1799" dirty="0" err="1"/>
              <a:t>uredigerbar</a:t>
            </a:r>
            <a:r>
              <a:rPr lang="nb-NO" sz="1799" dirty="0"/>
              <a:t> informasjon</a:t>
            </a:r>
          </a:p>
          <a:p>
            <a:endParaRPr lang="nb-NO" sz="1799" dirty="0"/>
          </a:p>
          <a:p>
            <a:r>
              <a:rPr lang="nb-NO" sz="1799" dirty="0"/>
              <a:t>Vedlegg: kun PDF (Eks. samtykke, bilder etc.)</a:t>
            </a:r>
          </a:p>
          <a:p>
            <a:endParaRPr lang="nb-NO" sz="1799" dirty="0"/>
          </a:p>
        </p:txBody>
      </p:sp>
      <p:pic>
        <p:nvPicPr>
          <p:cNvPr id="11" name="Bilde 10"/>
          <p:cNvPicPr/>
          <p:nvPr/>
        </p:nvPicPr>
        <p:blipFill>
          <a:blip r:embed="rId3">
            <a:extLst>
              <a:ext uri="{28A0092B-C50C-407E-A947-70E740481C1C}">
                <a14:useLocalDpi xmlns:a14="http://schemas.microsoft.com/office/drawing/2010/main" val="0"/>
              </a:ext>
            </a:extLst>
          </a:blip>
          <a:srcRect/>
          <a:stretch>
            <a:fillRect/>
          </a:stretch>
        </p:blipFill>
        <p:spPr bwMode="auto">
          <a:xfrm>
            <a:off x="499403" y="998906"/>
            <a:ext cx="4486166" cy="5022738"/>
          </a:xfrm>
          <a:prstGeom prst="rect">
            <a:avLst/>
          </a:prstGeom>
          <a:noFill/>
        </p:spPr>
      </p:pic>
    </p:spTree>
    <p:extLst>
      <p:ext uri="{BB962C8B-B14F-4D97-AF65-F5344CB8AC3E}">
        <p14:creationId xmlns:p14="http://schemas.microsoft.com/office/powerpoint/2010/main" val="43916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4772" y="261057"/>
            <a:ext cx="11120823" cy="759708"/>
          </a:xfrm>
        </p:spPr>
        <p:txBody>
          <a:bodyPr>
            <a:normAutofit fontScale="90000"/>
          </a:bodyPr>
          <a:lstStyle/>
          <a:p>
            <a:r>
              <a:rPr lang="nb-NO" dirty="0"/>
              <a:t>Sykdommer i skjelett og bevegelsesorganene</a:t>
            </a:r>
          </a:p>
        </p:txBody>
      </p:sp>
      <p:sp>
        <p:nvSpPr>
          <p:cNvPr id="3" name="Plassholder for innhold 2"/>
          <p:cNvSpPr>
            <a:spLocks noGrp="1"/>
          </p:cNvSpPr>
          <p:nvPr>
            <p:ph idx="1"/>
          </p:nvPr>
        </p:nvSpPr>
        <p:spPr>
          <a:xfrm>
            <a:off x="1439806" y="1020765"/>
            <a:ext cx="9311940" cy="5276018"/>
          </a:xfrm>
        </p:spPr>
        <p:txBody>
          <a:bodyPr>
            <a:normAutofit/>
          </a:bodyPr>
          <a:lstStyle/>
          <a:p>
            <a:pPr marL="0" indent="0" defTabSz="914309">
              <a:spcBef>
                <a:spcPts val="0"/>
              </a:spcBef>
              <a:spcAft>
                <a:spcPts val="600"/>
              </a:spcAft>
              <a:buNone/>
            </a:pPr>
            <a:r>
              <a:rPr lang="nb-NO" sz="1200" b="1" dirty="0">
                <a:solidFill>
                  <a:prstClr val="black"/>
                </a:solidFill>
              </a:rPr>
              <a:t>Nakke/Rygg</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problemer i virvelsøylen</a:t>
            </a:r>
            <a:r>
              <a:rPr lang="nb-NO" sz="1200" dirty="0">
                <a:solidFill>
                  <a:prstClr val="black"/>
                </a:solidFill>
              </a:rPr>
              <a:t> &gt; ber vi om at det gis opplysninger om eventuelle tidligere perioder med plager i samme område. Opplys også om det har vært behov for behandling og ev. sykmeldingsperioder.  Plager i andre deler av virvelsøylen eller mer generelt utbredte muskelsmerter er også relevant.</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Skulder</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skulderproblemer</a:t>
            </a:r>
            <a:r>
              <a:rPr lang="nb-NO" sz="1200" dirty="0">
                <a:solidFill>
                  <a:prstClr val="black"/>
                </a:solidFill>
              </a:rPr>
              <a:t> &gt; ber vi om at det  gis opplysninger om eventuelle tidligere perioder med plager i  samme skulder og ev. motsatt side. Opplys også om det har vært behov for behandling og ev sykmeldingsperioder.  Plager i nakke og armer eller mer generelt utbredte muskelsmerter er også relevant.</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Artritt: (Bekhterevs/Psoriasisartritt/Revmatoid artritt/Urinsyregikt/Reiters sykdom)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artritt-sykdom </a:t>
            </a:r>
            <a:r>
              <a:rPr lang="nb-NO" sz="1200" dirty="0">
                <a:solidFill>
                  <a:prstClr val="black"/>
                </a:solidFill>
              </a:rPr>
              <a:t>&gt; er det viktig med opplysninger om aktuelle og tidligere leddaffeksjoner  og om det er affeksjon av andre organsystemer eller annen </a:t>
            </a:r>
            <a:r>
              <a:rPr lang="nb-NO" sz="1200" dirty="0" err="1">
                <a:solidFill>
                  <a:prstClr val="black"/>
                </a:solidFill>
              </a:rPr>
              <a:t>autoimmun</a:t>
            </a:r>
            <a:r>
              <a:rPr lang="nb-NO" sz="1200" dirty="0">
                <a:solidFill>
                  <a:prstClr val="black"/>
                </a:solidFill>
              </a:rPr>
              <a:t> lidelse.  I hvilken grad pasienten har begrensninger i dagliglivet eller ved fysisk aktivitet er også relevant.</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Systemisk bindevevssykdom: SLE/ </a:t>
            </a:r>
            <a:r>
              <a:rPr lang="nb-NO" sz="1200" b="1" dirty="0" err="1">
                <a:solidFill>
                  <a:prstClr val="black"/>
                </a:solidFill>
              </a:rPr>
              <a:t>Sklerodermi</a:t>
            </a:r>
            <a:r>
              <a:rPr lang="nb-NO" sz="1200" b="1" dirty="0">
                <a:solidFill>
                  <a:prstClr val="black"/>
                </a:solidFill>
              </a:rPr>
              <a:t> </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systemisk bindevevssykdom &gt;    </a:t>
            </a:r>
            <a:r>
              <a:rPr lang="nb-NO" sz="1200" dirty="0">
                <a:solidFill>
                  <a:prstClr val="black"/>
                </a:solidFill>
              </a:rPr>
              <a:t>ber vi om opplysninger om hvilke organer som er affisert og i hvilken grad. Og om sykdommen påvirker pasientens funksjonsevne i dagliglivet (skole / arbeidstilknytning er også relevant)</a:t>
            </a:r>
          </a:p>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endParaRPr lang="nb-NO" sz="1200" dirty="0">
              <a:solidFill>
                <a:prstClr val="black"/>
              </a:solidFill>
            </a:endParaRPr>
          </a:p>
          <a:p>
            <a:endParaRPr lang="nb-NO" dirty="0"/>
          </a:p>
        </p:txBody>
      </p:sp>
    </p:spTree>
    <p:extLst>
      <p:ext uri="{BB962C8B-B14F-4D97-AF65-F5344CB8AC3E}">
        <p14:creationId xmlns:p14="http://schemas.microsoft.com/office/powerpoint/2010/main" val="1105351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1033" y="261058"/>
            <a:ext cx="10677056" cy="839586"/>
          </a:xfrm>
        </p:spPr>
        <p:txBody>
          <a:bodyPr>
            <a:normAutofit fontScale="90000"/>
          </a:bodyPr>
          <a:lstStyle/>
          <a:p>
            <a:r>
              <a:rPr lang="nb-NO" dirty="0"/>
              <a:t>Sykdommer i skjelett og bevegelsesorganene</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Sjøgrens syndrom</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Sjøgrens syndrom</a:t>
            </a:r>
            <a:r>
              <a:rPr lang="nb-NO" sz="1200" dirty="0">
                <a:solidFill>
                  <a:prstClr val="black"/>
                </a:solidFill>
              </a:rPr>
              <a:t> &gt; ber vi om svar på om det er primær eller sekundær type. Hvis sekundær, hvilken grunnsykdom? Komplikasjoner (pleuritt, perikarditt, peritonitt, hepatitt) eller assosierte problemer med hodepine og/eller depresjon er også av betydning.</a:t>
            </a:r>
          </a:p>
          <a:p>
            <a:pPr marL="0" indent="0" defTabSz="914309">
              <a:spcBef>
                <a:spcPts val="0"/>
              </a:spcBef>
              <a:spcAft>
                <a:spcPts val="600"/>
              </a:spcAft>
              <a:buNone/>
            </a:pPr>
            <a:r>
              <a:rPr lang="nb-NO" sz="1200" dirty="0">
                <a:solidFill>
                  <a:prstClr val="black"/>
                </a:solidFill>
              </a:rPr>
              <a:t> </a:t>
            </a:r>
          </a:p>
          <a:p>
            <a:pPr marL="0" indent="0" defTabSz="914309">
              <a:spcBef>
                <a:spcPts val="0"/>
              </a:spcBef>
              <a:spcAft>
                <a:spcPts val="600"/>
              </a:spcAft>
              <a:buNone/>
            </a:pPr>
            <a:r>
              <a:rPr lang="nb-NO" sz="1200" b="1" dirty="0" err="1">
                <a:solidFill>
                  <a:prstClr val="black"/>
                </a:solidFill>
              </a:rPr>
              <a:t>Ehlers-Danlos</a:t>
            </a:r>
            <a:r>
              <a:rPr lang="nb-NO" sz="1200" b="1" dirty="0">
                <a:solidFill>
                  <a:prstClr val="black"/>
                </a:solidFill>
              </a:rPr>
              <a:t> syndrom </a:t>
            </a:r>
            <a:endParaRPr lang="nb-NO" sz="1200" dirty="0">
              <a:solidFill>
                <a:prstClr val="black"/>
              </a:solidFill>
            </a:endParaRPr>
          </a:p>
          <a:p>
            <a:pPr marL="0" indent="0" defTabSz="914309">
              <a:spcBef>
                <a:spcPts val="0"/>
              </a:spcBef>
              <a:spcAft>
                <a:spcPts val="600"/>
              </a:spcAft>
              <a:buNone/>
            </a:pPr>
            <a:r>
              <a:rPr lang="nb-NO" sz="1200" dirty="0">
                <a:solidFill>
                  <a:prstClr val="black"/>
                </a:solidFill>
              </a:rPr>
              <a:t>Ved &lt; </a:t>
            </a:r>
            <a:r>
              <a:rPr lang="nb-NO" sz="1200" i="1" dirty="0" err="1">
                <a:solidFill>
                  <a:prstClr val="black"/>
                </a:solidFill>
              </a:rPr>
              <a:t>Ehler</a:t>
            </a:r>
            <a:r>
              <a:rPr lang="nb-NO" sz="1200" i="1" dirty="0">
                <a:solidFill>
                  <a:prstClr val="black"/>
                </a:solidFill>
              </a:rPr>
              <a:t> </a:t>
            </a:r>
            <a:r>
              <a:rPr lang="nb-NO" sz="1200" i="1" dirty="0" err="1">
                <a:solidFill>
                  <a:prstClr val="black"/>
                </a:solidFill>
              </a:rPr>
              <a:t>Danlos</a:t>
            </a:r>
            <a:r>
              <a:rPr lang="nb-NO" sz="1200" i="1" dirty="0">
                <a:solidFill>
                  <a:prstClr val="black"/>
                </a:solidFill>
              </a:rPr>
              <a:t> syndrom &gt; </a:t>
            </a:r>
            <a:r>
              <a:rPr lang="nb-NO" sz="1200" dirty="0">
                <a:solidFill>
                  <a:prstClr val="black"/>
                </a:solidFill>
              </a:rPr>
              <a:t>ber vi om svar på om det er vaskulær eller okulær type. Beskriv også ev. brokk, påvirkning av indre organer, krumningsfeil i ryggsøylen og/eller brystkassedeformiteter, samt ev. skader pga. </a:t>
            </a:r>
            <a:r>
              <a:rPr lang="nb-NO" sz="1200" dirty="0" err="1">
                <a:solidFill>
                  <a:prstClr val="black"/>
                </a:solidFill>
              </a:rPr>
              <a:t>hypermobilitet</a:t>
            </a:r>
            <a:r>
              <a:rPr lang="nb-NO" sz="1200" dirty="0">
                <a:solidFill>
                  <a:prstClr val="black"/>
                </a:solidFill>
              </a:rPr>
              <a:t> (type og tidspunkt). I hvilken grad forsikringssøker har begrensninger i dagliglivet eller ved fysisk aktivitet er også av betydning. </a:t>
            </a:r>
          </a:p>
          <a:p>
            <a:endParaRPr lang="nb-NO" dirty="0"/>
          </a:p>
        </p:txBody>
      </p:sp>
    </p:spTree>
    <p:extLst>
      <p:ext uri="{BB962C8B-B14F-4D97-AF65-F5344CB8AC3E}">
        <p14:creationId xmlns:p14="http://schemas.microsoft.com/office/powerpoint/2010/main" val="944730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Diverse</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Psoriasis:</a:t>
            </a:r>
          </a:p>
          <a:p>
            <a:pPr marL="0" indent="0" defTabSz="914309">
              <a:spcBef>
                <a:spcPts val="0"/>
              </a:spcBef>
              <a:spcAft>
                <a:spcPts val="600"/>
              </a:spcAft>
              <a:buNone/>
            </a:pPr>
            <a:r>
              <a:rPr lang="nb-NO" sz="1200" dirty="0">
                <a:solidFill>
                  <a:prstClr val="black"/>
                </a:solidFill>
              </a:rPr>
              <a:t>Ved &lt; </a:t>
            </a:r>
            <a:r>
              <a:rPr lang="nb-NO" sz="1200" i="1" dirty="0">
                <a:solidFill>
                  <a:prstClr val="black"/>
                </a:solidFill>
              </a:rPr>
              <a:t>psoriasis </a:t>
            </a:r>
            <a:r>
              <a:rPr lang="nb-NO" sz="1200" dirty="0">
                <a:solidFill>
                  <a:prstClr val="black"/>
                </a:solidFill>
              </a:rPr>
              <a:t>&gt; er det særlig viktig med nøyaktige opplysninger om utbredelse av hudsykdommen samt eventuelle tegn til artritt eller assosiert sykdom (diabetes, metabolsk syndrom/hjertesykdom).</a:t>
            </a:r>
            <a:endParaRPr lang="nb-NO" sz="1200" dirty="0">
              <a:solidFill>
                <a:srgbClr val="FF0000"/>
              </a:solidFill>
            </a:endParaRPr>
          </a:p>
          <a:p>
            <a:pPr marL="0" indent="0" defTabSz="914126">
              <a:spcBef>
                <a:spcPts val="0"/>
              </a:spcBef>
              <a:spcAft>
                <a:spcPts val="600"/>
              </a:spcAft>
              <a:buNone/>
            </a:pPr>
            <a:r>
              <a:rPr lang="nb-NO" sz="1200" dirty="0"/>
              <a:t>Øye/syn - </a:t>
            </a:r>
            <a:r>
              <a:rPr lang="nb-NO" sz="1200" dirty="0" err="1"/>
              <a:t>Iridocyklitt</a:t>
            </a:r>
            <a:r>
              <a:rPr lang="nb-NO" sz="1200" dirty="0"/>
              <a:t> </a:t>
            </a:r>
            <a:br>
              <a:rPr lang="nb-NO" sz="1200" dirty="0"/>
            </a:br>
            <a:r>
              <a:rPr lang="nb-NO" sz="1200" dirty="0">
                <a:latin typeface="Open Sans For If"/>
                <a:ea typeface="Open Sans For If"/>
                <a:cs typeface="Open Sans For If"/>
              </a:rPr>
              <a:t>Ved &lt; </a:t>
            </a:r>
            <a:r>
              <a:rPr lang="nb-NO" sz="1200" i="1" dirty="0" err="1">
                <a:latin typeface="Open Sans For If"/>
                <a:ea typeface="Open Sans For If"/>
                <a:cs typeface="Open Sans For If"/>
              </a:rPr>
              <a:t>Iridocyklitt</a:t>
            </a:r>
            <a:r>
              <a:rPr lang="nb-NO" sz="1200" i="1" dirty="0">
                <a:latin typeface="Open Sans For If"/>
                <a:ea typeface="Open Sans For If"/>
                <a:cs typeface="Open Sans For If"/>
              </a:rPr>
              <a:t> </a:t>
            </a:r>
            <a:r>
              <a:rPr lang="nb-NO" sz="1200" dirty="0">
                <a:latin typeface="Open Sans For If"/>
                <a:ea typeface="Open Sans For If"/>
                <a:cs typeface="Open Sans For If"/>
              </a:rPr>
              <a:t>&gt; ber vi om opplysninger om det har vært gjentatte tilfeller (tidsangivelse) og om det er påvist eller mistanke om annen reumatisk sykdom/</a:t>
            </a:r>
            <a:r>
              <a:rPr lang="nb-NO" sz="1200" dirty="0" err="1">
                <a:latin typeface="Open Sans For If"/>
                <a:ea typeface="Open Sans For If"/>
                <a:cs typeface="Open Sans For If"/>
              </a:rPr>
              <a:t>autoimmun</a:t>
            </a:r>
            <a:r>
              <a:rPr lang="nb-NO" sz="1200" dirty="0">
                <a:latin typeface="Open Sans For If"/>
                <a:ea typeface="Open Sans For If"/>
                <a:cs typeface="Open Sans For If"/>
              </a:rPr>
              <a:t> sykdom. Opplysninger om synet er også relevant.</a:t>
            </a:r>
            <a:endParaRPr lang="nb-NO" sz="1200" dirty="0">
              <a:latin typeface="Open Sans For If"/>
            </a:endParaRPr>
          </a:p>
          <a:p>
            <a:pPr marL="0" indent="0">
              <a:buNone/>
            </a:pPr>
            <a:br>
              <a:rPr lang="nb-NO" sz="1200" dirty="0">
                <a:solidFill>
                  <a:srgbClr val="FF0000"/>
                </a:solidFill>
              </a:rPr>
            </a:br>
            <a:endParaRPr lang="nb-NO" sz="1200" dirty="0">
              <a:solidFill>
                <a:srgbClr val="FF0000"/>
              </a:solidFill>
            </a:endParaRPr>
          </a:p>
          <a:p>
            <a:pPr marL="0" indent="0">
              <a:buNone/>
            </a:pPr>
            <a:endParaRPr lang="nb-NO" sz="1200" dirty="0">
              <a:solidFill>
                <a:srgbClr val="FF0000"/>
              </a:solidFill>
            </a:endParaRPr>
          </a:p>
          <a:p>
            <a:pPr marL="0" indent="0">
              <a:buNone/>
            </a:pPr>
            <a:endParaRPr lang="nb-NO" dirty="0"/>
          </a:p>
        </p:txBody>
      </p:sp>
    </p:spTree>
    <p:extLst>
      <p:ext uri="{BB962C8B-B14F-4D97-AF65-F5344CB8AC3E}">
        <p14:creationId xmlns:p14="http://schemas.microsoft.com/office/powerpoint/2010/main" val="4062664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527383" y="533742"/>
            <a:ext cx="11137238" cy="2112829"/>
          </a:xfrm>
        </p:spPr>
        <p:txBody>
          <a:bodyPr/>
          <a:lstStyle/>
          <a:p>
            <a:pPr marL="0" indent="0">
              <a:buNone/>
            </a:pPr>
            <a:r>
              <a:rPr lang="nb-NO" dirty="0"/>
              <a:t>Spesifikke spørsmål</a:t>
            </a:r>
          </a:p>
        </p:txBody>
      </p:sp>
      <p:sp>
        <p:nvSpPr>
          <p:cNvPr id="7" name="Plassholder for tekst 6"/>
          <p:cNvSpPr>
            <a:spLocks noGrp="1"/>
          </p:cNvSpPr>
          <p:nvPr>
            <p:ph type="body" sz="quarter" idx="12"/>
          </p:nvPr>
        </p:nvSpPr>
        <p:spPr>
          <a:xfrm>
            <a:off x="623906" y="2855142"/>
            <a:ext cx="10944191" cy="815084"/>
          </a:xfrm>
        </p:spPr>
        <p:txBody>
          <a:bodyPr/>
          <a:lstStyle/>
          <a:p>
            <a:pPr marL="0" indent="0">
              <a:buNone/>
            </a:pPr>
            <a:r>
              <a:rPr lang="nb-NO" dirty="0"/>
              <a:t>Voksne</a:t>
            </a:r>
          </a:p>
        </p:txBody>
      </p:sp>
    </p:spTree>
    <p:extLst>
      <p:ext uri="{BB962C8B-B14F-4D97-AF65-F5344CB8AC3E}">
        <p14:creationId xmlns:p14="http://schemas.microsoft.com/office/powerpoint/2010/main" val="4040762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Infeksjonssykdommer </a:t>
            </a:r>
          </a:p>
        </p:txBody>
      </p:sp>
      <p:sp>
        <p:nvSpPr>
          <p:cNvPr id="3" name="Plassholder for innhold 2"/>
          <p:cNvSpPr>
            <a:spLocks noGrp="1"/>
          </p:cNvSpPr>
          <p:nvPr>
            <p:ph idx="1"/>
          </p:nvPr>
        </p:nvSpPr>
        <p:spPr/>
        <p:txBody>
          <a:bodyPr>
            <a:normAutofit fontScale="92500" lnSpcReduction="10000"/>
          </a:bodyPr>
          <a:lstStyle/>
          <a:p>
            <a:pPr marL="0" indent="0">
              <a:buNone/>
            </a:pPr>
            <a:r>
              <a:rPr lang="nb-NO" sz="1200" b="1" dirty="0"/>
              <a:t>HIV</a:t>
            </a:r>
          </a:p>
          <a:p>
            <a:pPr marL="342797" indent="-342797" defTabSz="914309">
              <a:spcBef>
                <a:spcPts val="0"/>
              </a:spcBef>
              <a:spcAft>
                <a:spcPts val="600"/>
              </a:spcAft>
              <a:buFont typeface="+mj-lt"/>
              <a:buAutoNum type="arabicPeriod"/>
            </a:pPr>
            <a:r>
              <a:rPr lang="nb-NO" sz="1200" dirty="0">
                <a:solidFill>
                  <a:prstClr val="black"/>
                </a:solidFill>
              </a:rPr>
              <a:t>Når ble HIV-infeksjon påvist?</a:t>
            </a:r>
          </a:p>
          <a:p>
            <a:pPr marL="342797" indent="-342797" defTabSz="914309">
              <a:spcBef>
                <a:spcPts val="0"/>
              </a:spcBef>
              <a:spcAft>
                <a:spcPts val="600"/>
              </a:spcAft>
              <a:buFont typeface="+mj-lt"/>
              <a:buAutoNum type="arabicPeriod"/>
            </a:pPr>
            <a:r>
              <a:rPr lang="nb-NO" sz="1200" dirty="0">
                <a:solidFill>
                  <a:prstClr val="black"/>
                </a:solidFill>
              </a:rPr>
              <a:t>Angi antatt smittetidspunkt</a:t>
            </a:r>
          </a:p>
          <a:p>
            <a:pPr marL="342797" indent="-342797" defTabSz="914309">
              <a:spcBef>
                <a:spcPts val="0"/>
              </a:spcBef>
              <a:spcAft>
                <a:spcPts val="600"/>
              </a:spcAft>
              <a:buFont typeface="+mj-lt"/>
              <a:buAutoNum type="arabicPeriod"/>
            </a:pPr>
            <a:r>
              <a:rPr lang="nb-NO" sz="1200" dirty="0">
                <a:solidFill>
                  <a:prstClr val="black"/>
                </a:solidFill>
              </a:rPr>
              <a:t>HIV relaterte symptomer/tegn? (Tidsrom?)</a:t>
            </a:r>
          </a:p>
          <a:p>
            <a:pPr marL="342797" indent="-342797" defTabSz="914309">
              <a:spcBef>
                <a:spcPts val="0"/>
              </a:spcBef>
              <a:spcAft>
                <a:spcPts val="600"/>
              </a:spcAft>
              <a:buFont typeface="+mj-lt"/>
              <a:buAutoNum type="arabicPeriod"/>
            </a:pPr>
            <a:r>
              <a:rPr lang="nb-NO" sz="1200" dirty="0">
                <a:solidFill>
                  <a:prstClr val="black"/>
                </a:solidFill>
              </a:rPr>
              <a:t>Behandling og kontroller (type, tidsrom og effekt)?</a:t>
            </a:r>
          </a:p>
          <a:p>
            <a:pPr marL="342797" indent="-342797" defTabSz="914309">
              <a:spcBef>
                <a:spcPts val="0"/>
              </a:spcBef>
              <a:spcAft>
                <a:spcPts val="600"/>
              </a:spcAft>
              <a:buFont typeface="+mj-lt"/>
              <a:buAutoNum type="arabicPeriod"/>
            </a:pPr>
            <a:r>
              <a:rPr lang="nb-NO" sz="1200" dirty="0">
                <a:solidFill>
                  <a:prstClr val="black"/>
                </a:solidFill>
              </a:rPr>
              <a:t>Resultat av relevante prøver siste 12 måneder? (CD4 tall og virusmengde) </a:t>
            </a:r>
          </a:p>
          <a:p>
            <a:pPr marL="342797" indent="-342797" defTabSz="914309">
              <a:spcBef>
                <a:spcPts val="0"/>
              </a:spcBef>
              <a:spcAft>
                <a:spcPts val="600"/>
              </a:spcAft>
              <a:buFont typeface="+mj-lt"/>
              <a:buAutoNum type="arabicPeriod"/>
            </a:pPr>
            <a:r>
              <a:rPr lang="nb-NO" sz="1200" dirty="0">
                <a:solidFill>
                  <a:prstClr val="black"/>
                </a:solidFill>
              </a:rPr>
              <a:t>Er det god etterlevelse av medikamentell behandling og kontroller?</a:t>
            </a:r>
          </a:p>
          <a:p>
            <a:pPr marL="342797" indent="-342797" defTabSz="914309">
              <a:spcBef>
                <a:spcPts val="0"/>
              </a:spcBef>
              <a:spcAft>
                <a:spcPts val="600"/>
              </a:spcAft>
              <a:buFont typeface="+mj-lt"/>
              <a:buAutoNum type="arabicPeriod"/>
            </a:pPr>
            <a:r>
              <a:rPr lang="nb-NO" sz="1200" dirty="0">
                <a:solidFill>
                  <a:prstClr val="black"/>
                </a:solidFill>
              </a:rPr>
              <a:t>Hvis behandlingen er avsluttet hva er årsaken til det?</a:t>
            </a:r>
          </a:p>
          <a:p>
            <a:pPr marL="342797" indent="-342797" defTabSz="914309">
              <a:spcBef>
                <a:spcPts val="0"/>
              </a:spcBef>
              <a:spcAft>
                <a:spcPts val="600"/>
              </a:spcAft>
              <a:buFont typeface="+mj-lt"/>
              <a:buAutoNum type="arabicPeriod"/>
            </a:pPr>
            <a:r>
              <a:rPr lang="nb-NO" sz="1200" dirty="0">
                <a:solidFill>
                  <a:prstClr val="black"/>
                </a:solidFill>
              </a:rPr>
              <a:t>Andre infeksjoner? (spesielt Hepatitt B/C) Ev. resultat av relevante prøver og undersøkelser med tidsangivelser</a:t>
            </a:r>
          </a:p>
          <a:p>
            <a:pPr marL="342797" indent="-342797" defTabSz="914309">
              <a:spcBef>
                <a:spcPts val="0"/>
              </a:spcBef>
              <a:spcAft>
                <a:spcPts val="600"/>
              </a:spcAft>
              <a:buFont typeface="+mj-lt"/>
              <a:buAutoNum type="arabicPeriod"/>
            </a:pPr>
            <a:r>
              <a:rPr lang="nb-NO" sz="1200" dirty="0">
                <a:solidFill>
                  <a:prstClr val="black"/>
                </a:solidFill>
              </a:rPr>
              <a:t>Er det andre faktorer som kan ha innvirkning på prognosen (vilje/evne til å gjennomføre behandlingen, rusmisbruk eller annet?)</a:t>
            </a:r>
          </a:p>
          <a:p>
            <a:pPr marL="0" indent="0">
              <a:buNone/>
            </a:pPr>
            <a:r>
              <a:rPr lang="nb-NO" sz="1300" b="1" dirty="0"/>
              <a:t>Hepatitt</a:t>
            </a:r>
          </a:p>
          <a:p>
            <a:pPr marL="228531" indent="-228531" defTabSz="914309">
              <a:spcBef>
                <a:spcPts val="0"/>
              </a:spcBef>
              <a:spcAft>
                <a:spcPts val="600"/>
              </a:spcAft>
              <a:buFont typeface="+mj-lt"/>
              <a:buAutoNum type="arabicPeriod"/>
            </a:pPr>
            <a:r>
              <a:rPr lang="nb-NO" sz="1200" dirty="0">
                <a:solidFill>
                  <a:prstClr val="black"/>
                </a:solidFill>
              </a:rPr>
              <a:t>Type (akutt eller kronisk)?</a:t>
            </a:r>
          </a:p>
          <a:p>
            <a:pPr marL="228531" indent="-228531" defTabSz="914309">
              <a:spcBef>
                <a:spcPts val="0"/>
              </a:spcBef>
              <a:spcAft>
                <a:spcPts val="600"/>
              </a:spcAft>
              <a:buFont typeface="+mj-lt"/>
              <a:buAutoNum type="arabicPeriod"/>
            </a:pPr>
            <a:r>
              <a:rPr lang="nb-NO" sz="1200" dirty="0">
                <a:solidFill>
                  <a:prstClr val="black"/>
                </a:solidFill>
              </a:rPr>
              <a:t>Årsak (infeksiøs, </a:t>
            </a:r>
            <a:r>
              <a:rPr lang="nb-NO" sz="1200" dirty="0" err="1">
                <a:solidFill>
                  <a:prstClr val="black"/>
                </a:solidFill>
              </a:rPr>
              <a:t>autoimmun</a:t>
            </a:r>
            <a:r>
              <a:rPr lang="nb-NO" sz="1200" dirty="0">
                <a:solidFill>
                  <a:prstClr val="black"/>
                </a:solidFill>
              </a:rPr>
              <a:t> eller toksisk)?</a:t>
            </a:r>
          </a:p>
          <a:p>
            <a:pPr marL="228531" indent="-228531" defTabSz="914309">
              <a:spcBef>
                <a:spcPts val="0"/>
              </a:spcBef>
              <a:spcAft>
                <a:spcPts val="600"/>
              </a:spcAft>
              <a:buFont typeface="+mj-lt"/>
              <a:buAutoNum type="arabicPeriod"/>
            </a:pPr>
            <a:r>
              <a:rPr lang="nb-NO" sz="1200" dirty="0">
                <a:solidFill>
                  <a:prstClr val="black"/>
                </a:solidFill>
              </a:rPr>
              <a:t>Ved infeksiøs hepatitt; antatt smittetidspunkt og smitteårsak (rusmisbruk?)</a:t>
            </a:r>
          </a:p>
          <a:p>
            <a:pPr marL="228531" indent="-228531" defTabSz="914309">
              <a:spcBef>
                <a:spcPts val="0"/>
              </a:spcBef>
              <a:spcAft>
                <a:spcPts val="600"/>
              </a:spcAft>
              <a:buFont typeface="+mj-lt"/>
              <a:buAutoNum type="arabicPeriod"/>
            </a:pPr>
            <a:r>
              <a:rPr lang="nb-NO" sz="1200" dirty="0">
                <a:solidFill>
                  <a:prstClr val="black"/>
                </a:solidFill>
              </a:rPr>
              <a:t>Forløp og eventuelle komplikasjoner?</a:t>
            </a:r>
          </a:p>
          <a:p>
            <a:pPr marL="228531" indent="-228531" defTabSz="914309">
              <a:spcBef>
                <a:spcPts val="0"/>
              </a:spcBef>
              <a:spcAft>
                <a:spcPts val="600"/>
              </a:spcAft>
              <a:buFont typeface="+mj-lt"/>
              <a:buAutoNum type="arabicPeriod"/>
            </a:pPr>
            <a:r>
              <a:rPr lang="nb-NO" sz="1200" dirty="0">
                <a:solidFill>
                  <a:prstClr val="black"/>
                </a:solidFill>
              </a:rPr>
              <a:t>Behandling med tidsangivelser (er det pågående behandling, tidligere behandlet og i så fall når ble denne avsluttet)?</a:t>
            </a:r>
          </a:p>
          <a:p>
            <a:pPr marL="228531" indent="-228531" defTabSz="914309">
              <a:spcBef>
                <a:spcPts val="0"/>
              </a:spcBef>
              <a:spcAft>
                <a:spcPts val="600"/>
              </a:spcAft>
              <a:buFont typeface="+mj-lt"/>
              <a:buAutoNum type="arabicPeriod"/>
            </a:pPr>
            <a:r>
              <a:rPr lang="nb-NO" sz="1200" dirty="0">
                <a:solidFill>
                  <a:prstClr val="black"/>
                </a:solidFill>
              </a:rPr>
              <a:t>Leverprøver (INR, Albumin, </a:t>
            </a:r>
            <a:r>
              <a:rPr lang="nb-NO" sz="1200" dirty="0" err="1">
                <a:solidFill>
                  <a:prstClr val="black"/>
                </a:solidFill>
              </a:rPr>
              <a:t>Bilirubin</a:t>
            </a:r>
            <a:r>
              <a:rPr lang="nb-NO" sz="1200" dirty="0">
                <a:solidFill>
                  <a:prstClr val="black"/>
                </a:solidFill>
              </a:rPr>
              <a:t>, ASAT, ALAT, ALP). Resultat og dato for undersøkelse?</a:t>
            </a:r>
          </a:p>
          <a:p>
            <a:pPr marL="228531" indent="-228531" defTabSz="914309">
              <a:spcBef>
                <a:spcPts val="0"/>
              </a:spcBef>
              <a:spcAft>
                <a:spcPts val="600"/>
              </a:spcAft>
              <a:buFont typeface="+mj-lt"/>
              <a:buAutoNum type="arabicPeriod"/>
            </a:pPr>
            <a:r>
              <a:rPr lang="nb-NO" sz="1200" dirty="0">
                <a:solidFill>
                  <a:prstClr val="black"/>
                </a:solidFill>
              </a:rPr>
              <a:t>Hvis «bærertilstand» ber vi  deg oppgi de tre siste leverprøver med tidsangivelser.</a:t>
            </a:r>
          </a:p>
          <a:p>
            <a:pPr marL="228531" indent="-228531" defTabSz="914309">
              <a:spcBef>
                <a:spcPts val="0"/>
              </a:spcBef>
              <a:spcAft>
                <a:spcPts val="600"/>
              </a:spcAft>
              <a:buFont typeface="+mj-lt"/>
              <a:buAutoNum type="arabicPeriod"/>
            </a:pPr>
            <a:r>
              <a:rPr lang="nb-NO" sz="1200" dirty="0">
                <a:solidFill>
                  <a:prstClr val="black"/>
                </a:solidFill>
              </a:rPr>
              <a:t>Serologiske undersøkelser (antigen/antistoff). Resultat og dato for undersøkelse?</a:t>
            </a:r>
          </a:p>
          <a:p>
            <a:pPr marL="228531" indent="-228531" defTabSz="914309">
              <a:spcBef>
                <a:spcPts val="0"/>
              </a:spcBef>
              <a:spcAft>
                <a:spcPts val="600"/>
              </a:spcAft>
              <a:buFont typeface="+mj-lt"/>
              <a:buAutoNum type="arabicPeriod"/>
            </a:pPr>
            <a:r>
              <a:rPr lang="nb-NO" sz="1200" dirty="0">
                <a:solidFill>
                  <a:prstClr val="black"/>
                </a:solidFill>
              </a:rPr>
              <a:t>Virusmengde og dato for undersøkelse?</a:t>
            </a:r>
          </a:p>
          <a:p>
            <a:endParaRPr lang="nb-NO" dirty="0"/>
          </a:p>
        </p:txBody>
      </p:sp>
    </p:spTree>
    <p:extLst>
      <p:ext uri="{BB962C8B-B14F-4D97-AF65-F5344CB8AC3E}">
        <p14:creationId xmlns:p14="http://schemas.microsoft.com/office/powerpoint/2010/main" val="3884782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Hjerte- og karsykdommer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t>Medfødt hjertefeil</a:t>
            </a:r>
          </a:p>
          <a:p>
            <a:pPr marL="285721" indent="-285721" defTabSz="914309">
              <a:spcBef>
                <a:spcPts val="0"/>
              </a:spcBef>
              <a:spcAft>
                <a:spcPts val="600"/>
              </a:spcAft>
              <a:buFont typeface="+mj-lt"/>
              <a:buAutoNum type="arabicPeriod"/>
            </a:pPr>
            <a:r>
              <a:rPr lang="nb-NO" sz="1200" dirty="0">
                <a:solidFill>
                  <a:prstClr val="black"/>
                </a:solidFill>
              </a:rPr>
              <a:t>Er hjertefeilen del av syndrom, er det kromosomanomali og/eller </a:t>
            </a:r>
            <a:r>
              <a:rPr lang="nb-NO" sz="1200" dirty="0" err="1">
                <a:solidFill>
                  <a:prstClr val="black"/>
                </a:solidFill>
              </a:rPr>
              <a:t>ekstrakardiale</a:t>
            </a:r>
            <a:r>
              <a:rPr lang="nb-NO" sz="1200" dirty="0">
                <a:solidFill>
                  <a:prstClr val="black"/>
                </a:solidFill>
              </a:rPr>
              <a:t> </a:t>
            </a:r>
            <a:r>
              <a:rPr lang="nb-NO" sz="1200" dirty="0" err="1">
                <a:solidFill>
                  <a:prstClr val="black"/>
                </a:solidFill>
              </a:rPr>
              <a:t>malformasjoner</a:t>
            </a:r>
            <a:r>
              <a:rPr lang="nb-NO" sz="1200" dirty="0">
                <a:solidFill>
                  <a:prstClr val="black"/>
                </a:solidFill>
              </a:rPr>
              <a:t>?</a:t>
            </a:r>
          </a:p>
          <a:p>
            <a:pPr marL="285721" indent="-285721" defTabSz="914309">
              <a:spcBef>
                <a:spcPts val="0"/>
              </a:spcBef>
              <a:spcAft>
                <a:spcPts val="600"/>
              </a:spcAft>
              <a:buFont typeface="+mj-lt"/>
              <a:buAutoNum type="arabicPeriod"/>
            </a:pPr>
            <a:r>
              <a:rPr lang="nb-NO" sz="1200" dirty="0">
                <a:solidFill>
                  <a:prstClr val="black"/>
                </a:solidFill>
              </a:rPr>
              <a:t>Behandling – type, når og effekt? Ved operasjoner beskriv (totalkorreksjon, palliativt, reoperasjon)</a:t>
            </a:r>
            <a:endParaRPr lang="nb-NO" sz="1200" dirty="0">
              <a:solidFill>
                <a:srgbClr val="FF0000"/>
              </a:solidFill>
            </a:endParaRPr>
          </a:p>
          <a:p>
            <a:pPr marL="285721" indent="-285721" defTabSz="914309">
              <a:spcBef>
                <a:spcPts val="0"/>
              </a:spcBef>
              <a:spcAft>
                <a:spcPts val="600"/>
              </a:spcAft>
              <a:buFont typeface="+mj-lt"/>
              <a:buAutoNum type="arabicPeriod"/>
            </a:pPr>
            <a:r>
              <a:rPr lang="nb-NO" sz="1200" dirty="0">
                <a:solidFill>
                  <a:prstClr val="black"/>
                </a:solidFill>
              </a:rPr>
              <a:t>Hvordan har helsetilstanden utviklet seg? Komplikasjoner (arytmi, hjertesvikt, fysisk yteevne, kognitive problem)?</a:t>
            </a:r>
          </a:p>
          <a:p>
            <a:pPr marL="285721" indent="-285721" defTabSz="914309">
              <a:spcBef>
                <a:spcPts val="0"/>
              </a:spcBef>
              <a:spcAft>
                <a:spcPts val="600"/>
              </a:spcAft>
              <a:buFont typeface="+mj-lt"/>
              <a:buAutoNum type="arabicPeriod"/>
            </a:pPr>
            <a:r>
              <a:rPr lang="nb-NO" sz="1200" dirty="0">
                <a:solidFill>
                  <a:prstClr val="black"/>
                </a:solidFill>
              </a:rPr>
              <a:t>Symptomer og funn (symptomer og resultat av prøver og undersøkelser) ved siste kontroll? (angi dato) </a:t>
            </a:r>
          </a:p>
          <a:p>
            <a:pPr marL="285721" indent="-285721" defTabSz="914309">
              <a:spcBef>
                <a:spcPts val="0"/>
              </a:spcBef>
              <a:spcAft>
                <a:spcPts val="600"/>
              </a:spcAft>
              <a:buFont typeface="+mj-lt"/>
              <a:buAutoNum type="arabicPeriod"/>
            </a:pPr>
            <a:r>
              <a:rPr lang="nb-NO" sz="1200" dirty="0">
                <a:solidFill>
                  <a:prstClr val="black"/>
                </a:solidFill>
              </a:rPr>
              <a:t>Plan for videre utredning/behandling/kontroll? Oppfølging ved GUCH-senter?</a:t>
            </a:r>
          </a:p>
          <a:p>
            <a:pPr marL="285721" indent="-285721" defTabSz="914309">
              <a:spcBef>
                <a:spcPts val="0"/>
              </a:spcBef>
              <a:spcAft>
                <a:spcPts val="600"/>
              </a:spcAft>
              <a:buFont typeface="+mj-lt"/>
              <a:buAutoNum type="arabicPeriod"/>
            </a:pPr>
            <a:r>
              <a:rPr lang="nb-NO" sz="1200" dirty="0">
                <a:solidFill>
                  <a:prstClr val="black"/>
                </a:solidFill>
              </a:rPr>
              <a:t>Forventet videre utvikling/prognose?</a:t>
            </a:r>
          </a:p>
          <a:p>
            <a:pPr marL="285721" indent="-285721" defTabSz="914309">
              <a:spcBef>
                <a:spcPts val="0"/>
              </a:spcBef>
              <a:spcAft>
                <a:spcPts val="600"/>
              </a:spcAft>
              <a:buFont typeface="+mj-lt"/>
              <a:buAutoNum type="arabicPeriod"/>
            </a:pPr>
            <a:r>
              <a:rPr lang="nb-NO" sz="1200" dirty="0">
                <a:solidFill>
                  <a:prstClr val="black"/>
                </a:solidFill>
              </a:rPr>
              <a:t>Andre risikofaktorer som kan ha innvirkning på fremtidig helse og funksjon (</a:t>
            </a:r>
            <a:r>
              <a:rPr lang="nb-NO" sz="1200" dirty="0" err="1">
                <a:solidFill>
                  <a:prstClr val="black"/>
                </a:solidFill>
              </a:rPr>
              <a:t>f.eks</a:t>
            </a:r>
            <a:r>
              <a:rPr lang="nb-NO" sz="1200" dirty="0">
                <a:solidFill>
                  <a:prstClr val="black"/>
                </a:solidFill>
              </a:rPr>
              <a:t> tobakk, rusmidler, ernæring)?</a:t>
            </a:r>
          </a:p>
          <a:p>
            <a:pPr marL="0" indent="0" defTabSz="914309">
              <a:spcBef>
                <a:spcPts val="0"/>
              </a:spcBef>
              <a:spcAft>
                <a:spcPts val="600"/>
              </a:spcAft>
              <a:buNone/>
            </a:pPr>
            <a:endParaRPr lang="nb-NO" dirty="0"/>
          </a:p>
        </p:txBody>
      </p:sp>
    </p:spTree>
    <p:extLst>
      <p:ext uri="{BB962C8B-B14F-4D97-AF65-F5344CB8AC3E}">
        <p14:creationId xmlns:p14="http://schemas.microsoft.com/office/powerpoint/2010/main" val="1392982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Nyresykdommer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NYRESYKDOM</a:t>
            </a:r>
          </a:p>
          <a:p>
            <a:pPr marL="228531" indent="-228531" defTabSz="914309">
              <a:spcBef>
                <a:spcPts val="0"/>
              </a:spcBef>
              <a:spcAft>
                <a:spcPts val="600"/>
              </a:spcAft>
              <a:buFont typeface="+mj-lt"/>
              <a:buAutoNum type="arabicPeriod"/>
            </a:pPr>
            <a:r>
              <a:rPr lang="nb-NO" sz="1200" dirty="0">
                <a:solidFill>
                  <a:prstClr val="black"/>
                </a:solidFill>
              </a:rPr>
              <a:t>Hva er diagnosen og når ble denne fastslått?</a:t>
            </a:r>
          </a:p>
          <a:p>
            <a:pPr marL="228531" indent="-228531" defTabSz="914309">
              <a:spcBef>
                <a:spcPts val="0"/>
              </a:spcBef>
              <a:spcAft>
                <a:spcPts val="600"/>
              </a:spcAft>
              <a:buFont typeface="+mj-lt"/>
              <a:buAutoNum type="arabicPeriod"/>
            </a:pPr>
            <a:r>
              <a:rPr lang="nb-NO" sz="1200" dirty="0">
                <a:solidFill>
                  <a:prstClr val="black"/>
                </a:solidFill>
              </a:rPr>
              <a:t>Er nyresykdommen sekundær til annen sykdom?</a:t>
            </a:r>
          </a:p>
          <a:p>
            <a:pPr marL="228531" indent="-228531" defTabSz="914309">
              <a:spcBef>
                <a:spcPts val="0"/>
              </a:spcBef>
              <a:spcAft>
                <a:spcPts val="600"/>
              </a:spcAft>
              <a:buFont typeface="+mj-lt"/>
              <a:buAutoNum type="arabicPeriod"/>
            </a:pPr>
            <a:r>
              <a:rPr lang="nb-NO" sz="1200" dirty="0">
                <a:solidFill>
                  <a:prstClr val="black"/>
                </a:solidFill>
              </a:rPr>
              <a:t>Foreligger det mikroalbuminuri, proteinuri eller hematuri?</a:t>
            </a:r>
          </a:p>
          <a:p>
            <a:pPr marL="1092272" lvl="2" indent="-228531">
              <a:buClr>
                <a:srgbClr val="3B6E8F"/>
              </a:buClr>
              <a:buFont typeface="+mj-lt"/>
              <a:buAutoNum type="alphaUcPeriod"/>
            </a:pPr>
            <a:r>
              <a:rPr lang="nb-NO" sz="1200" dirty="0">
                <a:solidFill>
                  <a:prstClr val="black"/>
                </a:solidFill>
              </a:rPr>
              <a:t>Mikroalbuminuri ja/nei:</a:t>
            </a:r>
          </a:p>
          <a:p>
            <a:pPr marL="1092272" lvl="2" indent="-228531">
              <a:buClr>
                <a:srgbClr val="3B6E8F"/>
              </a:buClr>
              <a:buFont typeface="+mj-lt"/>
              <a:buAutoNum type="alphaUcPeriod"/>
            </a:pPr>
            <a:r>
              <a:rPr lang="nb-NO" sz="1200" dirty="0">
                <a:solidFill>
                  <a:prstClr val="black"/>
                </a:solidFill>
              </a:rPr>
              <a:t>Proteinkvantitering: albumin, totalprotein (g/l):</a:t>
            </a:r>
          </a:p>
          <a:p>
            <a:pPr marL="1092272" lvl="2" indent="-228531">
              <a:buClr>
                <a:srgbClr val="3B6E8F"/>
              </a:buClr>
              <a:buFont typeface="+mj-lt"/>
              <a:buAutoNum type="alphaUcPeriod"/>
            </a:pPr>
            <a:r>
              <a:rPr lang="nb-NO" sz="1200" dirty="0">
                <a:solidFill>
                  <a:prstClr val="black"/>
                </a:solidFill>
              </a:rPr>
              <a:t>Albumin/</a:t>
            </a:r>
            <a:r>
              <a:rPr lang="nb-NO" sz="1200" dirty="0" err="1">
                <a:solidFill>
                  <a:prstClr val="black"/>
                </a:solidFill>
              </a:rPr>
              <a:t>kreatinin</a:t>
            </a:r>
            <a:r>
              <a:rPr lang="nb-NO" sz="1200" dirty="0">
                <a:solidFill>
                  <a:prstClr val="black"/>
                </a:solidFill>
              </a:rPr>
              <a:t> ratio (ACR): </a:t>
            </a:r>
          </a:p>
          <a:p>
            <a:pPr marL="1092272" lvl="2" indent="-228531">
              <a:buClr>
                <a:srgbClr val="3B6E8F"/>
              </a:buClr>
              <a:buFont typeface="+mj-lt"/>
              <a:buAutoNum type="alphaUcPeriod"/>
            </a:pPr>
            <a:r>
              <a:rPr lang="nb-NO" sz="1200" dirty="0" err="1">
                <a:solidFill>
                  <a:prstClr val="black"/>
                </a:solidFill>
              </a:rPr>
              <a:t>Stix</a:t>
            </a:r>
            <a:r>
              <a:rPr lang="nb-NO" sz="1200" dirty="0">
                <a:solidFill>
                  <a:prstClr val="black"/>
                </a:solidFill>
              </a:rPr>
              <a:t>:</a:t>
            </a:r>
          </a:p>
          <a:p>
            <a:pPr marL="228531" indent="-228531" defTabSz="914309">
              <a:spcBef>
                <a:spcPts val="0"/>
              </a:spcBef>
              <a:spcAft>
                <a:spcPts val="600"/>
              </a:spcAft>
              <a:buFont typeface="+mj-lt"/>
              <a:buAutoNum type="arabicPeriod"/>
            </a:pPr>
            <a:r>
              <a:rPr lang="nb-NO" sz="1200" dirty="0">
                <a:solidFill>
                  <a:prstClr val="black"/>
                </a:solidFill>
              </a:rPr>
              <a:t>Nyrefunksjon</a:t>
            </a:r>
          </a:p>
          <a:p>
            <a:pPr marL="1092272" lvl="2" indent="-228531">
              <a:buClr>
                <a:srgbClr val="3B6E8F"/>
              </a:buClr>
              <a:buFont typeface="+mj-lt"/>
              <a:buAutoNum type="alphaUcPeriod"/>
            </a:pPr>
            <a:r>
              <a:rPr lang="nb-NO" sz="1200" dirty="0" err="1">
                <a:solidFill>
                  <a:prstClr val="black"/>
                </a:solidFill>
              </a:rPr>
              <a:t>Serumkreatinin</a:t>
            </a:r>
            <a:r>
              <a:rPr lang="nb-NO" sz="1200" dirty="0">
                <a:solidFill>
                  <a:prstClr val="black"/>
                </a:solidFill>
              </a:rPr>
              <a:t> Endring siste to år? Dato:</a:t>
            </a:r>
          </a:p>
          <a:p>
            <a:pPr marL="1092272" lvl="2" indent="-228531">
              <a:buClr>
                <a:srgbClr val="3B6E8F"/>
              </a:buClr>
              <a:buFont typeface="+mj-lt"/>
              <a:buAutoNum type="alphaUcPeriod"/>
            </a:pPr>
            <a:r>
              <a:rPr lang="nb-NO" sz="1200" dirty="0">
                <a:solidFill>
                  <a:prstClr val="black"/>
                </a:solidFill>
              </a:rPr>
              <a:t>Beregnet GFR? ( ml/min) Dato:</a:t>
            </a:r>
          </a:p>
          <a:p>
            <a:pPr marL="228531" indent="-228531" defTabSz="914309">
              <a:spcBef>
                <a:spcPts val="0"/>
              </a:spcBef>
              <a:spcAft>
                <a:spcPts val="600"/>
              </a:spcAft>
              <a:buFont typeface="+mj-lt"/>
              <a:buAutoNum type="arabicPeriod"/>
            </a:pPr>
            <a:r>
              <a:rPr lang="nb-NO" sz="1200" dirty="0">
                <a:solidFill>
                  <a:prstClr val="black"/>
                </a:solidFill>
              </a:rPr>
              <a:t>Hypertensjon? (Behandling og  siste BT- kontroll)?</a:t>
            </a:r>
          </a:p>
          <a:p>
            <a:pPr marL="228531" indent="-228531" defTabSz="914309">
              <a:spcBef>
                <a:spcPts val="0"/>
              </a:spcBef>
              <a:spcAft>
                <a:spcPts val="600"/>
              </a:spcAft>
              <a:buFont typeface="+mj-lt"/>
              <a:buAutoNum type="arabicPeriod"/>
            </a:pPr>
            <a:r>
              <a:rPr lang="nb-NO" sz="1200" dirty="0">
                <a:solidFill>
                  <a:prstClr val="black"/>
                </a:solidFill>
              </a:rPr>
              <a:t>Diabetes?</a:t>
            </a:r>
          </a:p>
          <a:p>
            <a:pPr marL="228531" indent="-228531" defTabSz="914309">
              <a:spcBef>
                <a:spcPts val="0"/>
              </a:spcBef>
              <a:spcAft>
                <a:spcPts val="600"/>
              </a:spcAft>
              <a:buFont typeface="+mj-lt"/>
              <a:buAutoNum type="arabicPeriod"/>
            </a:pPr>
            <a:r>
              <a:rPr lang="nb-NO" sz="1200" dirty="0">
                <a:solidFill>
                  <a:prstClr val="black"/>
                </a:solidFill>
              </a:rPr>
              <a:t>Høyde og vekt?</a:t>
            </a:r>
          </a:p>
          <a:p>
            <a:pPr marL="228531" indent="-228531" defTabSz="914309">
              <a:spcBef>
                <a:spcPts val="0"/>
              </a:spcBef>
              <a:spcAft>
                <a:spcPts val="600"/>
              </a:spcAft>
              <a:buFont typeface="+mj-lt"/>
              <a:buAutoNum type="arabicPeriod"/>
            </a:pPr>
            <a:r>
              <a:rPr lang="nb-NO" sz="1200" dirty="0">
                <a:solidFill>
                  <a:prstClr val="black"/>
                </a:solidFill>
              </a:rPr>
              <a:t>Andre risikofaktorer? ( som kolesterol, røyk, alkoholforbruk)</a:t>
            </a:r>
          </a:p>
          <a:p>
            <a:endParaRPr lang="nb-NO" dirty="0"/>
          </a:p>
        </p:txBody>
      </p:sp>
    </p:spTree>
    <p:extLst>
      <p:ext uri="{BB962C8B-B14F-4D97-AF65-F5344CB8AC3E}">
        <p14:creationId xmlns:p14="http://schemas.microsoft.com/office/powerpoint/2010/main" val="228818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Psykiske sykdommer</a:t>
            </a:r>
          </a:p>
        </p:txBody>
      </p:sp>
      <p:sp>
        <p:nvSpPr>
          <p:cNvPr id="3" name="Plassholder for innhold 2"/>
          <p:cNvSpPr>
            <a:spLocks noGrp="1"/>
          </p:cNvSpPr>
          <p:nvPr>
            <p:ph idx="1"/>
          </p:nvPr>
        </p:nvSpPr>
        <p:spPr>
          <a:xfrm>
            <a:off x="1439806" y="1235424"/>
            <a:ext cx="9311940" cy="5341316"/>
          </a:xfrm>
        </p:spPr>
        <p:txBody>
          <a:bodyPr>
            <a:normAutofit/>
          </a:bodyPr>
          <a:lstStyle/>
          <a:p>
            <a:pPr marL="0" indent="0">
              <a:buNone/>
            </a:pPr>
            <a:r>
              <a:rPr lang="nb-NO" sz="1200" b="1" dirty="0"/>
              <a:t>Psykiske lidelser</a:t>
            </a:r>
          </a:p>
          <a:p>
            <a:pPr marL="285721" indent="-285721" defTabSz="914309">
              <a:spcBef>
                <a:spcPts val="0"/>
              </a:spcBef>
              <a:spcAft>
                <a:spcPts val="600"/>
              </a:spcAft>
              <a:buFont typeface="+mj-lt"/>
              <a:buAutoNum type="arabicPeriod"/>
            </a:pPr>
            <a:r>
              <a:rPr lang="nb-NO" sz="1200" dirty="0">
                <a:solidFill>
                  <a:prstClr val="black"/>
                </a:solidFill>
              </a:rPr>
              <a:t>Når oppsto de psykiske plagene og hvordan har utviklingen vært?</a:t>
            </a:r>
          </a:p>
          <a:p>
            <a:pPr marL="285721" indent="-285721" defTabSz="914309">
              <a:spcBef>
                <a:spcPts val="0"/>
              </a:spcBef>
              <a:spcAft>
                <a:spcPts val="600"/>
              </a:spcAft>
              <a:buFont typeface="+mj-lt"/>
              <a:buAutoNum type="arabicPeriod"/>
            </a:pPr>
            <a:r>
              <a:rPr lang="nb-NO" sz="1200" dirty="0">
                <a:solidFill>
                  <a:prstClr val="black"/>
                </a:solidFill>
              </a:rPr>
              <a:t>Nøyaktig diagnose(r)? (oppgi om lidelsen er mild, moderat eller alvorlig)</a:t>
            </a:r>
          </a:p>
          <a:p>
            <a:pPr marL="285721" indent="-285721" defTabSz="914309">
              <a:spcBef>
                <a:spcPts val="0"/>
              </a:spcBef>
              <a:spcAft>
                <a:spcPts val="600"/>
              </a:spcAft>
              <a:buFont typeface="+mj-lt"/>
              <a:buAutoNum type="arabicPeriod"/>
            </a:pPr>
            <a:r>
              <a:rPr lang="nb-NO" sz="1200" dirty="0">
                <a:solidFill>
                  <a:prstClr val="black"/>
                </a:solidFill>
              </a:rPr>
              <a:t>Forløp med tidsangivelser (symptomer, har det vært flere perioder, psykotiske episoder, suicidaltanker/-forsøk)?</a:t>
            </a:r>
          </a:p>
          <a:p>
            <a:pPr marL="285721" indent="-285721" defTabSz="914309">
              <a:spcBef>
                <a:spcPts val="0"/>
              </a:spcBef>
              <a:spcAft>
                <a:spcPts val="600"/>
              </a:spcAft>
              <a:buFont typeface="+mj-lt"/>
              <a:buAutoNum type="arabicPeriod"/>
            </a:pPr>
            <a:r>
              <a:rPr lang="nb-NO" sz="1200" dirty="0">
                <a:solidFill>
                  <a:prstClr val="black"/>
                </a:solidFill>
              </a:rPr>
              <a:t>Behandling med tidsangivelser (medikamenter, spesialistbehandling, sykehusinnleggelser) og effekten av behandlingen. Vennligst legg ved epikriser.</a:t>
            </a:r>
          </a:p>
          <a:p>
            <a:pPr marL="285721" indent="-285721" defTabSz="914309">
              <a:spcBef>
                <a:spcPts val="0"/>
              </a:spcBef>
              <a:spcAft>
                <a:spcPts val="600"/>
              </a:spcAft>
              <a:buFont typeface="+mj-lt"/>
              <a:buAutoNum type="arabicPeriod"/>
            </a:pPr>
            <a:r>
              <a:rPr lang="nb-NO" sz="1200" dirty="0">
                <a:solidFill>
                  <a:prstClr val="black"/>
                </a:solidFill>
              </a:rPr>
              <a:t>Er det andre faktorer som kan ha innvirkning på prognose (sosiale forhold, psykosomatiske plager, alkohol/rus/medikamentoverforbruk)? Ev. beskriv</a:t>
            </a:r>
          </a:p>
          <a:p>
            <a:pPr marL="285721" indent="-285721" defTabSz="914309">
              <a:spcBef>
                <a:spcPts val="0"/>
              </a:spcBef>
              <a:spcAft>
                <a:spcPts val="600"/>
              </a:spcAft>
              <a:buFont typeface="+mj-lt"/>
              <a:buAutoNum type="arabicPeriod"/>
            </a:pPr>
            <a:r>
              <a:rPr lang="nb-NO" sz="1200" dirty="0">
                <a:solidFill>
                  <a:prstClr val="black"/>
                </a:solidFill>
              </a:rPr>
              <a:t>Status ved siste kontroll (symptomer, behandling)?</a:t>
            </a:r>
          </a:p>
          <a:p>
            <a:pPr marL="285721" indent="-285721" defTabSz="914309">
              <a:spcBef>
                <a:spcPts val="0"/>
              </a:spcBef>
              <a:spcAft>
                <a:spcPts val="600"/>
              </a:spcAft>
              <a:buFont typeface="+mj-lt"/>
              <a:buAutoNum type="arabicPeriod"/>
            </a:pPr>
            <a:r>
              <a:rPr lang="nb-NO" sz="1200" dirty="0">
                <a:solidFill>
                  <a:prstClr val="black"/>
                </a:solidFill>
              </a:rPr>
              <a:t>Prognose?</a:t>
            </a:r>
          </a:p>
          <a:p>
            <a:pPr marL="0" indent="0">
              <a:buNone/>
            </a:pPr>
            <a:r>
              <a:rPr lang="nb-NO" sz="1200" b="1" dirty="0"/>
              <a:t>Overforbruk av alkohol, andre rusmidler eller medikamenter</a:t>
            </a:r>
          </a:p>
          <a:p>
            <a:pPr marL="228531" indent="-228531" defTabSz="914309">
              <a:spcBef>
                <a:spcPts val="0"/>
              </a:spcBef>
              <a:spcAft>
                <a:spcPts val="600"/>
              </a:spcAft>
              <a:buFont typeface="+mj-lt"/>
              <a:buAutoNum type="arabicPeriod"/>
            </a:pPr>
            <a:r>
              <a:rPr lang="nb-NO" sz="1200" dirty="0">
                <a:solidFill>
                  <a:prstClr val="black"/>
                </a:solidFill>
              </a:rPr>
              <a:t>Når startet overforbruket/misbruket og hvor lenge varte dette (flere perioder)?</a:t>
            </a:r>
          </a:p>
          <a:p>
            <a:pPr marL="228531" indent="-228531" defTabSz="914309">
              <a:spcBef>
                <a:spcPts val="0"/>
              </a:spcBef>
              <a:spcAft>
                <a:spcPts val="600"/>
              </a:spcAft>
              <a:buFont typeface="+mj-lt"/>
              <a:buAutoNum type="arabicPeriod"/>
            </a:pPr>
            <a:r>
              <a:rPr lang="nb-NO" sz="1200" dirty="0">
                <a:solidFill>
                  <a:prstClr val="black"/>
                </a:solidFill>
              </a:rPr>
              <a:t>Hvilke rusmidler og omfang av misbruk?</a:t>
            </a:r>
          </a:p>
          <a:p>
            <a:pPr marL="228531" indent="-228531" defTabSz="914309">
              <a:spcBef>
                <a:spcPts val="0"/>
              </a:spcBef>
              <a:spcAft>
                <a:spcPts val="600"/>
              </a:spcAft>
              <a:buFont typeface="+mj-lt"/>
              <a:buAutoNum type="arabicPeriod"/>
            </a:pPr>
            <a:r>
              <a:rPr lang="nb-NO" sz="1200" dirty="0">
                <a:solidFill>
                  <a:prstClr val="black"/>
                </a:solidFill>
              </a:rPr>
              <a:t>Bruker forsikringssøkeren rusmidler nå?</a:t>
            </a:r>
          </a:p>
          <a:p>
            <a:pPr marL="228531" indent="-228531" defTabSz="914309">
              <a:spcBef>
                <a:spcPts val="0"/>
              </a:spcBef>
              <a:spcAft>
                <a:spcPts val="600"/>
              </a:spcAft>
              <a:buFont typeface="+mj-lt"/>
              <a:buAutoNum type="arabicPeriod"/>
            </a:pPr>
            <a:r>
              <a:rPr lang="nb-NO" sz="1200" dirty="0">
                <a:solidFill>
                  <a:prstClr val="black"/>
                </a:solidFill>
              </a:rPr>
              <a:t>Hvis nei, når sluttet vedkommende?</a:t>
            </a:r>
          </a:p>
          <a:p>
            <a:pPr marL="228531" indent="-228531" defTabSz="914309">
              <a:spcBef>
                <a:spcPts val="0"/>
              </a:spcBef>
              <a:spcAft>
                <a:spcPts val="600"/>
              </a:spcAft>
              <a:buFont typeface="+mj-lt"/>
              <a:buAutoNum type="arabicPeriod"/>
            </a:pPr>
            <a:r>
              <a:rPr lang="nb-NO" sz="1200" dirty="0">
                <a:solidFill>
                  <a:prstClr val="black"/>
                </a:solidFill>
              </a:rPr>
              <a:t>Har misbruket gått utover arbeidet eller sosial funksjonsevne? </a:t>
            </a:r>
          </a:p>
          <a:p>
            <a:pPr marL="228531" indent="-228531" defTabSz="914309">
              <a:spcBef>
                <a:spcPts val="0"/>
              </a:spcBef>
              <a:spcAft>
                <a:spcPts val="600"/>
              </a:spcAft>
              <a:buFont typeface="+mj-lt"/>
              <a:buAutoNum type="arabicPeriod"/>
            </a:pPr>
            <a:r>
              <a:rPr lang="nb-NO" sz="1200" dirty="0">
                <a:solidFill>
                  <a:prstClr val="black"/>
                </a:solidFill>
              </a:rPr>
              <a:t>Rusrelaterte helseplager?</a:t>
            </a:r>
          </a:p>
          <a:p>
            <a:pPr marL="228531" indent="-228531" defTabSz="914309">
              <a:spcBef>
                <a:spcPts val="0"/>
              </a:spcBef>
              <a:spcAft>
                <a:spcPts val="600"/>
              </a:spcAft>
              <a:buFont typeface="+mj-lt"/>
              <a:buAutoNum type="arabicPeriod"/>
            </a:pPr>
            <a:r>
              <a:rPr lang="nb-NO" sz="1200" dirty="0">
                <a:solidFill>
                  <a:prstClr val="black"/>
                </a:solidFill>
              </a:rPr>
              <a:t>Hvilken behandling/oppfølging er gitt? Innlagt sykehus eller annen institusjon?</a:t>
            </a:r>
          </a:p>
          <a:p>
            <a:pPr marL="228531" indent="-228531" defTabSz="914309">
              <a:spcBef>
                <a:spcPts val="0"/>
              </a:spcBef>
              <a:spcAft>
                <a:spcPts val="600"/>
              </a:spcAft>
              <a:buFont typeface="+mj-lt"/>
              <a:buAutoNum type="arabicPeriod"/>
            </a:pPr>
            <a:r>
              <a:rPr lang="nb-NO" sz="1200" dirty="0">
                <a:solidFill>
                  <a:prstClr val="black"/>
                </a:solidFill>
              </a:rPr>
              <a:t>Psykisk helsetilstand?</a:t>
            </a:r>
          </a:p>
          <a:p>
            <a:pPr marL="228531" indent="-228531" defTabSz="914309">
              <a:spcBef>
                <a:spcPts val="0"/>
              </a:spcBef>
              <a:spcAft>
                <a:spcPts val="600"/>
              </a:spcAft>
              <a:buFont typeface="+mj-lt"/>
              <a:buAutoNum type="arabicPeriod"/>
            </a:pPr>
            <a:r>
              <a:rPr lang="nb-NO" sz="1200" dirty="0">
                <a:solidFill>
                  <a:prstClr val="black"/>
                </a:solidFill>
              </a:rPr>
              <a:t>Rusfri nå?</a:t>
            </a:r>
          </a:p>
          <a:p>
            <a:pPr marL="228531" indent="-228531" defTabSz="914309">
              <a:spcBef>
                <a:spcPts val="0"/>
              </a:spcBef>
              <a:spcAft>
                <a:spcPts val="600"/>
              </a:spcAft>
              <a:buFont typeface="+mj-lt"/>
              <a:buAutoNum type="arabicPeriod"/>
            </a:pPr>
            <a:r>
              <a:rPr lang="nb-NO" sz="1200" dirty="0">
                <a:solidFill>
                  <a:prstClr val="black"/>
                </a:solidFill>
              </a:rPr>
              <a:t>Ved bruk av narkotika ber vi om HIV- og hepatitt-status? Ved positive prøver, vennligst legg ved lab-utskrift.</a:t>
            </a:r>
          </a:p>
          <a:p>
            <a:pPr marL="228531" indent="-228531" defTabSz="914309">
              <a:spcBef>
                <a:spcPts val="0"/>
              </a:spcBef>
              <a:spcAft>
                <a:spcPts val="600"/>
              </a:spcAft>
              <a:buFont typeface="+mj-lt"/>
              <a:buAutoNum type="arabicPeriod"/>
            </a:pPr>
            <a:r>
              <a:rPr lang="nb-NO" sz="1200" dirty="0">
                <a:solidFill>
                  <a:prstClr val="black"/>
                </a:solidFill>
              </a:rPr>
              <a:t>Prognose?</a:t>
            </a:r>
          </a:p>
          <a:p>
            <a:pPr marL="0" indent="0">
              <a:buNone/>
            </a:pPr>
            <a:endParaRPr lang="nb-NO" sz="1200" b="1" dirty="0"/>
          </a:p>
        </p:txBody>
      </p:sp>
    </p:spTree>
    <p:extLst>
      <p:ext uri="{BB962C8B-B14F-4D97-AF65-F5344CB8AC3E}">
        <p14:creationId xmlns:p14="http://schemas.microsoft.com/office/powerpoint/2010/main" val="2677384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Psykiske sykdommer</a:t>
            </a:r>
          </a:p>
        </p:txBody>
      </p:sp>
      <p:sp>
        <p:nvSpPr>
          <p:cNvPr id="3" name="Plassholder for innhold 2"/>
          <p:cNvSpPr>
            <a:spLocks noGrp="1"/>
          </p:cNvSpPr>
          <p:nvPr>
            <p:ph idx="1"/>
          </p:nvPr>
        </p:nvSpPr>
        <p:spPr>
          <a:xfrm>
            <a:off x="1439806" y="1235424"/>
            <a:ext cx="9311940" cy="5021803"/>
          </a:xfrm>
        </p:spPr>
        <p:txBody>
          <a:bodyPr/>
          <a:lstStyle/>
          <a:p>
            <a:pPr marL="0" indent="0" defTabSz="914309">
              <a:spcBef>
                <a:spcPts val="0"/>
              </a:spcBef>
              <a:spcAft>
                <a:spcPts val="600"/>
              </a:spcAft>
              <a:buNone/>
            </a:pPr>
            <a:r>
              <a:rPr lang="nb-NO" sz="1200" b="1" dirty="0">
                <a:solidFill>
                  <a:prstClr val="black"/>
                </a:solidFill>
              </a:rPr>
              <a:t>Lav BMI </a:t>
            </a:r>
            <a:endParaRPr lang="nb-NO" sz="1200" dirty="0">
              <a:solidFill>
                <a:prstClr val="black"/>
              </a:solidFill>
            </a:endParaRPr>
          </a:p>
          <a:p>
            <a:pPr marL="228531" indent="-228531" defTabSz="914309">
              <a:spcBef>
                <a:spcPts val="0"/>
              </a:spcBef>
              <a:spcAft>
                <a:spcPts val="600"/>
              </a:spcAft>
              <a:buFont typeface="+mj-lt"/>
              <a:buAutoNum type="arabicPeriod"/>
            </a:pPr>
            <a:r>
              <a:rPr lang="nb-NO" sz="1200" dirty="0">
                <a:solidFill>
                  <a:prstClr val="black"/>
                </a:solidFill>
              </a:rPr>
              <a:t>Vennligst oppgi siste målte høyde og vekt og dato for måling.</a:t>
            </a:r>
          </a:p>
          <a:p>
            <a:pPr marL="228531" indent="-228531" defTabSz="914309">
              <a:spcBef>
                <a:spcPts val="0"/>
              </a:spcBef>
              <a:spcAft>
                <a:spcPts val="600"/>
              </a:spcAft>
              <a:buFont typeface="+mj-lt"/>
              <a:buAutoNum type="arabicPeriod"/>
            </a:pPr>
            <a:r>
              <a:rPr lang="nb-NO" sz="1200" dirty="0">
                <a:solidFill>
                  <a:prstClr val="black"/>
                </a:solidFill>
              </a:rPr>
              <a:t>Kjent årsak til lav BMI?</a:t>
            </a:r>
          </a:p>
          <a:p>
            <a:pPr marL="228531" indent="-228531" defTabSz="914309">
              <a:spcBef>
                <a:spcPts val="0"/>
              </a:spcBef>
              <a:spcAft>
                <a:spcPts val="600"/>
              </a:spcAft>
              <a:buFont typeface="+mj-lt"/>
              <a:buAutoNum type="arabicPeriod"/>
            </a:pPr>
            <a:r>
              <a:rPr lang="nb-NO" sz="1200" dirty="0">
                <a:solidFill>
                  <a:prstClr val="black"/>
                </a:solidFill>
              </a:rPr>
              <a:t>Vektutvikling de siste årene?</a:t>
            </a:r>
          </a:p>
          <a:p>
            <a:pPr marL="228531" indent="-228531" defTabSz="914309">
              <a:spcBef>
                <a:spcPts val="0"/>
              </a:spcBef>
              <a:spcAft>
                <a:spcPts val="600"/>
              </a:spcAft>
              <a:buFont typeface="+mj-lt"/>
              <a:buAutoNum type="arabicPeriod"/>
            </a:pPr>
            <a:r>
              <a:rPr lang="nb-NO" sz="1200" dirty="0">
                <a:solidFill>
                  <a:prstClr val="black"/>
                </a:solidFill>
              </a:rPr>
              <a:t>Bakenforliggende fysisk sykdom? </a:t>
            </a:r>
          </a:p>
          <a:p>
            <a:pPr marL="228531" indent="-228531" defTabSz="914309">
              <a:spcBef>
                <a:spcPts val="0"/>
              </a:spcBef>
              <a:spcAft>
                <a:spcPts val="600"/>
              </a:spcAft>
              <a:buFont typeface="+mj-lt"/>
              <a:buAutoNum type="arabicPeriod"/>
            </a:pPr>
            <a:r>
              <a:rPr lang="nb-NO" sz="1200" dirty="0">
                <a:solidFill>
                  <a:prstClr val="black"/>
                </a:solidFill>
              </a:rPr>
              <a:t>Psykisk helsetilstand?</a:t>
            </a:r>
          </a:p>
          <a:p>
            <a:pPr marL="0" indent="0" defTabSz="914309">
              <a:spcBef>
                <a:spcPts val="0"/>
              </a:spcBef>
              <a:spcAft>
                <a:spcPts val="600"/>
              </a:spcAft>
              <a:buNone/>
            </a:pPr>
            <a:r>
              <a:rPr lang="nb-NO" sz="1200" b="1" dirty="0">
                <a:solidFill>
                  <a:prstClr val="black"/>
                </a:solidFill>
              </a:rPr>
              <a:t>Spiseforstyrrelser</a:t>
            </a:r>
          </a:p>
          <a:p>
            <a:pPr marL="228531" indent="-228531" defTabSz="914309">
              <a:spcBef>
                <a:spcPts val="0"/>
              </a:spcBef>
              <a:spcAft>
                <a:spcPts val="600"/>
              </a:spcAft>
              <a:buFont typeface="+mj-lt"/>
              <a:buAutoNum type="arabicPeriod"/>
            </a:pPr>
            <a:r>
              <a:rPr lang="nb-NO" sz="1200" dirty="0">
                <a:solidFill>
                  <a:prstClr val="black"/>
                </a:solidFill>
              </a:rPr>
              <a:t>Når oppsto spiseforstyrrelsen og hvordan har utviklingen vært?</a:t>
            </a:r>
          </a:p>
          <a:p>
            <a:pPr marL="228531" indent="-228531" defTabSz="914309">
              <a:spcBef>
                <a:spcPts val="0"/>
              </a:spcBef>
              <a:spcAft>
                <a:spcPts val="600"/>
              </a:spcAft>
              <a:buFont typeface="+mj-lt"/>
              <a:buAutoNum type="arabicPeriod"/>
            </a:pPr>
            <a:r>
              <a:rPr lang="nb-NO" sz="1200" dirty="0">
                <a:solidFill>
                  <a:prstClr val="black"/>
                </a:solidFill>
              </a:rPr>
              <a:t>Nøyaktig diagnose(r)?</a:t>
            </a:r>
          </a:p>
          <a:p>
            <a:pPr marL="228531" indent="-228531" defTabSz="914309">
              <a:spcBef>
                <a:spcPts val="0"/>
              </a:spcBef>
              <a:spcAft>
                <a:spcPts val="600"/>
              </a:spcAft>
              <a:buFont typeface="+mj-lt"/>
              <a:buAutoNum type="arabicPeriod"/>
            </a:pPr>
            <a:r>
              <a:rPr lang="nb-NO" sz="1200" dirty="0">
                <a:solidFill>
                  <a:prstClr val="black"/>
                </a:solidFill>
              </a:rPr>
              <a:t>Antatt bakenforliggende årsak?</a:t>
            </a:r>
          </a:p>
          <a:p>
            <a:pPr marL="228531" indent="-228531" defTabSz="914309">
              <a:spcBef>
                <a:spcPts val="0"/>
              </a:spcBef>
              <a:spcAft>
                <a:spcPts val="600"/>
              </a:spcAft>
              <a:buFont typeface="+mj-lt"/>
              <a:buAutoNum type="arabicPeriod"/>
            </a:pPr>
            <a:r>
              <a:rPr lang="nb-NO" sz="1200" dirty="0">
                <a:solidFill>
                  <a:prstClr val="black"/>
                </a:solidFill>
              </a:rPr>
              <a:t>Forløp med tidsangivelser (symptomer, har det vært flere perioder, psykotiske episoder, suicidaltanker/-forsøk)?</a:t>
            </a:r>
          </a:p>
          <a:p>
            <a:pPr marL="228531" indent="-228531" defTabSz="914309">
              <a:spcBef>
                <a:spcPts val="0"/>
              </a:spcBef>
              <a:spcAft>
                <a:spcPts val="600"/>
              </a:spcAft>
              <a:buFont typeface="+mj-lt"/>
              <a:buAutoNum type="arabicPeriod"/>
            </a:pPr>
            <a:r>
              <a:rPr lang="nb-NO" sz="1200" dirty="0">
                <a:solidFill>
                  <a:prstClr val="black"/>
                </a:solidFill>
              </a:rPr>
              <a:t>Behandling med tidsangivelser (medikamenter, spesialistbehandling, sykehusinnleggelser) og effekten av behandlingen? Vennligst legg ved epikriser.</a:t>
            </a:r>
          </a:p>
          <a:p>
            <a:pPr marL="228531" indent="-228531" defTabSz="914309">
              <a:spcBef>
                <a:spcPts val="0"/>
              </a:spcBef>
              <a:spcAft>
                <a:spcPts val="600"/>
              </a:spcAft>
              <a:buFont typeface="+mj-lt"/>
              <a:buAutoNum type="arabicPeriod"/>
            </a:pPr>
            <a:r>
              <a:rPr lang="nb-NO" sz="1200" dirty="0">
                <a:solidFill>
                  <a:prstClr val="black"/>
                </a:solidFill>
              </a:rPr>
              <a:t>Varighet av sykdommen? Eventuell stabil fase fra når?</a:t>
            </a:r>
          </a:p>
          <a:p>
            <a:pPr marL="228531" indent="-228531" defTabSz="914309">
              <a:spcBef>
                <a:spcPts val="0"/>
              </a:spcBef>
              <a:spcAft>
                <a:spcPts val="600"/>
              </a:spcAft>
              <a:buFont typeface="+mj-lt"/>
              <a:buAutoNum type="arabicPeriod"/>
            </a:pPr>
            <a:r>
              <a:rPr lang="nb-NO" sz="1200" dirty="0">
                <a:solidFill>
                  <a:prstClr val="black"/>
                </a:solidFill>
              </a:rPr>
              <a:t>Høyde/vekt? Vektutvikling siste 2 år?</a:t>
            </a:r>
          </a:p>
          <a:p>
            <a:pPr marL="228531" indent="-228531" defTabSz="914309">
              <a:spcBef>
                <a:spcPts val="0"/>
              </a:spcBef>
              <a:spcAft>
                <a:spcPts val="600"/>
              </a:spcAft>
              <a:buFont typeface="+mj-lt"/>
              <a:buAutoNum type="arabicPeriod"/>
            </a:pPr>
            <a:r>
              <a:rPr lang="nb-NO" sz="1200" dirty="0">
                <a:solidFill>
                  <a:prstClr val="black"/>
                </a:solidFill>
              </a:rPr>
              <a:t>Er det andre faktorer </a:t>
            </a:r>
            <a:r>
              <a:rPr lang="nb-NO" sz="1000" dirty="0">
                <a:solidFill>
                  <a:prstClr val="black"/>
                </a:solidFill>
              </a:rPr>
              <a:t>som kan ha innvirkning på prognose (sosiale forhold, psykosomatiske plager, alkohol/rus/medikamentoverforbruk)? Ev. beskriv</a:t>
            </a:r>
          </a:p>
          <a:p>
            <a:pPr marL="228531" indent="-228531" defTabSz="914309">
              <a:spcBef>
                <a:spcPts val="0"/>
              </a:spcBef>
              <a:spcAft>
                <a:spcPts val="600"/>
              </a:spcAft>
              <a:buFont typeface="+mj-lt"/>
              <a:buAutoNum type="arabicPeriod"/>
            </a:pPr>
            <a:r>
              <a:rPr lang="nb-NO" sz="1000" dirty="0">
                <a:solidFill>
                  <a:prstClr val="black"/>
                </a:solidFill>
              </a:rPr>
              <a:t>Prognose?</a:t>
            </a:r>
          </a:p>
          <a:p>
            <a:endParaRPr lang="nb-NO" dirty="0"/>
          </a:p>
        </p:txBody>
      </p:sp>
    </p:spTree>
    <p:extLst>
      <p:ext uri="{BB962C8B-B14F-4D97-AF65-F5344CB8AC3E}">
        <p14:creationId xmlns:p14="http://schemas.microsoft.com/office/powerpoint/2010/main" val="1866370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Sykdommer i nervesystemet </a:t>
            </a:r>
          </a:p>
        </p:txBody>
      </p:sp>
      <p:sp>
        <p:nvSpPr>
          <p:cNvPr id="3" name="Plassholder for innhold 2"/>
          <p:cNvSpPr>
            <a:spLocks noGrp="1"/>
          </p:cNvSpPr>
          <p:nvPr>
            <p:ph idx="1"/>
          </p:nvPr>
        </p:nvSpPr>
        <p:spPr/>
        <p:txBody>
          <a:bodyPr>
            <a:normAutofit/>
          </a:bodyPr>
          <a:lstStyle/>
          <a:p>
            <a:pPr marL="0" indent="0">
              <a:buNone/>
            </a:pPr>
            <a:r>
              <a:rPr lang="nb-NO" sz="1200" b="1" dirty="0"/>
              <a:t>Multippel sklerose</a:t>
            </a:r>
          </a:p>
          <a:p>
            <a:pPr marL="228531" indent="-228531" defTabSz="914309">
              <a:spcBef>
                <a:spcPts val="0"/>
              </a:spcBef>
              <a:spcAft>
                <a:spcPts val="600"/>
              </a:spcAft>
              <a:buFont typeface="+mj-lt"/>
              <a:buAutoNum type="arabicPeriod"/>
            </a:pPr>
            <a:r>
              <a:rPr lang="nb-NO" sz="1200" dirty="0">
                <a:solidFill>
                  <a:prstClr val="black"/>
                </a:solidFill>
              </a:rPr>
              <a:t>Når ble diagnosen stilt?</a:t>
            </a:r>
          </a:p>
          <a:p>
            <a:pPr marL="228531" indent="-228531" defTabSz="914309">
              <a:spcBef>
                <a:spcPts val="0"/>
              </a:spcBef>
              <a:spcAft>
                <a:spcPts val="600"/>
              </a:spcAft>
              <a:buFont typeface="+mj-lt"/>
              <a:buAutoNum type="arabicPeriod"/>
            </a:pPr>
            <a:r>
              <a:rPr lang="nb-NO" sz="1200" dirty="0">
                <a:solidFill>
                  <a:prstClr val="black"/>
                </a:solidFill>
              </a:rPr>
              <a:t>Behandling og sykdomsutvikling? (progressivfase, attakkforekomst/hyppighet)</a:t>
            </a:r>
          </a:p>
          <a:p>
            <a:pPr marL="228531" indent="-228531" defTabSz="914309">
              <a:spcBef>
                <a:spcPts val="0"/>
              </a:spcBef>
              <a:spcAft>
                <a:spcPts val="600"/>
              </a:spcAft>
              <a:buFont typeface="+mj-lt"/>
              <a:buAutoNum type="arabicPeriod"/>
            </a:pPr>
            <a:r>
              <a:rPr lang="nb-NO" sz="1200" dirty="0">
                <a:solidFill>
                  <a:prstClr val="black"/>
                </a:solidFill>
              </a:rPr>
              <a:t>Har forsikringssøker hatt hjernestammesymptomer/nevrologiske utfall? (ustøhet, svimmelhet eller dobbeltsyn)?</a:t>
            </a:r>
          </a:p>
          <a:p>
            <a:pPr marL="228531" indent="-228531" defTabSz="914309">
              <a:spcBef>
                <a:spcPts val="0"/>
              </a:spcBef>
              <a:spcAft>
                <a:spcPts val="600"/>
              </a:spcAft>
              <a:buFont typeface="+mj-lt"/>
              <a:buAutoNum type="arabicPeriod"/>
            </a:pPr>
            <a:r>
              <a:rPr lang="nb-NO" sz="1200" dirty="0">
                <a:solidFill>
                  <a:prstClr val="black"/>
                </a:solidFill>
              </a:rPr>
              <a:t>Tap av blærekontroll?</a:t>
            </a:r>
          </a:p>
          <a:p>
            <a:pPr marL="228531" indent="-228531" defTabSz="914309">
              <a:spcBef>
                <a:spcPts val="0"/>
              </a:spcBef>
              <a:spcAft>
                <a:spcPts val="600"/>
              </a:spcAft>
              <a:buFont typeface="+mj-lt"/>
              <a:buAutoNum type="arabicPeriod"/>
            </a:pPr>
            <a:r>
              <a:rPr lang="nb-NO" sz="1200" dirty="0">
                <a:solidFill>
                  <a:prstClr val="black"/>
                </a:solidFill>
              </a:rPr>
              <a:t>Psykisk helsetilstand eller andre følgetilstander? (som infeksjoner, </a:t>
            </a:r>
            <a:r>
              <a:rPr lang="nb-NO" sz="1200" dirty="0" err="1">
                <a:solidFill>
                  <a:prstClr val="black"/>
                </a:solidFill>
              </a:rPr>
              <a:t>fatique</a:t>
            </a:r>
            <a:r>
              <a:rPr lang="nb-NO" sz="1200" dirty="0">
                <a:solidFill>
                  <a:prstClr val="black"/>
                </a:solidFill>
              </a:rPr>
              <a:t>, egenomsorgsevne, sosial funksjon)</a:t>
            </a:r>
          </a:p>
          <a:p>
            <a:pPr marL="228531" indent="-228531" defTabSz="914309">
              <a:spcBef>
                <a:spcPts val="0"/>
              </a:spcBef>
              <a:spcAft>
                <a:spcPts val="600"/>
              </a:spcAft>
              <a:buFont typeface="+mj-lt"/>
              <a:buAutoNum type="arabicPeriod"/>
            </a:pPr>
            <a:r>
              <a:rPr lang="nb-NO" sz="1200" dirty="0">
                <a:solidFill>
                  <a:prstClr val="black"/>
                </a:solidFill>
              </a:rPr>
              <a:t>Behov for hjelpemidler ved forflytning?</a:t>
            </a:r>
          </a:p>
          <a:p>
            <a:pPr marL="228531" indent="-228531" defTabSz="914309">
              <a:spcBef>
                <a:spcPts val="0"/>
              </a:spcBef>
              <a:spcAft>
                <a:spcPts val="600"/>
              </a:spcAft>
              <a:buFont typeface="+mj-lt"/>
              <a:buAutoNum type="arabicPeriod"/>
            </a:pPr>
            <a:r>
              <a:rPr lang="nb-NO" sz="1200" dirty="0">
                <a:solidFill>
                  <a:prstClr val="black"/>
                </a:solidFill>
              </a:rPr>
              <a:t>Arbeidsevne/grad av uførhet? </a:t>
            </a:r>
          </a:p>
          <a:p>
            <a:pPr marL="228531" indent="-228531" defTabSz="914309">
              <a:spcBef>
                <a:spcPts val="0"/>
              </a:spcBef>
              <a:spcAft>
                <a:spcPts val="600"/>
              </a:spcAft>
              <a:buFont typeface="+mj-lt"/>
              <a:buAutoNum type="arabicPeriod"/>
            </a:pPr>
            <a:r>
              <a:rPr lang="nb-NO" sz="1200" dirty="0">
                <a:solidFill>
                  <a:prstClr val="black"/>
                </a:solidFill>
              </a:rPr>
              <a:t>Prognose?</a:t>
            </a:r>
          </a:p>
          <a:p>
            <a:endParaRPr lang="nb-NO" sz="1200" b="1" dirty="0"/>
          </a:p>
        </p:txBody>
      </p:sp>
    </p:spTree>
    <p:extLst>
      <p:ext uri="{BB962C8B-B14F-4D97-AF65-F5344CB8AC3E}">
        <p14:creationId xmlns:p14="http://schemas.microsoft.com/office/powerpoint/2010/main" val="429304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1230785"/>
          </a:xfrm>
        </p:spPr>
        <p:txBody>
          <a:bodyPr>
            <a:normAutofit fontScale="90000"/>
          </a:bodyPr>
          <a:lstStyle/>
          <a:p>
            <a:r>
              <a:rPr lang="nb-NO" dirty="0"/>
              <a:t>Logikk – Fra forsikring til lege nytegning </a:t>
            </a:r>
            <a:br>
              <a:rPr lang="nb-NO" dirty="0"/>
            </a:br>
            <a:endParaRPr lang="nb-NO" dirty="0"/>
          </a:p>
        </p:txBody>
      </p:sp>
      <p:graphicFrame>
        <p:nvGraphicFramePr>
          <p:cNvPr id="6" name="Plassholder for innhold 5"/>
          <p:cNvGraphicFramePr>
            <a:graphicFrameLocks noGrp="1"/>
          </p:cNvGraphicFramePr>
          <p:nvPr>
            <p:ph idx="13"/>
          </p:nvPr>
        </p:nvGraphicFramePr>
        <p:xfrm>
          <a:off x="2567711" y="1962932"/>
          <a:ext cx="6520466" cy="309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tekst 3"/>
          <p:cNvSpPr>
            <a:spLocks noGrp="1"/>
          </p:cNvSpPr>
          <p:nvPr>
            <p:ph type="body" sz="quarter" idx="14"/>
          </p:nvPr>
        </p:nvSpPr>
        <p:spPr>
          <a:xfrm>
            <a:off x="655666" y="1833408"/>
            <a:ext cx="9731924" cy="388434"/>
          </a:xfrm>
        </p:spPr>
        <p:txBody>
          <a:bodyPr>
            <a:normAutofit/>
          </a:bodyPr>
          <a:lstStyle/>
          <a:p>
            <a:pPr marL="0" indent="0">
              <a:buNone/>
            </a:pPr>
            <a:r>
              <a:rPr lang="nb-NO" dirty="0"/>
              <a:t>Oppbygning av henvendelse </a:t>
            </a:r>
          </a:p>
        </p:txBody>
      </p:sp>
      <p:sp>
        <p:nvSpPr>
          <p:cNvPr id="7" name="TekstSylinder 6"/>
          <p:cNvSpPr txBox="1"/>
          <p:nvPr/>
        </p:nvSpPr>
        <p:spPr>
          <a:xfrm>
            <a:off x="1889710" y="4365077"/>
            <a:ext cx="2555702" cy="1076938"/>
          </a:xfrm>
          <a:prstGeom prst="accentBorderCallout1">
            <a:avLst>
              <a:gd name="adj1" fmla="val 18750"/>
              <a:gd name="adj2" fmla="val -8333"/>
              <a:gd name="adj3" fmla="val -96081"/>
              <a:gd name="adj4" fmla="val 23549"/>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De aller fleste sykdommer/lidelser sender vi kun standard spørsmål på</a:t>
            </a:r>
          </a:p>
        </p:txBody>
      </p:sp>
      <p:sp>
        <p:nvSpPr>
          <p:cNvPr id="8" name="TekstSylinder 7"/>
          <p:cNvSpPr txBox="1"/>
          <p:nvPr/>
        </p:nvSpPr>
        <p:spPr>
          <a:xfrm>
            <a:off x="5231929" y="5183523"/>
            <a:ext cx="2555702" cy="830973"/>
          </a:xfrm>
          <a:prstGeom prst="accentBorderCallout1">
            <a:avLst>
              <a:gd name="adj1" fmla="val 18750"/>
              <a:gd name="adj2" fmla="val -8333"/>
              <a:gd name="adj3" fmla="val -90189"/>
              <a:gd name="adj4" fmla="val 11104"/>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Sykdommer/lidelser som krever egne spørsmål </a:t>
            </a:r>
            <a:r>
              <a:rPr lang="nb-NO" sz="1600" dirty="0" err="1">
                <a:latin typeface="Bradley Hand ITC" panose="03070402050302030203" pitchFamily="66" charset="0"/>
              </a:rPr>
              <a:t>pga</a:t>
            </a:r>
            <a:r>
              <a:rPr lang="nb-NO" sz="1600" dirty="0">
                <a:latin typeface="Bradley Hand ITC" panose="03070402050302030203" pitchFamily="66" charset="0"/>
              </a:rPr>
              <a:t> mye detaljer </a:t>
            </a:r>
          </a:p>
        </p:txBody>
      </p:sp>
      <p:sp>
        <p:nvSpPr>
          <p:cNvPr id="9" name="TekstSylinder 8"/>
          <p:cNvSpPr txBox="1"/>
          <p:nvPr/>
        </p:nvSpPr>
        <p:spPr>
          <a:xfrm>
            <a:off x="7831887" y="1432186"/>
            <a:ext cx="2555702" cy="1076938"/>
          </a:xfrm>
          <a:prstGeom prst="accentBorderCallout1">
            <a:avLst>
              <a:gd name="adj1" fmla="val 18750"/>
              <a:gd name="adj2" fmla="val -8333"/>
              <a:gd name="adj3" fmla="val 134165"/>
              <a:gd name="adj4" fmla="val -45518"/>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ea typeface="Gungsuh" panose="02030600000101010101" pitchFamily="18" charset="-127"/>
              </a:rPr>
              <a:t>Sykdommer/lidelser hvor legene må sørge for at svar på standard spørsmål dekker det vi lurer på</a:t>
            </a:r>
          </a:p>
        </p:txBody>
      </p:sp>
      <p:sp>
        <p:nvSpPr>
          <p:cNvPr id="10" name="TekstSylinder 9"/>
          <p:cNvSpPr txBox="1"/>
          <p:nvPr/>
        </p:nvSpPr>
        <p:spPr>
          <a:xfrm>
            <a:off x="9908567" y="2635526"/>
            <a:ext cx="2055375" cy="1077186"/>
          </a:xfrm>
          <a:prstGeom prst="accentBorderCallout1">
            <a:avLst>
              <a:gd name="adj1" fmla="val 18750"/>
              <a:gd name="adj2" fmla="val -8333"/>
              <a:gd name="adj3" fmla="val 114323"/>
              <a:gd name="adj4" fmla="val -39987"/>
            </a:avLst>
          </a:prstGeom>
          <a:solidFill>
            <a:schemeClr val="bg2">
              <a:lumMod val="95000"/>
            </a:schemeClr>
          </a:solidFill>
          <a:ln>
            <a:solidFill>
              <a:schemeClr val="tx1">
                <a:lumMod val="50000"/>
                <a:lumOff val="50000"/>
              </a:schemeClr>
            </a:solidFill>
          </a:ln>
        </p:spPr>
        <p:txBody>
          <a:bodyPr wrap="square" rtlCol="0">
            <a:spAutoFit/>
          </a:bodyPr>
          <a:lstStyle/>
          <a:p>
            <a:r>
              <a:rPr lang="nb-NO" sz="1600" dirty="0">
                <a:latin typeface="Bradley Hand ITC" panose="03070402050302030203" pitchFamily="66" charset="0"/>
              </a:rPr>
              <a:t>Mulighet til å spesifisere spørsmål, for eksempel for uføreforsikring </a:t>
            </a:r>
          </a:p>
        </p:txBody>
      </p:sp>
    </p:spTree>
    <p:extLst>
      <p:ext uri="{BB962C8B-B14F-4D97-AF65-F5344CB8AC3E}">
        <p14:creationId xmlns:p14="http://schemas.microsoft.com/office/powerpoint/2010/main" val="3958667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05896" y="261057"/>
            <a:ext cx="11040946" cy="1230103"/>
          </a:xfrm>
        </p:spPr>
        <p:txBody>
          <a:bodyPr>
            <a:normAutofit fontScale="90000"/>
          </a:bodyPr>
          <a:lstStyle/>
          <a:p>
            <a:r>
              <a:rPr lang="nb-NO" dirty="0"/>
              <a:t>Endokrine sykdommer, ernæringssykdommer og metabolske forstyrrelser </a:t>
            </a:r>
          </a:p>
        </p:txBody>
      </p:sp>
      <p:sp>
        <p:nvSpPr>
          <p:cNvPr id="3" name="Plassholder for innhold 2"/>
          <p:cNvSpPr>
            <a:spLocks noGrp="1"/>
          </p:cNvSpPr>
          <p:nvPr>
            <p:ph idx="1"/>
          </p:nvPr>
        </p:nvSpPr>
        <p:spPr>
          <a:xfrm>
            <a:off x="1439806" y="1491161"/>
            <a:ext cx="9311940" cy="5023452"/>
          </a:xfrm>
        </p:spPr>
        <p:txBody>
          <a:bodyPr>
            <a:normAutofit lnSpcReduction="10000"/>
          </a:bodyPr>
          <a:lstStyle/>
          <a:p>
            <a:pPr marL="0" indent="0" defTabSz="914309">
              <a:spcBef>
                <a:spcPts val="0"/>
              </a:spcBef>
              <a:spcAft>
                <a:spcPts val="600"/>
              </a:spcAft>
              <a:buNone/>
            </a:pPr>
            <a:r>
              <a:rPr lang="nb-NO" sz="1200" b="1" dirty="0"/>
              <a:t>Høy BMI</a:t>
            </a:r>
          </a:p>
          <a:p>
            <a:pPr marL="228531" indent="-228531" defTabSz="914309">
              <a:spcBef>
                <a:spcPts val="0"/>
              </a:spcBef>
              <a:spcAft>
                <a:spcPts val="600"/>
              </a:spcAft>
              <a:buFont typeface="+mj-lt"/>
              <a:buAutoNum type="arabicPeriod"/>
            </a:pPr>
            <a:r>
              <a:rPr lang="nb-NO" sz="1200" dirty="0">
                <a:solidFill>
                  <a:prstClr val="black"/>
                </a:solidFill>
              </a:rPr>
              <a:t>Høyde og vekt?</a:t>
            </a:r>
          </a:p>
          <a:p>
            <a:pPr marL="228531" indent="-228531" defTabSz="914309">
              <a:spcBef>
                <a:spcPts val="0"/>
              </a:spcBef>
              <a:spcAft>
                <a:spcPts val="600"/>
              </a:spcAft>
              <a:buFont typeface="+mj-lt"/>
              <a:buAutoNum type="arabicPeriod"/>
            </a:pPr>
            <a:r>
              <a:rPr lang="nb-NO" sz="1200" dirty="0">
                <a:solidFill>
                  <a:prstClr val="black"/>
                </a:solidFill>
              </a:rPr>
              <a:t>Abdominal </a:t>
            </a:r>
            <a:r>
              <a:rPr lang="nb-NO" sz="1200" dirty="0" err="1">
                <a:solidFill>
                  <a:prstClr val="black"/>
                </a:solidFill>
              </a:rPr>
              <a:t>adipositas</a:t>
            </a:r>
            <a:r>
              <a:rPr lang="nb-NO" sz="1200" dirty="0">
                <a:solidFill>
                  <a:prstClr val="black"/>
                </a:solidFill>
              </a:rPr>
              <a:t>?</a:t>
            </a:r>
          </a:p>
          <a:p>
            <a:pPr marL="228531" indent="-228531" defTabSz="914309">
              <a:spcBef>
                <a:spcPts val="0"/>
              </a:spcBef>
              <a:spcAft>
                <a:spcPts val="600"/>
              </a:spcAft>
              <a:buFont typeface="+mj-lt"/>
              <a:buAutoNum type="arabicPeriod"/>
            </a:pPr>
            <a:r>
              <a:rPr lang="nb-NO" sz="1200" dirty="0">
                <a:solidFill>
                  <a:prstClr val="black"/>
                </a:solidFill>
              </a:rPr>
              <a:t>Lipidprofil?</a:t>
            </a:r>
          </a:p>
          <a:p>
            <a:pPr marL="228531" indent="-228531" defTabSz="914309">
              <a:spcBef>
                <a:spcPts val="0"/>
              </a:spcBef>
              <a:spcAft>
                <a:spcPts val="600"/>
              </a:spcAft>
              <a:buFont typeface="+mj-lt"/>
              <a:buAutoNum type="arabicPeriod"/>
            </a:pPr>
            <a:r>
              <a:rPr lang="nb-NO" sz="1200" dirty="0">
                <a:solidFill>
                  <a:prstClr val="black"/>
                </a:solidFill>
              </a:rPr>
              <a:t>BT?</a:t>
            </a:r>
          </a:p>
          <a:p>
            <a:pPr marL="228531" indent="-228531" defTabSz="914309">
              <a:spcBef>
                <a:spcPts val="0"/>
              </a:spcBef>
              <a:spcAft>
                <a:spcPts val="600"/>
              </a:spcAft>
              <a:buFont typeface="+mj-lt"/>
              <a:buAutoNum type="arabicPeriod"/>
            </a:pPr>
            <a:r>
              <a:rPr lang="nb-NO" sz="1200" dirty="0">
                <a:solidFill>
                  <a:prstClr val="black"/>
                </a:solidFill>
              </a:rPr>
              <a:t>Fastende blodsukker/HbA1c?</a:t>
            </a:r>
          </a:p>
          <a:p>
            <a:pPr marL="228531" indent="-228531" defTabSz="914309">
              <a:spcBef>
                <a:spcPts val="0"/>
              </a:spcBef>
              <a:spcAft>
                <a:spcPts val="600"/>
              </a:spcAft>
              <a:buFont typeface="+mj-lt"/>
              <a:buAutoNum type="arabicPeriod"/>
            </a:pPr>
            <a:r>
              <a:rPr lang="nb-NO" sz="1200" dirty="0">
                <a:solidFill>
                  <a:prstClr val="black"/>
                </a:solidFill>
              </a:rPr>
              <a:t>Vi ønsker også opplysninger om trening, kosthold, røykevaner og alkoholvaner.</a:t>
            </a:r>
          </a:p>
          <a:p>
            <a:pPr marL="228531" indent="-228531" defTabSz="914309">
              <a:spcBef>
                <a:spcPts val="0"/>
              </a:spcBef>
              <a:spcAft>
                <a:spcPts val="600"/>
              </a:spcAft>
              <a:buFont typeface="+mj-lt"/>
              <a:buAutoNum type="arabicPeriod"/>
            </a:pPr>
            <a:r>
              <a:rPr lang="nb-NO" sz="1200" dirty="0">
                <a:solidFill>
                  <a:prstClr val="black"/>
                </a:solidFill>
              </a:rPr>
              <a:t>Hvordan følger kunden opp råd om endringer av livsstil? Hvis livsstilsendring hvordan har utviklingen vært med hensyn til BT/lipidprofil/</a:t>
            </a:r>
            <a:r>
              <a:rPr lang="nb-NO" sz="1200" dirty="0" err="1">
                <a:solidFill>
                  <a:prstClr val="black"/>
                </a:solidFill>
              </a:rPr>
              <a:t>bl.s</a:t>
            </a:r>
            <a:r>
              <a:rPr lang="nb-NO" sz="1200" dirty="0">
                <a:solidFill>
                  <a:prstClr val="black"/>
                </a:solidFill>
              </a:rPr>
              <a:t>/HbA1c?</a:t>
            </a:r>
            <a:endParaRPr lang="nb-NO" sz="1799" dirty="0">
              <a:solidFill>
                <a:prstClr val="black"/>
              </a:solidFill>
            </a:endParaRPr>
          </a:p>
          <a:p>
            <a:pPr marL="0" indent="0" defTabSz="914309">
              <a:spcBef>
                <a:spcPts val="0"/>
              </a:spcBef>
              <a:spcAft>
                <a:spcPts val="600"/>
              </a:spcAft>
              <a:buNone/>
            </a:pPr>
            <a:r>
              <a:rPr lang="nb-NO" sz="1200" b="1" dirty="0" err="1"/>
              <a:t>Overvektskirurgi</a:t>
            </a:r>
            <a:endParaRPr lang="nb-NO" sz="1200" b="1" dirty="0"/>
          </a:p>
          <a:p>
            <a:pPr marL="228531" indent="-228531" defTabSz="914309">
              <a:spcBef>
                <a:spcPts val="0"/>
              </a:spcBef>
              <a:spcAft>
                <a:spcPts val="600"/>
              </a:spcAft>
              <a:buFont typeface="+mj-lt"/>
              <a:buAutoNum type="arabicPeriod"/>
            </a:pPr>
            <a:r>
              <a:rPr lang="nb-NO" sz="1200" dirty="0">
                <a:solidFill>
                  <a:prstClr val="black"/>
                </a:solidFill>
              </a:rPr>
              <a:t>Utgangsvekt før inngrepet?</a:t>
            </a:r>
          </a:p>
          <a:p>
            <a:pPr marL="228531" indent="-228531" defTabSz="914309">
              <a:spcBef>
                <a:spcPts val="0"/>
              </a:spcBef>
              <a:spcAft>
                <a:spcPts val="600"/>
              </a:spcAft>
              <a:buFont typeface="+mj-lt"/>
              <a:buAutoNum type="arabicPeriod"/>
            </a:pPr>
            <a:r>
              <a:rPr lang="nb-NO" sz="1200" dirty="0">
                <a:solidFill>
                  <a:prstClr val="black"/>
                </a:solidFill>
              </a:rPr>
              <a:t>Hvordan var helsetilstanden før inngrepet? </a:t>
            </a:r>
          </a:p>
          <a:p>
            <a:pPr marL="228531" indent="-228531" defTabSz="914309">
              <a:spcBef>
                <a:spcPts val="0"/>
              </a:spcBef>
              <a:spcAft>
                <a:spcPts val="600"/>
              </a:spcAft>
              <a:buFont typeface="+mj-lt"/>
              <a:buAutoNum type="arabicPeriod"/>
            </a:pPr>
            <a:r>
              <a:rPr lang="nb-NO" sz="1200" dirty="0">
                <a:solidFill>
                  <a:prstClr val="black"/>
                </a:solidFill>
              </a:rPr>
              <a:t>Type inngrep?</a:t>
            </a:r>
          </a:p>
          <a:p>
            <a:pPr marL="228531" indent="-228531" defTabSz="914309">
              <a:spcBef>
                <a:spcPts val="0"/>
              </a:spcBef>
              <a:spcAft>
                <a:spcPts val="600"/>
              </a:spcAft>
              <a:buFont typeface="+mj-lt"/>
              <a:buAutoNum type="arabicPeriod"/>
            </a:pPr>
            <a:r>
              <a:rPr lang="nb-NO" sz="1200" dirty="0">
                <a:solidFill>
                  <a:prstClr val="black"/>
                </a:solidFill>
              </a:rPr>
              <a:t>Tidspunkt for operasjon?</a:t>
            </a:r>
          </a:p>
          <a:p>
            <a:pPr marL="228531" indent="-228531" defTabSz="914309">
              <a:spcBef>
                <a:spcPts val="0"/>
              </a:spcBef>
              <a:spcAft>
                <a:spcPts val="600"/>
              </a:spcAft>
              <a:buFont typeface="+mj-lt"/>
              <a:buAutoNum type="arabicPeriod"/>
            </a:pPr>
            <a:r>
              <a:rPr lang="nb-NO" sz="1200" dirty="0">
                <a:solidFill>
                  <a:prstClr val="black"/>
                </a:solidFill>
              </a:rPr>
              <a:t>Komplikasjoner/følgetilstander?</a:t>
            </a:r>
          </a:p>
          <a:p>
            <a:pPr marL="228531" indent="-228531" defTabSz="914309">
              <a:spcBef>
                <a:spcPts val="0"/>
              </a:spcBef>
              <a:spcAft>
                <a:spcPts val="600"/>
              </a:spcAft>
              <a:buFont typeface="+mj-lt"/>
              <a:buAutoNum type="arabicPeriod"/>
            </a:pPr>
            <a:r>
              <a:rPr lang="nb-NO" sz="1200" dirty="0">
                <a:solidFill>
                  <a:prstClr val="black"/>
                </a:solidFill>
              </a:rPr>
              <a:t>Hvor stor er vektreduksjonen til nå?</a:t>
            </a:r>
          </a:p>
          <a:p>
            <a:pPr marL="228531" indent="-228531" defTabSz="914309">
              <a:spcBef>
                <a:spcPts val="0"/>
              </a:spcBef>
              <a:spcAft>
                <a:spcPts val="600"/>
              </a:spcAft>
              <a:buFont typeface="+mj-lt"/>
              <a:buAutoNum type="arabicPeriod"/>
            </a:pPr>
            <a:r>
              <a:rPr lang="nb-NO" sz="1200" dirty="0">
                <a:solidFill>
                  <a:prstClr val="black"/>
                </a:solidFill>
              </a:rPr>
              <a:t>Er oppnådd vekt stabil?</a:t>
            </a:r>
          </a:p>
          <a:p>
            <a:pPr marL="228531" indent="-228531" defTabSz="914309">
              <a:spcBef>
                <a:spcPts val="0"/>
              </a:spcBef>
              <a:spcAft>
                <a:spcPts val="600"/>
              </a:spcAft>
              <a:buFont typeface="+mj-lt"/>
              <a:buAutoNum type="arabicPeriod"/>
            </a:pPr>
            <a:r>
              <a:rPr lang="nb-NO" sz="1200" dirty="0">
                <a:solidFill>
                  <a:prstClr val="black"/>
                </a:solidFill>
              </a:rPr>
              <a:t>Hvor lenge har vekten i så fall vært stabil?</a:t>
            </a:r>
          </a:p>
          <a:p>
            <a:pPr marL="228531" indent="-228531" defTabSz="914309">
              <a:spcBef>
                <a:spcPts val="0"/>
              </a:spcBef>
              <a:spcAft>
                <a:spcPts val="600"/>
              </a:spcAft>
              <a:buFont typeface="+mj-lt"/>
              <a:buAutoNum type="arabicPeriod"/>
            </a:pPr>
            <a:r>
              <a:rPr lang="nb-NO" sz="1200" dirty="0">
                <a:solidFill>
                  <a:prstClr val="black"/>
                </a:solidFill>
              </a:rPr>
              <a:t>Psykisk helsetilstand?</a:t>
            </a:r>
          </a:p>
          <a:p>
            <a:pPr marL="228531" indent="-228531" defTabSz="914309">
              <a:spcBef>
                <a:spcPts val="0"/>
              </a:spcBef>
              <a:spcAft>
                <a:spcPts val="600"/>
              </a:spcAft>
              <a:buFont typeface="+mj-lt"/>
              <a:buAutoNum type="arabicPeriod"/>
            </a:pPr>
            <a:r>
              <a:rPr lang="nb-NO" sz="1200" dirty="0">
                <a:solidFill>
                  <a:prstClr val="black"/>
                </a:solidFill>
              </a:rPr>
              <a:t>Andre medisinske forhold knyttet til overvekt?</a:t>
            </a:r>
          </a:p>
          <a:p>
            <a:pPr marL="228531" indent="-228531" defTabSz="914309">
              <a:spcBef>
                <a:spcPts val="0"/>
              </a:spcBef>
              <a:spcAft>
                <a:spcPts val="600"/>
              </a:spcAft>
              <a:buFont typeface="+mj-lt"/>
              <a:buAutoNum type="arabicPeriod"/>
            </a:pPr>
            <a:r>
              <a:rPr lang="nb-NO" sz="1200" dirty="0">
                <a:solidFill>
                  <a:prstClr val="black"/>
                </a:solidFill>
              </a:rPr>
              <a:t>Vi ønsker også opplysninger om trening, kosthold, røykevaner og alkoholvaner.</a:t>
            </a:r>
          </a:p>
          <a:p>
            <a:pPr marL="228531" indent="-228531" defTabSz="914309">
              <a:spcBef>
                <a:spcPts val="0"/>
              </a:spcBef>
              <a:spcAft>
                <a:spcPts val="600"/>
              </a:spcAft>
              <a:buFont typeface="+mj-lt"/>
              <a:buAutoNum type="arabicPeriod"/>
            </a:pPr>
            <a:r>
              <a:rPr lang="nb-NO" sz="1200" dirty="0">
                <a:solidFill>
                  <a:prstClr val="black"/>
                </a:solidFill>
              </a:rPr>
              <a:t>Hvordan følger kunden opp råd om endringer av livsstil?</a:t>
            </a:r>
          </a:p>
        </p:txBody>
      </p:sp>
    </p:spTree>
    <p:extLst>
      <p:ext uri="{BB962C8B-B14F-4D97-AF65-F5344CB8AC3E}">
        <p14:creationId xmlns:p14="http://schemas.microsoft.com/office/powerpoint/2010/main" val="1069096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4772" y="261057"/>
            <a:ext cx="11120823" cy="759708"/>
          </a:xfrm>
        </p:spPr>
        <p:txBody>
          <a:bodyPr>
            <a:normAutofit fontScale="90000"/>
          </a:bodyPr>
          <a:lstStyle/>
          <a:p>
            <a:r>
              <a:rPr lang="nb-NO" dirty="0"/>
              <a:t>Sykdommer i skjelett og bevegelsesorganene</a:t>
            </a:r>
          </a:p>
        </p:txBody>
      </p:sp>
      <p:sp>
        <p:nvSpPr>
          <p:cNvPr id="3" name="Plassholder for innhold 2"/>
          <p:cNvSpPr>
            <a:spLocks noGrp="1"/>
          </p:cNvSpPr>
          <p:nvPr>
            <p:ph idx="1"/>
          </p:nvPr>
        </p:nvSpPr>
        <p:spPr>
          <a:xfrm>
            <a:off x="606333" y="1020766"/>
            <a:ext cx="10145413" cy="4810544"/>
          </a:xfrm>
        </p:spPr>
        <p:txBody>
          <a:bodyPr>
            <a:normAutofit/>
          </a:bodyPr>
          <a:lstStyle/>
          <a:p>
            <a:pPr marL="0" indent="0" defTabSz="914309">
              <a:spcBef>
                <a:spcPts val="0"/>
              </a:spcBef>
              <a:spcAft>
                <a:spcPts val="600"/>
              </a:spcAft>
              <a:buNone/>
            </a:pPr>
            <a:endParaRPr lang="nb-NO" sz="1200" dirty="0">
              <a:solidFill>
                <a:prstClr val="black"/>
              </a:solidFill>
            </a:endParaRPr>
          </a:p>
          <a:p>
            <a:pPr marL="0" indent="0" defTabSz="914309">
              <a:spcBef>
                <a:spcPts val="0"/>
              </a:spcBef>
              <a:spcAft>
                <a:spcPts val="600"/>
              </a:spcAft>
              <a:buNone/>
            </a:pPr>
            <a:endParaRPr lang="nb-NO" sz="1200" dirty="0">
              <a:solidFill>
                <a:prstClr val="black"/>
              </a:solidFill>
            </a:endParaRPr>
          </a:p>
          <a:p>
            <a:endParaRPr lang="nb-NO" dirty="0"/>
          </a:p>
        </p:txBody>
      </p:sp>
      <p:sp>
        <p:nvSpPr>
          <p:cNvPr id="4" name="Rektangel 3"/>
          <p:cNvSpPr/>
          <p:nvPr/>
        </p:nvSpPr>
        <p:spPr>
          <a:xfrm>
            <a:off x="887537" y="1384464"/>
            <a:ext cx="7927283" cy="1584636"/>
          </a:xfrm>
          <a:prstGeom prst="rect">
            <a:avLst/>
          </a:prstGeom>
        </p:spPr>
        <p:txBody>
          <a:bodyPr wrap="square">
            <a:spAutoFit/>
          </a:bodyPr>
          <a:lstStyle/>
          <a:p>
            <a:pPr defTabSz="914309">
              <a:spcAft>
                <a:spcPts val="600"/>
              </a:spcAft>
            </a:pPr>
            <a:r>
              <a:rPr lang="nb-NO" sz="1200" b="1" dirty="0" err="1">
                <a:solidFill>
                  <a:prstClr val="black"/>
                </a:solidFill>
                <a:cs typeface="Arial" panose="020B0604020202020204" pitchFamily="34" charset="0"/>
              </a:rPr>
              <a:t>Rabdomyolyse</a:t>
            </a:r>
            <a:endParaRPr lang="nb-NO" sz="1200" dirty="0">
              <a:solidFill>
                <a:prstClr val="black"/>
              </a:solidFill>
              <a:cs typeface="Arial" panose="020B0604020202020204" pitchFamily="34" charset="0"/>
            </a:endParaRPr>
          </a:p>
          <a:p>
            <a:pPr marL="228531" indent="-228531" defTabSz="914309">
              <a:spcAft>
                <a:spcPts val="600"/>
              </a:spcAft>
              <a:buFont typeface="+mj-lt"/>
              <a:buAutoNum type="arabicPeriod"/>
            </a:pPr>
            <a:r>
              <a:rPr lang="nb-NO" sz="1200" dirty="0">
                <a:solidFill>
                  <a:prstClr val="black"/>
                </a:solidFill>
                <a:cs typeface="Arial" panose="020B0604020202020204" pitchFamily="34" charset="0"/>
              </a:rPr>
              <a:t>Hva er antatt årsak?</a:t>
            </a:r>
          </a:p>
          <a:p>
            <a:pPr marL="228531" indent="-228531" defTabSz="914309">
              <a:spcAft>
                <a:spcPts val="600"/>
              </a:spcAft>
              <a:buFont typeface="+mj-lt"/>
              <a:buAutoNum type="arabicPeriod"/>
            </a:pPr>
            <a:r>
              <a:rPr lang="nb-NO" sz="1200" dirty="0">
                <a:solidFill>
                  <a:prstClr val="black"/>
                </a:solidFill>
                <a:cs typeface="Arial" panose="020B0604020202020204" pitchFamily="34" charset="0"/>
              </a:rPr>
              <a:t>Medførte tilstanden nyresvikt? Vi ber om kopi av </a:t>
            </a:r>
            <a:r>
              <a:rPr lang="nb-NO" sz="1200" dirty="0" err="1">
                <a:solidFill>
                  <a:prstClr val="black"/>
                </a:solidFill>
                <a:cs typeface="Arial" panose="020B0604020202020204" pitchFamily="34" charset="0"/>
              </a:rPr>
              <a:t>labsvar</a:t>
            </a:r>
            <a:endParaRPr lang="nb-NO" sz="1200" dirty="0">
              <a:solidFill>
                <a:prstClr val="black"/>
              </a:solidFill>
              <a:cs typeface="Arial" panose="020B0604020202020204" pitchFamily="34" charset="0"/>
            </a:endParaRPr>
          </a:p>
          <a:p>
            <a:pPr marL="228531" indent="-228531" defTabSz="914309">
              <a:spcAft>
                <a:spcPts val="600"/>
              </a:spcAft>
              <a:buFont typeface="+mj-lt"/>
              <a:buAutoNum type="arabicPeriod"/>
            </a:pPr>
            <a:r>
              <a:rPr lang="nb-NO" sz="1200" dirty="0">
                <a:solidFill>
                  <a:prstClr val="black"/>
                </a:solidFill>
                <a:cs typeface="Arial" panose="020B0604020202020204" pitchFamily="34" charset="0"/>
              </a:rPr>
              <a:t>Andre komplikasjoner?</a:t>
            </a:r>
          </a:p>
          <a:p>
            <a:pPr marL="228531" indent="-228531" defTabSz="914309">
              <a:spcAft>
                <a:spcPts val="600"/>
              </a:spcAft>
              <a:buFont typeface="+mj-lt"/>
              <a:buAutoNum type="arabicPeriod"/>
            </a:pPr>
            <a:r>
              <a:rPr lang="nb-NO" sz="1200" dirty="0">
                <a:solidFill>
                  <a:prstClr val="black"/>
                </a:solidFill>
                <a:cs typeface="Arial" panose="020B0604020202020204" pitchFamily="34" charset="0"/>
              </a:rPr>
              <a:t>Behandling? Vi ber om kopi av epikrise.</a:t>
            </a:r>
          </a:p>
          <a:p>
            <a:pPr marL="228531" indent="-228531" defTabSz="914309">
              <a:spcAft>
                <a:spcPts val="600"/>
              </a:spcAft>
              <a:buFont typeface="+mj-lt"/>
              <a:buAutoNum type="arabicPeriod"/>
            </a:pPr>
            <a:r>
              <a:rPr lang="nb-NO" sz="1200" dirty="0">
                <a:solidFill>
                  <a:prstClr val="black"/>
                </a:solidFill>
                <a:cs typeface="Arial" panose="020B0604020202020204" pitchFamily="34" charset="0"/>
              </a:rPr>
              <a:t>Prognose?</a:t>
            </a:r>
          </a:p>
        </p:txBody>
      </p:sp>
    </p:spTree>
    <p:extLst>
      <p:ext uri="{BB962C8B-B14F-4D97-AF65-F5344CB8AC3E}">
        <p14:creationId xmlns:p14="http://schemas.microsoft.com/office/powerpoint/2010/main" val="4231683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Svulster </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Malignt melanom</a:t>
            </a:r>
          </a:p>
          <a:p>
            <a:pPr marL="285721" indent="-285721" defTabSz="914309">
              <a:spcBef>
                <a:spcPts val="0"/>
              </a:spcBef>
              <a:spcAft>
                <a:spcPts val="600"/>
              </a:spcAft>
              <a:buFont typeface="+mj-lt"/>
              <a:buAutoNum type="arabicPeriod"/>
            </a:pPr>
            <a:r>
              <a:rPr lang="nb-NO" sz="1200" dirty="0">
                <a:solidFill>
                  <a:prstClr val="black"/>
                </a:solidFill>
              </a:rPr>
              <a:t>Histologisk diagnose og tidspunkt for diagnose</a:t>
            </a:r>
          </a:p>
          <a:p>
            <a:pPr marL="285721" indent="-285721" defTabSz="914309">
              <a:spcBef>
                <a:spcPts val="0"/>
              </a:spcBef>
              <a:spcAft>
                <a:spcPts val="600"/>
              </a:spcAft>
              <a:buFont typeface="+mj-lt"/>
              <a:buAutoNum type="arabicPeriod"/>
            </a:pPr>
            <a:r>
              <a:rPr lang="nb-NO" sz="1200" dirty="0">
                <a:solidFill>
                  <a:prstClr val="black"/>
                </a:solidFill>
              </a:rPr>
              <a:t>Lokalisasjon og utbredelse (stadium, TNM klassifisering, spredning/lymfeknutespredning, tumortykkelse i mm)</a:t>
            </a:r>
          </a:p>
          <a:p>
            <a:pPr marL="285721" indent="-285721" defTabSz="914309">
              <a:spcBef>
                <a:spcPts val="0"/>
              </a:spcBef>
              <a:spcAft>
                <a:spcPts val="600"/>
              </a:spcAft>
              <a:buFont typeface="+mj-lt"/>
              <a:buAutoNum type="arabicPeriod"/>
            </a:pPr>
            <a:r>
              <a:rPr lang="nb-NO" sz="1200" dirty="0">
                <a:solidFill>
                  <a:prstClr val="black"/>
                </a:solidFill>
              </a:rPr>
              <a:t>Var det ulcerasjon?</a:t>
            </a:r>
          </a:p>
          <a:p>
            <a:pPr marL="285721" indent="-285721" defTabSz="914309">
              <a:spcBef>
                <a:spcPts val="0"/>
              </a:spcBef>
              <a:spcAft>
                <a:spcPts val="600"/>
              </a:spcAft>
              <a:buFont typeface="+mj-lt"/>
              <a:buAutoNum type="arabicPeriod"/>
            </a:pPr>
            <a:r>
              <a:rPr lang="nb-NO" sz="1200" dirty="0">
                <a:solidFill>
                  <a:prstClr val="black"/>
                </a:solidFill>
              </a:rPr>
              <a:t>Hvilken behandling ble gitt?</a:t>
            </a:r>
          </a:p>
          <a:p>
            <a:pPr marL="285721" indent="-285721" defTabSz="914309">
              <a:spcBef>
                <a:spcPts val="0"/>
              </a:spcBef>
              <a:spcAft>
                <a:spcPts val="600"/>
              </a:spcAft>
              <a:buFont typeface="+mj-lt"/>
              <a:buAutoNum type="arabicPeriod"/>
            </a:pPr>
            <a:r>
              <a:rPr lang="nb-NO" sz="1200" dirty="0">
                <a:solidFill>
                  <a:prstClr val="black"/>
                </a:solidFill>
              </a:rPr>
              <a:t>Når ble behandlingen avsluttet?</a:t>
            </a:r>
          </a:p>
          <a:p>
            <a:pPr marL="285721" indent="-285721" defTabSz="914309">
              <a:spcBef>
                <a:spcPts val="0"/>
              </a:spcBef>
              <a:spcAft>
                <a:spcPts val="600"/>
              </a:spcAft>
              <a:buFont typeface="+mj-lt"/>
              <a:buAutoNum type="arabicPeriod"/>
            </a:pPr>
            <a:r>
              <a:rPr lang="nb-NO" sz="1200" dirty="0">
                <a:solidFill>
                  <a:prstClr val="black"/>
                </a:solidFill>
              </a:rPr>
              <a:t>Funn ved siste kontroll (residiv/metastaser). Angi dato.</a:t>
            </a:r>
          </a:p>
          <a:p>
            <a:pPr marL="285721" indent="-285721" defTabSz="914309">
              <a:spcBef>
                <a:spcPts val="0"/>
              </a:spcBef>
              <a:spcAft>
                <a:spcPts val="600"/>
              </a:spcAft>
              <a:buFont typeface="+mj-lt"/>
              <a:buAutoNum type="arabicPeriod"/>
            </a:pPr>
            <a:endParaRPr lang="nb-NO" sz="1200" dirty="0">
              <a:solidFill>
                <a:prstClr val="black"/>
              </a:solidFill>
            </a:endParaRPr>
          </a:p>
          <a:p>
            <a:pPr marL="0" indent="0" defTabSz="914309">
              <a:spcBef>
                <a:spcPts val="0"/>
              </a:spcBef>
              <a:spcAft>
                <a:spcPts val="600"/>
              </a:spcAft>
              <a:buNone/>
            </a:pPr>
            <a:r>
              <a:rPr lang="nb-NO" sz="1200" b="1" dirty="0">
                <a:solidFill>
                  <a:prstClr val="black"/>
                </a:solidFill>
              </a:rPr>
              <a:t>Prostata sykdommer</a:t>
            </a:r>
          </a:p>
          <a:p>
            <a:pPr marL="285721" indent="-285721" defTabSz="914309">
              <a:spcBef>
                <a:spcPts val="0"/>
              </a:spcBef>
              <a:spcAft>
                <a:spcPts val="600"/>
              </a:spcAft>
              <a:buFont typeface="+mj-lt"/>
              <a:buAutoNum type="arabicPeriod"/>
            </a:pPr>
            <a:r>
              <a:rPr lang="nb-NO" sz="1200" dirty="0">
                <a:solidFill>
                  <a:prstClr val="black"/>
                </a:solidFill>
              </a:rPr>
              <a:t>Diagnose og tidspunkt for når diagnosen ble satt?</a:t>
            </a:r>
          </a:p>
          <a:p>
            <a:pPr marL="285721" indent="-285721" defTabSz="914309">
              <a:spcBef>
                <a:spcPts val="0"/>
              </a:spcBef>
              <a:spcAft>
                <a:spcPts val="600"/>
              </a:spcAft>
              <a:buFont typeface="+mj-lt"/>
              <a:buAutoNum type="arabicPeriod"/>
            </a:pPr>
            <a:r>
              <a:rPr lang="nb-NO" sz="1200" dirty="0">
                <a:solidFill>
                  <a:prstClr val="black"/>
                </a:solidFill>
              </a:rPr>
              <a:t>Er det forhøyet PSA? Hva er verdien og hvordan har utviklingen vært (oppgi 3 verdier over siste 2 år)</a:t>
            </a:r>
          </a:p>
          <a:p>
            <a:pPr marL="285721" indent="-285721" defTabSz="914309">
              <a:spcBef>
                <a:spcPts val="0"/>
              </a:spcBef>
              <a:spcAft>
                <a:spcPts val="600"/>
              </a:spcAft>
              <a:buFont typeface="+mj-lt"/>
              <a:buAutoNum type="arabicPeriod"/>
            </a:pPr>
            <a:r>
              <a:rPr lang="nb-NO" sz="1200" dirty="0">
                <a:solidFill>
                  <a:prstClr val="black"/>
                </a:solidFill>
              </a:rPr>
              <a:t>Er det tatt biopsi? (når og hva var resultatet?)</a:t>
            </a:r>
          </a:p>
          <a:p>
            <a:pPr marL="285721" indent="-285721" defTabSz="914309">
              <a:spcBef>
                <a:spcPts val="0"/>
              </a:spcBef>
              <a:spcAft>
                <a:spcPts val="600"/>
              </a:spcAft>
              <a:buFont typeface="+mj-lt"/>
              <a:buAutoNum type="arabicPeriod"/>
            </a:pPr>
            <a:r>
              <a:rPr lang="nb-NO" sz="1200" dirty="0">
                <a:solidFill>
                  <a:prstClr val="black"/>
                </a:solidFill>
              </a:rPr>
              <a:t>Hvis det er påvist prostatakreft oppgi histologi/stadium (</a:t>
            </a:r>
            <a:r>
              <a:rPr lang="nb-NO" sz="1200" dirty="0" err="1">
                <a:solidFill>
                  <a:prstClr val="black"/>
                </a:solidFill>
              </a:rPr>
              <a:t>Gleason</a:t>
            </a:r>
            <a:r>
              <a:rPr lang="nb-NO" sz="1200" dirty="0">
                <a:solidFill>
                  <a:prstClr val="black"/>
                </a:solidFill>
              </a:rPr>
              <a:t> score /TNM)</a:t>
            </a:r>
          </a:p>
          <a:p>
            <a:pPr marL="285721" indent="-285721" defTabSz="914309">
              <a:spcBef>
                <a:spcPts val="0"/>
              </a:spcBef>
              <a:spcAft>
                <a:spcPts val="600"/>
              </a:spcAft>
              <a:buFont typeface="+mj-lt"/>
              <a:buAutoNum type="arabicPeriod"/>
            </a:pPr>
            <a:r>
              <a:rPr lang="nb-NO" sz="1200" dirty="0">
                <a:solidFill>
                  <a:prstClr val="black"/>
                </a:solidFill>
              </a:rPr>
              <a:t>Behandling? (type, tidsrom og effekt)</a:t>
            </a:r>
          </a:p>
          <a:p>
            <a:pPr marL="285721" indent="-285721" defTabSz="914309">
              <a:spcBef>
                <a:spcPts val="0"/>
              </a:spcBef>
              <a:spcAft>
                <a:spcPts val="600"/>
              </a:spcAft>
              <a:buFont typeface="+mj-lt"/>
              <a:buAutoNum type="arabicPeriod"/>
            </a:pPr>
            <a:r>
              <a:rPr lang="nb-NO" sz="1200" dirty="0">
                <a:solidFill>
                  <a:prstClr val="black"/>
                </a:solidFill>
              </a:rPr>
              <a:t>Symptomer og funn ved siste kontroll? (angi dato)</a:t>
            </a:r>
          </a:p>
          <a:p>
            <a:pPr marL="285721" indent="-285721" defTabSz="914309">
              <a:spcBef>
                <a:spcPts val="0"/>
              </a:spcBef>
              <a:spcAft>
                <a:spcPts val="600"/>
              </a:spcAft>
              <a:buFont typeface="+mj-lt"/>
              <a:buAutoNum type="arabicPeriod"/>
            </a:pPr>
            <a:r>
              <a:rPr lang="nb-NO" sz="1200" dirty="0">
                <a:solidFill>
                  <a:prstClr val="black"/>
                </a:solidFill>
              </a:rPr>
              <a:t>Plan for videre utredning/behandling/kontroll?</a:t>
            </a:r>
          </a:p>
          <a:p>
            <a:endParaRPr lang="nb-NO" dirty="0"/>
          </a:p>
        </p:txBody>
      </p:sp>
    </p:spTree>
    <p:extLst>
      <p:ext uri="{BB962C8B-B14F-4D97-AF65-F5344CB8AC3E}">
        <p14:creationId xmlns:p14="http://schemas.microsoft.com/office/powerpoint/2010/main" val="54540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Svulster</a:t>
            </a:r>
          </a:p>
        </p:txBody>
      </p:sp>
      <p:sp>
        <p:nvSpPr>
          <p:cNvPr id="3" name="Plassholder for innhold 2"/>
          <p:cNvSpPr>
            <a:spLocks noGrp="1"/>
          </p:cNvSpPr>
          <p:nvPr>
            <p:ph idx="1"/>
          </p:nvPr>
        </p:nvSpPr>
        <p:spPr/>
        <p:txBody>
          <a:bodyPr/>
          <a:lstStyle/>
          <a:p>
            <a:pPr marL="0" indent="0" defTabSz="914309">
              <a:spcBef>
                <a:spcPts val="0"/>
              </a:spcBef>
              <a:spcAft>
                <a:spcPts val="600"/>
              </a:spcAft>
              <a:buNone/>
            </a:pPr>
            <a:r>
              <a:rPr lang="nb-NO" sz="1200" b="1" dirty="0">
                <a:solidFill>
                  <a:prstClr val="black"/>
                </a:solidFill>
              </a:rPr>
              <a:t>Fjernet føflekk</a:t>
            </a:r>
            <a:endParaRPr lang="nb-NO" sz="1200" dirty="0">
              <a:solidFill>
                <a:prstClr val="black"/>
              </a:solidFill>
            </a:endParaRPr>
          </a:p>
          <a:p>
            <a:pPr marL="285721" indent="-285721" defTabSz="914309">
              <a:spcBef>
                <a:spcPts val="0"/>
              </a:spcBef>
              <a:spcAft>
                <a:spcPts val="600"/>
              </a:spcAft>
              <a:buFont typeface="+mj-lt"/>
              <a:buAutoNum type="arabicPeriod"/>
            </a:pPr>
            <a:r>
              <a:rPr lang="nb-NO" sz="1200" dirty="0">
                <a:solidFill>
                  <a:prstClr val="black"/>
                </a:solidFill>
              </a:rPr>
              <a:t>Når ble føflekken fjernet?</a:t>
            </a:r>
          </a:p>
          <a:p>
            <a:pPr marL="285721" indent="-285721" defTabSz="914309">
              <a:spcBef>
                <a:spcPts val="0"/>
              </a:spcBef>
              <a:spcAft>
                <a:spcPts val="600"/>
              </a:spcAft>
              <a:buFont typeface="+mj-lt"/>
              <a:buAutoNum type="arabicPeriod"/>
            </a:pPr>
            <a:r>
              <a:rPr lang="nb-NO" sz="1200" dirty="0">
                <a:solidFill>
                  <a:prstClr val="black"/>
                </a:solidFill>
              </a:rPr>
              <a:t>Resultat av relevante prøver og undersøkelser (hvis malignt melanom ønskes stadium, TNM klassifisering, spredning/lymfeknutespredning, tumortykkelse, ulcerasjon)?</a:t>
            </a:r>
          </a:p>
          <a:p>
            <a:pPr marL="285721" indent="-285721" defTabSz="914309">
              <a:spcBef>
                <a:spcPts val="0"/>
              </a:spcBef>
              <a:spcAft>
                <a:spcPts val="600"/>
              </a:spcAft>
              <a:buFont typeface="+mj-lt"/>
              <a:buAutoNum type="arabicPeriod"/>
            </a:pPr>
            <a:r>
              <a:rPr lang="nb-NO" sz="1200" dirty="0">
                <a:solidFill>
                  <a:prstClr val="black"/>
                </a:solidFill>
              </a:rPr>
              <a:t>Plan for videre utredning/behandling/kontroller</a:t>
            </a:r>
          </a:p>
          <a:p>
            <a:pPr marL="285721" indent="-285721" defTabSz="914309">
              <a:spcBef>
                <a:spcPts val="0"/>
              </a:spcBef>
              <a:spcAft>
                <a:spcPts val="600"/>
              </a:spcAft>
              <a:buFont typeface="+mj-lt"/>
              <a:buAutoNum type="arabicPeriod"/>
            </a:pPr>
            <a:r>
              <a:rPr lang="nb-NO" sz="1200" dirty="0">
                <a:solidFill>
                  <a:prstClr val="black"/>
                </a:solidFill>
              </a:rPr>
              <a:t>Forventet videre utvikling/prognose</a:t>
            </a:r>
          </a:p>
          <a:p>
            <a:pPr marL="285721" indent="-285721" defTabSz="914309">
              <a:spcBef>
                <a:spcPts val="0"/>
              </a:spcBef>
              <a:spcAft>
                <a:spcPts val="600"/>
              </a:spcAft>
              <a:buFont typeface="+mj-lt"/>
              <a:buAutoNum type="arabicPeriod"/>
            </a:pPr>
            <a:endParaRPr lang="nb-NO" sz="1200" dirty="0">
              <a:solidFill>
                <a:prstClr val="black"/>
              </a:solidFill>
            </a:endParaRPr>
          </a:p>
          <a:p>
            <a:pPr marL="285721" indent="-285721" defTabSz="914309">
              <a:spcBef>
                <a:spcPts val="0"/>
              </a:spcBef>
              <a:spcAft>
                <a:spcPts val="600"/>
              </a:spcAft>
              <a:buFont typeface="+mj-lt"/>
              <a:buAutoNum type="arabicPeriod"/>
            </a:pPr>
            <a:endParaRPr lang="nb-NO" sz="1200" dirty="0">
              <a:solidFill>
                <a:prstClr val="black"/>
              </a:solidFill>
            </a:endParaRPr>
          </a:p>
          <a:p>
            <a:pPr marL="0" indent="0" defTabSz="914309">
              <a:spcBef>
                <a:spcPts val="0"/>
              </a:spcBef>
              <a:spcAft>
                <a:spcPts val="600"/>
              </a:spcAft>
              <a:buNone/>
            </a:pPr>
            <a:r>
              <a:rPr lang="nb-NO" sz="1200" b="1" dirty="0"/>
              <a:t>Kreft - Generelt</a:t>
            </a:r>
            <a:endParaRPr lang="nb-NO" sz="1200" dirty="0"/>
          </a:p>
          <a:p>
            <a:pPr marL="285721" indent="-285721" defTabSz="914309">
              <a:spcBef>
                <a:spcPts val="0"/>
              </a:spcBef>
              <a:spcAft>
                <a:spcPts val="600"/>
              </a:spcAft>
              <a:buFont typeface="+mj-lt"/>
              <a:buAutoNum type="arabicPeriod"/>
            </a:pPr>
            <a:r>
              <a:rPr lang="nb-NO" sz="1200" dirty="0"/>
              <a:t>Histologisk diagnose og tidspunkt for diagnose?</a:t>
            </a:r>
          </a:p>
          <a:p>
            <a:pPr marL="285721" indent="-285721" defTabSz="914309">
              <a:spcBef>
                <a:spcPts val="0"/>
              </a:spcBef>
              <a:spcAft>
                <a:spcPts val="600"/>
              </a:spcAft>
              <a:buFont typeface="+mj-lt"/>
              <a:buAutoNum type="arabicPeriod"/>
            </a:pPr>
            <a:r>
              <a:rPr lang="nb-NO" sz="1200" dirty="0"/>
              <a:t>Lokalisasjon og utbredelse ( stadium, TNM klassifisering, spredning/lymfeknutespredning, tumordiameter i mm).</a:t>
            </a:r>
          </a:p>
          <a:p>
            <a:pPr marL="285721" indent="-285721" defTabSz="914309">
              <a:spcBef>
                <a:spcPts val="0"/>
              </a:spcBef>
              <a:spcAft>
                <a:spcPts val="600"/>
              </a:spcAft>
              <a:buFont typeface="+mj-lt"/>
              <a:buAutoNum type="arabicPeriod"/>
            </a:pPr>
            <a:r>
              <a:rPr lang="nb-NO" sz="1200" dirty="0"/>
              <a:t>Hvilken behandling er gitt?</a:t>
            </a:r>
          </a:p>
          <a:p>
            <a:pPr marL="285721" indent="-285721" defTabSz="914309">
              <a:spcBef>
                <a:spcPts val="0"/>
              </a:spcBef>
              <a:spcAft>
                <a:spcPts val="600"/>
              </a:spcAft>
              <a:buFont typeface="+mj-lt"/>
              <a:buAutoNum type="arabicPeriod"/>
            </a:pPr>
            <a:r>
              <a:rPr lang="nb-NO" sz="1200" dirty="0"/>
              <a:t>Når ble behandling avsluttet?</a:t>
            </a:r>
          </a:p>
          <a:p>
            <a:pPr marL="285721" indent="-285721" defTabSz="914309">
              <a:spcBef>
                <a:spcPts val="0"/>
              </a:spcBef>
              <a:spcAft>
                <a:spcPts val="600"/>
              </a:spcAft>
              <a:buFont typeface="+mj-lt"/>
              <a:buAutoNum type="arabicPeriod"/>
            </a:pPr>
            <a:r>
              <a:rPr lang="nb-NO" sz="1200" dirty="0"/>
              <a:t>Funn ved siste kontroll (residiv/metastaser, blodprøvesvar) Angi dato.</a:t>
            </a:r>
          </a:p>
          <a:p>
            <a:pPr marL="285721" indent="-285721" defTabSz="914309">
              <a:spcBef>
                <a:spcPts val="0"/>
              </a:spcBef>
              <a:spcAft>
                <a:spcPts val="600"/>
              </a:spcAft>
              <a:buFont typeface="+mj-lt"/>
              <a:buAutoNum type="arabicPeriod"/>
            </a:pPr>
            <a:r>
              <a:rPr lang="nb-NO" sz="1200" dirty="0"/>
              <a:t>Komplikasjoner til kreftsykdommen?</a:t>
            </a:r>
          </a:p>
          <a:p>
            <a:endParaRPr lang="nb-NO" dirty="0"/>
          </a:p>
        </p:txBody>
      </p:sp>
    </p:spTree>
    <p:extLst>
      <p:ext uri="{BB962C8B-B14F-4D97-AF65-F5344CB8AC3E}">
        <p14:creationId xmlns:p14="http://schemas.microsoft.com/office/powerpoint/2010/main" val="1643372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a:t>FULLMAKT </a:t>
            </a:r>
            <a:r>
              <a:rPr lang="nb-NO" b="1" dirty="0"/>
              <a:t>(Tegning)</a:t>
            </a:r>
            <a:endParaRPr lang="nb-NO" dirty="0"/>
          </a:p>
        </p:txBody>
      </p:sp>
      <p:sp>
        <p:nvSpPr>
          <p:cNvPr id="3" name="Plassholder for innhold 2"/>
          <p:cNvSpPr>
            <a:spLocks noGrp="1"/>
          </p:cNvSpPr>
          <p:nvPr>
            <p:ph idx="1"/>
          </p:nvPr>
        </p:nvSpPr>
        <p:spPr>
          <a:xfrm>
            <a:off x="1439806" y="1235424"/>
            <a:ext cx="9311940" cy="5329229"/>
          </a:xfrm>
        </p:spPr>
        <p:txBody>
          <a:bodyPr>
            <a:normAutofit fontScale="85000" lnSpcReduction="20000"/>
          </a:bodyPr>
          <a:lstStyle/>
          <a:p>
            <a:r>
              <a:rPr lang="nb-NO" dirty="0"/>
              <a:t>Fullmakten gir selskapet rett til å innhente de opplysninger om meg som for selskapet anses nødvendige og relevante for å vurdere min forsikringssøknad. </a:t>
            </a:r>
            <a:br>
              <a:rPr lang="nb-NO" dirty="0"/>
            </a:br>
            <a:r>
              <a:rPr lang="nb-NO" dirty="0"/>
              <a:t>Denne fullmakt fritar de som har taushetsbelagte opplysninger om meg fra deres taushetsplikt.</a:t>
            </a:r>
            <a:br>
              <a:rPr lang="nb-NO" dirty="0"/>
            </a:br>
            <a:endParaRPr lang="nb-NO" dirty="0"/>
          </a:p>
          <a:p>
            <a:r>
              <a:rPr lang="nb-NO" sz="2299" dirty="0"/>
              <a:t>Fullmakten er begrenset slik: </a:t>
            </a:r>
          </a:p>
          <a:p>
            <a:pPr lvl="0"/>
            <a:r>
              <a:rPr lang="nb-NO" sz="2299" dirty="0"/>
              <a:t>Informasjon om </a:t>
            </a:r>
            <a:r>
              <a:rPr lang="nb-NO" sz="2299" dirty="0" err="1"/>
              <a:t>f.eks</a:t>
            </a:r>
            <a:r>
              <a:rPr lang="nb-NO" sz="2299" dirty="0"/>
              <a:t> sykdommer, helseplager og skader kan kun hentes inn hos de leger, behandlere og institusjoner jeg har oppgitt i dette skjemaet samt fra Arbeids- og velferdsetaten og andre forsikringsselskap.</a:t>
            </a:r>
          </a:p>
          <a:p>
            <a:pPr lvl="0"/>
            <a:r>
              <a:rPr lang="nb-NO" sz="2299" dirty="0"/>
              <a:t>Ønsker (selskapet) informasjon fra andre kilder, plikter selskapet å innhente ny fullmakt.</a:t>
            </a:r>
          </a:p>
          <a:p>
            <a:pPr lvl="0"/>
            <a:r>
              <a:rPr lang="nb-NO" sz="2299" dirty="0"/>
              <a:t>Fullmakten omfatter ikke opplysninger som er mer enn 10 år regnet fra søknadsdato med mindre disse har sammenheng med helseopplysninger og helsesituasjon som er nyere enn 10 år.</a:t>
            </a:r>
          </a:p>
          <a:p>
            <a:pPr lvl="0"/>
            <a:r>
              <a:rPr lang="nb-NO" sz="2299" dirty="0"/>
              <a:t>Fullmakten gjelder heller ikke rett til å innhente eller bruke informasjon fra genetiske tester som er tatt for å avdekke risiko for fremtidig sykdom og som forsikringsselskapene etter Bioteknologiloven ikke har lov til å bruke.</a:t>
            </a:r>
          </a:p>
          <a:p>
            <a:endParaRPr lang="nb-NO" dirty="0"/>
          </a:p>
        </p:txBody>
      </p:sp>
    </p:spTree>
    <p:extLst>
      <p:ext uri="{BB962C8B-B14F-4D97-AF65-F5344CB8AC3E}">
        <p14:creationId xmlns:p14="http://schemas.microsoft.com/office/powerpoint/2010/main" val="863272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b="1" dirty="0"/>
              <a:t>Fullmakt barn &lt;16 år (Tegning)</a:t>
            </a:r>
            <a:endParaRPr lang="nb-NO" dirty="0"/>
          </a:p>
        </p:txBody>
      </p:sp>
      <p:sp>
        <p:nvSpPr>
          <p:cNvPr id="3" name="Plassholder for innhold 2"/>
          <p:cNvSpPr>
            <a:spLocks noGrp="1"/>
          </p:cNvSpPr>
          <p:nvPr>
            <p:ph idx="1"/>
          </p:nvPr>
        </p:nvSpPr>
        <p:spPr>
          <a:xfrm>
            <a:off x="1439806" y="1235424"/>
            <a:ext cx="9311940" cy="5329229"/>
          </a:xfrm>
        </p:spPr>
        <p:txBody>
          <a:bodyPr>
            <a:normAutofit fontScale="85000" lnSpcReduction="20000"/>
          </a:bodyPr>
          <a:lstStyle/>
          <a:p>
            <a:r>
              <a:rPr lang="nb-NO" dirty="0"/>
              <a:t>Fullmakten gir selskapet rett til å innhente de opplysninger om barnet som for selskapet anses nødvendige og relevante for å vurdere forsikringssøknad. </a:t>
            </a:r>
            <a:br>
              <a:rPr lang="nb-NO" dirty="0"/>
            </a:br>
            <a:r>
              <a:rPr lang="nb-NO" dirty="0"/>
              <a:t>Denne fullmakt fritar de som har taushetsbelagte opplysninger om barnet fra deres taushetsplikt.</a:t>
            </a:r>
            <a:br>
              <a:rPr lang="nb-NO" dirty="0"/>
            </a:br>
            <a:endParaRPr lang="nb-NO" dirty="0"/>
          </a:p>
          <a:p>
            <a:r>
              <a:rPr lang="nb-NO" sz="2299" dirty="0"/>
              <a:t>Fullmakten er begrenset slik: </a:t>
            </a:r>
          </a:p>
          <a:p>
            <a:pPr lvl="0"/>
            <a:r>
              <a:rPr lang="nb-NO" sz="2299" dirty="0"/>
              <a:t>Informasjon om </a:t>
            </a:r>
            <a:r>
              <a:rPr lang="nb-NO" sz="2299" dirty="0" err="1"/>
              <a:t>f.eks</a:t>
            </a:r>
            <a:r>
              <a:rPr lang="nb-NO" sz="2299" dirty="0"/>
              <a:t> sykdommer, helseplager og skader kan kun hentes inn hos de leger, behandlere og institusjoner jeg har oppgitt i dette skjemaet samt fra Arbeids- og velferdsetaten og andre forsikringsselskap.</a:t>
            </a:r>
          </a:p>
          <a:p>
            <a:pPr lvl="0"/>
            <a:r>
              <a:rPr lang="nb-NO" sz="2299" dirty="0"/>
              <a:t>Ønsker (selskapet) informasjon fra andre kilder, plikter selskapet å innhente ny fullmakt.</a:t>
            </a:r>
          </a:p>
          <a:p>
            <a:pPr lvl="0"/>
            <a:r>
              <a:rPr lang="nb-NO" sz="2299" dirty="0"/>
              <a:t>Fullmakten omfatter ikke opplysninger som er mer enn 10 år regnet fra søknadsdato med mindre disse har sammenheng med helseopplysninger og helsesituasjon som er nyere enn 10 år.</a:t>
            </a:r>
          </a:p>
          <a:p>
            <a:pPr lvl="0"/>
            <a:r>
              <a:rPr lang="nb-NO" sz="2299" dirty="0"/>
              <a:t>Fullmakten gjelder heller ikke rett til å innhente eller bruke informasjon fra genetiske tester som er tatt for å avdekke risiko for fremtidig sykdom og som forsikringsselskapene etter Bioteknologiloven ikke har lov til å bruke.</a:t>
            </a:r>
          </a:p>
          <a:p>
            <a:endParaRPr lang="nb-NO" dirty="0"/>
          </a:p>
        </p:txBody>
      </p:sp>
    </p:spTree>
    <p:extLst>
      <p:ext uri="{BB962C8B-B14F-4D97-AF65-F5344CB8AC3E}">
        <p14:creationId xmlns:p14="http://schemas.microsoft.com/office/powerpoint/2010/main" val="15316380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Endringslogg:</a:t>
            </a:r>
          </a:p>
        </p:txBody>
      </p:sp>
      <p:sp>
        <p:nvSpPr>
          <p:cNvPr id="3" name="Plassholder for innhold 2"/>
          <p:cNvSpPr>
            <a:spLocks noGrp="1"/>
          </p:cNvSpPr>
          <p:nvPr>
            <p:ph idx="1"/>
          </p:nvPr>
        </p:nvSpPr>
        <p:spPr>
          <a:xfrm>
            <a:off x="867283" y="1235424"/>
            <a:ext cx="10344875" cy="4595886"/>
          </a:xfrm>
        </p:spPr>
        <p:txBody>
          <a:bodyPr/>
          <a:lstStyle/>
          <a:p>
            <a:r>
              <a:rPr lang="nb-NO" sz="1600" dirty="0"/>
              <a:t>V.1.1</a:t>
            </a:r>
          </a:p>
          <a:p>
            <a:pPr lvl="1"/>
            <a:r>
              <a:rPr lang="nb-NO" sz="1100" dirty="0"/>
              <a:t>Fullmakter er justert </a:t>
            </a:r>
            <a:r>
              <a:rPr lang="nb-NO" sz="1100" dirty="0" err="1"/>
              <a:t>iht</a:t>
            </a:r>
            <a:r>
              <a:rPr lang="nb-NO" sz="1100" dirty="0"/>
              <a:t> Personvernforordningen etter juridisk gjennomgang.</a:t>
            </a:r>
          </a:p>
          <a:p>
            <a:pPr lvl="1"/>
            <a:r>
              <a:rPr lang="nb-NO" sz="1100" dirty="0"/>
              <a:t>Slide 8: Spesifisert spørsmålstillingen rundt uføredekning</a:t>
            </a:r>
          </a:p>
          <a:p>
            <a:pPr lvl="1"/>
            <a:r>
              <a:rPr lang="nb-NO" sz="1100" dirty="0"/>
              <a:t>Slide 12: Faktureringsinformasjon er oppdatert</a:t>
            </a:r>
          </a:p>
          <a:p>
            <a:pPr lvl="1"/>
            <a:endParaRPr lang="nb-NO" sz="1100" dirty="0"/>
          </a:p>
          <a:p>
            <a:r>
              <a:rPr lang="nb-NO" sz="1600" dirty="0"/>
              <a:t>V.1.2</a:t>
            </a:r>
          </a:p>
          <a:p>
            <a:pPr lvl="1"/>
            <a:r>
              <a:rPr lang="nb-NO" sz="1100" dirty="0"/>
              <a:t>Slide 15: Lagt til; Svulster – Kreft Generelt</a:t>
            </a:r>
          </a:p>
          <a:p>
            <a:pPr lvl="1"/>
            <a:r>
              <a:rPr lang="nb-NO" sz="1100" dirty="0"/>
              <a:t>Slide 41: Lagt til ny spørsmålsgruppe – Kreft Generelt</a:t>
            </a:r>
          </a:p>
          <a:p>
            <a:pPr lvl="1"/>
            <a:r>
              <a:rPr lang="nb-NO" sz="1100" dirty="0"/>
              <a:t>Slide 31: Lagt til Øye/Syn - </a:t>
            </a:r>
            <a:r>
              <a:rPr lang="nb-NO" sz="1100" dirty="0" err="1"/>
              <a:t>Iridocyklitt</a:t>
            </a:r>
            <a:r>
              <a:rPr lang="nb-NO" sz="1100" dirty="0"/>
              <a:t>  (Intro)</a:t>
            </a:r>
          </a:p>
          <a:p>
            <a:pPr lvl="1"/>
            <a:r>
              <a:rPr lang="nb-NO" sz="1100" dirty="0"/>
              <a:t>Slide 27: Lagt til Von </a:t>
            </a:r>
            <a:r>
              <a:rPr lang="nb-NO" sz="1100" dirty="0" err="1"/>
              <a:t>Willebrands</a:t>
            </a:r>
            <a:r>
              <a:rPr lang="nb-NO" sz="1100" dirty="0"/>
              <a:t> sykdom og hemofili  (Intro)</a:t>
            </a:r>
          </a:p>
          <a:p>
            <a:pPr lvl="1"/>
            <a:r>
              <a:rPr lang="nb-NO" sz="1100" dirty="0"/>
              <a:t>Slide 18: Lagt til Hjerte- og karsykdommer – Hjerterytmeforstyrrelse (Standard)</a:t>
            </a:r>
          </a:p>
          <a:p>
            <a:pPr lvl="1"/>
            <a:r>
              <a:rPr lang="nb-NO" sz="1100" dirty="0"/>
              <a:t>Slide 18: Lagt til, Fordøyelse, Stress og Utbrenthet under Standard</a:t>
            </a:r>
          </a:p>
          <a:p>
            <a:pPr lvl="1"/>
            <a:r>
              <a:rPr lang="nb-NO" sz="1100" dirty="0"/>
              <a:t>Slide 12: Honorarer, korrigert tekst og lagt til mer informasjon om fakturering</a:t>
            </a:r>
          </a:p>
          <a:p>
            <a:pPr lvl="1"/>
            <a:endParaRPr lang="nb-NO" sz="1100" dirty="0"/>
          </a:p>
          <a:p>
            <a:r>
              <a:rPr lang="nb-NO" sz="1600" dirty="0"/>
              <a:t>V.1.3</a:t>
            </a:r>
          </a:p>
          <a:p>
            <a:pPr lvl="1"/>
            <a:r>
              <a:rPr lang="nb-NO" sz="1100" dirty="0"/>
              <a:t>Slide 5,7,9: Endret tekst for å fokusere på informasjon om tredjeperson</a:t>
            </a:r>
          </a:p>
          <a:p>
            <a:pPr lvl="1"/>
            <a:endParaRPr lang="nb-NO" sz="1100" dirty="0"/>
          </a:p>
          <a:p>
            <a:pPr lvl="1"/>
            <a:endParaRPr lang="nb-NO" sz="1200" dirty="0"/>
          </a:p>
        </p:txBody>
      </p:sp>
    </p:spTree>
    <p:extLst>
      <p:ext uri="{BB962C8B-B14F-4D97-AF65-F5344CB8AC3E}">
        <p14:creationId xmlns:p14="http://schemas.microsoft.com/office/powerpoint/2010/main" val="32672967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BE3714-4C9A-4D61-838E-AE8BFBF1A443}"/>
              </a:ext>
            </a:extLst>
          </p:cNvPr>
          <p:cNvSpPr>
            <a:spLocks noGrp="1"/>
          </p:cNvSpPr>
          <p:nvPr>
            <p:ph type="title"/>
          </p:nvPr>
        </p:nvSpPr>
        <p:spPr/>
        <p:txBody>
          <a:bodyPr/>
          <a:lstStyle/>
          <a:p>
            <a:r>
              <a:rPr lang="nb-NO" dirty="0"/>
              <a:t>Logikk forklaring</a:t>
            </a:r>
            <a:endParaRPr lang="en-US" dirty="0"/>
          </a:p>
        </p:txBody>
      </p:sp>
      <p:graphicFrame>
        <p:nvGraphicFramePr>
          <p:cNvPr id="4" name="Plassholder for innhold 3"/>
          <p:cNvGraphicFramePr>
            <a:graphicFrameLocks noGrp="1"/>
          </p:cNvGraphicFramePr>
          <p:nvPr>
            <p:ph idx="1"/>
          </p:nvPr>
        </p:nvGraphicFramePr>
        <p:xfrm>
          <a:off x="1422886" y="3555417"/>
          <a:ext cx="9312292" cy="2681542"/>
        </p:xfrm>
        <a:graphic>
          <a:graphicData uri="http://schemas.openxmlformats.org/drawingml/2006/table">
            <a:tbl>
              <a:tblPr firstRow="1" firstCol="1" bandRow="1">
                <a:tableStyleId>{5C22544A-7EE6-4342-B048-85BDC9FD1C3A}</a:tableStyleId>
              </a:tblPr>
              <a:tblGrid>
                <a:gridCol w="1592741">
                  <a:extLst>
                    <a:ext uri="{9D8B030D-6E8A-4147-A177-3AD203B41FA5}">
                      <a16:colId xmlns:a16="http://schemas.microsoft.com/office/drawing/2014/main" val="3698007385"/>
                    </a:ext>
                  </a:extLst>
                </a:gridCol>
                <a:gridCol w="1592741">
                  <a:extLst>
                    <a:ext uri="{9D8B030D-6E8A-4147-A177-3AD203B41FA5}">
                      <a16:colId xmlns:a16="http://schemas.microsoft.com/office/drawing/2014/main" val="1455280278"/>
                    </a:ext>
                  </a:extLst>
                </a:gridCol>
                <a:gridCol w="1592741">
                  <a:extLst>
                    <a:ext uri="{9D8B030D-6E8A-4147-A177-3AD203B41FA5}">
                      <a16:colId xmlns:a16="http://schemas.microsoft.com/office/drawing/2014/main" val="4215070053"/>
                    </a:ext>
                  </a:extLst>
                </a:gridCol>
                <a:gridCol w="1592741">
                  <a:extLst>
                    <a:ext uri="{9D8B030D-6E8A-4147-A177-3AD203B41FA5}">
                      <a16:colId xmlns:a16="http://schemas.microsoft.com/office/drawing/2014/main" val="2891009512"/>
                    </a:ext>
                  </a:extLst>
                </a:gridCol>
                <a:gridCol w="2941327">
                  <a:extLst>
                    <a:ext uri="{9D8B030D-6E8A-4147-A177-3AD203B41FA5}">
                      <a16:colId xmlns:a16="http://schemas.microsoft.com/office/drawing/2014/main" val="704286525"/>
                    </a:ext>
                  </a:extLst>
                </a:gridCol>
              </a:tblGrid>
              <a:tr h="167596">
                <a:tc>
                  <a:txBody>
                    <a:bodyPr/>
                    <a:lstStyle/>
                    <a:p>
                      <a:pPr>
                        <a:spcAft>
                          <a:spcPts val="0"/>
                        </a:spcAft>
                      </a:pPr>
                      <a:r>
                        <a:rPr lang="nb-NO" sz="1100" dirty="0">
                          <a:effectLst/>
                        </a:rPr>
                        <a:t> </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Standard</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Standard med intro</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Spesifikke spørsmål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Hva skal </a:t>
                      </a:r>
                      <a:r>
                        <a:rPr lang="nb-NO" sz="1100">
                          <a:effectLst/>
                        </a:rPr>
                        <a:t>brevet inneholde?</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665979074"/>
                  </a:ext>
                </a:extLst>
              </a:tr>
              <a:tr h="167596">
                <a:tc>
                  <a:txBody>
                    <a:bodyPr/>
                    <a:lstStyle/>
                    <a:p>
                      <a:pPr>
                        <a:spcAft>
                          <a:spcPts val="0"/>
                        </a:spcAft>
                      </a:pPr>
                      <a:r>
                        <a:rPr lang="nb-NO" sz="1100">
                          <a:effectLst/>
                        </a:rPr>
                        <a:t>Saksbehandler velger</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 </a:t>
                      </a:r>
                      <a:endParaRPr lang="nb-NO" sz="1100" dirty="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576788437"/>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Standard med intro</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404020529"/>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4193259931"/>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78051598"/>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To introtekster,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28036849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 2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393027730"/>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3680773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Tre introtekster; standard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41795913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3</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Kun spesifikke *3</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090353068"/>
                  </a:ext>
                </a:extLst>
              </a:tr>
              <a:tr h="335193">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 introtekst, de 2 andre sykdommene nevnt, standard *1 </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071359368"/>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To introtekster, standard *1, spesifikk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2919529"/>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En introtekst, standard *1, spesifikk *1</a:t>
                      </a:r>
                      <a:endParaRPr lang="nb-NO" sz="110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1148802406"/>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Kun spesifikk *2, standard *1</a:t>
                      </a:r>
                      <a:endParaRPr lang="nb-NO" sz="1100" dirty="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3499673345"/>
                  </a:ext>
                </a:extLst>
              </a:tr>
              <a:tr h="167596">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 </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1</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a:effectLst/>
                        </a:rPr>
                        <a:t>2</a:t>
                      </a:r>
                      <a:endParaRPr lang="nb-NO" sz="1100">
                        <a:effectLst/>
                        <a:latin typeface="Calibri" panose="020F0502020204030204" pitchFamily="34" charset="0"/>
                        <a:ea typeface="Times New Roman" panose="02020603050405020304" pitchFamily="18" charset="0"/>
                      </a:endParaRPr>
                    </a:p>
                  </a:txBody>
                  <a:tcPr marL="73230" marR="73230" marT="0" marB="0"/>
                </a:tc>
                <a:tc>
                  <a:txBody>
                    <a:bodyPr/>
                    <a:lstStyle/>
                    <a:p>
                      <a:pPr>
                        <a:spcAft>
                          <a:spcPts val="0"/>
                        </a:spcAft>
                      </a:pPr>
                      <a:r>
                        <a:rPr lang="nb-NO" sz="1100" dirty="0">
                          <a:effectLst/>
                        </a:rPr>
                        <a:t>En introtekst, standard *1, spesifikk *2 </a:t>
                      </a:r>
                      <a:endParaRPr lang="nb-NO" sz="1100" dirty="0">
                        <a:effectLst/>
                        <a:latin typeface="Calibri" panose="020F0502020204030204" pitchFamily="34" charset="0"/>
                        <a:ea typeface="Times New Roman" panose="02020603050405020304" pitchFamily="18" charset="0"/>
                      </a:endParaRPr>
                    </a:p>
                  </a:txBody>
                  <a:tcPr marL="73230" marR="73230" marT="0" marB="0"/>
                </a:tc>
                <a:extLst>
                  <a:ext uri="{0D108BD9-81ED-4DB2-BD59-A6C34878D82A}">
                    <a16:rowId xmlns:a16="http://schemas.microsoft.com/office/drawing/2014/main" val="552196266"/>
                  </a:ext>
                </a:extLst>
              </a:tr>
            </a:tbl>
          </a:graphicData>
        </a:graphic>
      </p:graphicFrame>
      <p:sp>
        <p:nvSpPr>
          <p:cNvPr id="6" name="TekstSylinder 5"/>
          <p:cNvSpPr txBox="1"/>
          <p:nvPr/>
        </p:nvSpPr>
        <p:spPr>
          <a:xfrm>
            <a:off x="409197" y="1169765"/>
            <a:ext cx="10943824" cy="1630791"/>
          </a:xfrm>
          <a:prstGeom prst="rect">
            <a:avLst/>
          </a:prstGeom>
          <a:noFill/>
        </p:spPr>
        <p:txBody>
          <a:bodyPr wrap="square" rtlCol="0">
            <a:spAutoFit/>
          </a:bodyPr>
          <a:lstStyle/>
          <a:p>
            <a:pPr marL="171399" indent="-171399">
              <a:buFont typeface="Arial" panose="020B0604020202020204" pitchFamily="34" charset="0"/>
              <a:buChar char="•"/>
            </a:pPr>
            <a:r>
              <a:rPr lang="nb-NO" sz="1000" dirty="0"/>
              <a:t>Begrepene vi har brukt er standard spørsmål, egen introtekst (med samme standard spørsmål), og spesifikke spørsmål – i tillegg kommer fritekstfelt for diagnoser som ikke ligger i løsningen</a:t>
            </a:r>
          </a:p>
          <a:p>
            <a:pPr marL="715623" lvl="1" indent="-171399">
              <a:buFont typeface="Arial" panose="020B0604020202020204" pitchFamily="34" charset="0"/>
              <a:buChar char="•"/>
            </a:pPr>
            <a:r>
              <a:rPr lang="nb-NO" sz="1000" dirty="0"/>
              <a:t>Standard spørsmål: er alltid like, og der diagnosen ikke er knytte til en egen introtekst vil legen kun få tekst ala «kunden har oppgitt XX»</a:t>
            </a:r>
          </a:p>
          <a:p>
            <a:pPr marL="715623" lvl="1" indent="-171399">
              <a:buFont typeface="Arial" panose="020B0604020202020204" pitchFamily="34" charset="0"/>
              <a:buChar char="•"/>
            </a:pPr>
            <a:r>
              <a:rPr lang="nb-NO" sz="1000" dirty="0"/>
              <a:t>Egen introtekst: gir samme liste over standard spørsmål men med en «hjelpetekst» til legen ala «kunde har oppgitt XX og derfor er det viktig at du tenker på følgene (blodverdier, x, y, z når du svarer»</a:t>
            </a:r>
          </a:p>
          <a:p>
            <a:pPr marL="715623" lvl="1" indent="-171399">
              <a:buFont typeface="Arial" panose="020B0604020202020204" pitchFamily="34" charset="0"/>
              <a:buChar char="•"/>
            </a:pPr>
            <a:r>
              <a:rPr lang="nb-NO" sz="1000" dirty="0"/>
              <a:t>Spesifikke spørsmål: egne spørsmål tilpasset sykdom/lidelse </a:t>
            </a:r>
          </a:p>
          <a:p>
            <a:pPr marL="171399" indent="-171399">
              <a:buFont typeface="Arial" panose="020B0604020202020204" pitchFamily="34" charset="0"/>
              <a:buChar char="•"/>
            </a:pPr>
            <a:r>
              <a:rPr lang="nb-NO" sz="1000" dirty="0"/>
              <a:t>Som hovedregel skal ikke saksbehandler velge mer enn 3 diagnoser, men det kan i enkelte tilfeller sendes inntil 5 diagnoser pr. forespørsel ved særskilt behov.</a:t>
            </a:r>
          </a:p>
          <a:p>
            <a:pPr marL="715623" lvl="1" indent="-171399">
              <a:buFont typeface="Arial" panose="020B0604020202020204" pitchFamily="34" charset="0"/>
              <a:buChar char="•"/>
            </a:pPr>
            <a:r>
              <a:rPr lang="nb-NO" sz="1000" dirty="0"/>
              <a:t>Der diagnosen ikke er på listen, må saksbehandler kunne velge «annet» og trigge en fritekstfunksjon (med plass til å beskrive diagnose og spørsmål) </a:t>
            </a:r>
            <a:br>
              <a:rPr lang="nb-NO" sz="1000" dirty="0"/>
            </a:br>
            <a:r>
              <a:rPr lang="nb-NO" sz="1000" dirty="0"/>
              <a:t>Denne funksjonen må bare benyttes til diagnoser som ikke finnes i listene.</a:t>
            </a:r>
          </a:p>
          <a:p>
            <a:pPr marL="171399" indent="-171399">
              <a:buFont typeface="Arial" panose="020B0604020202020204" pitchFamily="34" charset="0"/>
              <a:buChar char="•"/>
            </a:pPr>
            <a:r>
              <a:rPr lang="nb-NO" sz="1000" dirty="0"/>
              <a:t>Diagnoser som er valgt nevnes alltid i standardintro, uavhengig hvor mange og hvilke spørsmål/introtekst som trigges </a:t>
            </a:r>
          </a:p>
          <a:p>
            <a:pPr marL="171399" indent="-171399">
              <a:buFont typeface="Arial" panose="020B0604020202020204" pitchFamily="34" charset="0"/>
              <a:buChar char="•"/>
            </a:pPr>
            <a:r>
              <a:rPr lang="nb-NO" sz="1000" dirty="0"/>
              <a:t>Saksbehandler kan huke av for uføredekning – dette trigger ekstra spørsmål uavhengig av diagnose valgt </a:t>
            </a:r>
          </a:p>
        </p:txBody>
      </p:sp>
    </p:spTree>
    <p:extLst>
      <p:ext uri="{BB962C8B-B14F-4D97-AF65-F5344CB8AC3E}">
        <p14:creationId xmlns:p14="http://schemas.microsoft.com/office/powerpoint/2010/main" val="271880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Eksempel for standard spørsmål</a:t>
            </a:r>
          </a:p>
        </p:txBody>
      </p:sp>
      <p:sp>
        <p:nvSpPr>
          <p:cNvPr id="6" name="Rektangel 5"/>
          <p:cNvSpPr/>
          <p:nvPr/>
        </p:nvSpPr>
        <p:spPr>
          <a:xfrm>
            <a:off x="3071752" y="1396722"/>
            <a:ext cx="7416610" cy="41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sz="1200" dirty="0">
                <a:solidFill>
                  <a:schemeClr val="tx1"/>
                </a:solidFill>
              </a:rPr>
              <a:t>Ovennevnte ønsker å kjøpe «Personforsikring for voksen» …. </a:t>
            </a:r>
          </a:p>
        </p:txBody>
      </p:sp>
      <p:sp>
        <p:nvSpPr>
          <p:cNvPr id="7" name="TekstSylinder 6"/>
          <p:cNvSpPr txBox="1"/>
          <p:nvPr/>
        </p:nvSpPr>
        <p:spPr>
          <a:xfrm rot="20640430">
            <a:off x="1338751" y="2461588"/>
            <a:ext cx="1509251" cy="369108"/>
          </a:xfrm>
          <a:prstGeom prst="rect">
            <a:avLst/>
          </a:prstGeom>
          <a:noFill/>
        </p:spPr>
        <p:txBody>
          <a:bodyPr wrap="none" rtlCol="0">
            <a:spAutoFit/>
          </a:bodyPr>
          <a:lstStyle/>
          <a:p>
            <a:r>
              <a:rPr lang="nb-NO" sz="1799" dirty="0">
                <a:latin typeface="+mj-lt"/>
              </a:rPr>
              <a:t>Standard intro</a:t>
            </a:r>
          </a:p>
        </p:txBody>
      </p:sp>
      <p:sp>
        <p:nvSpPr>
          <p:cNvPr id="8" name="Rektangel 7"/>
          <p:cNvSpPr/>
          <p:nvPr/>
        </p:nvSpPr>
        <p:spPr>
          <a:xfrm>
            <a:off x="3071752" y="2107455"/>
            <a:ext cx="7416610" cy="123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200" dirty="0">
                <a:solidFill>
                  <a:schemeClr val="tx1"/>
                </a:solidFill>
              </a:rPr>
              <a:t>Legg gjerne ved kopi av epikriser innenfor de siste tre år, dersom disse er relevante, men vær oppmerksom på at opplysninger om identifiserbar tredjeperson ikke skal oversendes.</a:t>
            </a:r>
          </a:p>
          <a:p>
            <a:endParaRPr lang="nb-NO" sz="1200" dirty="0"/>
          </a:p>
          <a:p>
            <a:r>
              <a:rPr lang="nb-NO" sz="1200" dirty="0">
                <a:solidFill>
                  <a:schemeClr val="tx1"/>
                </a:solidFill>
              </a:rPr>
              <a:t>I helseerklæringen er det opplyst om følgende helseproblemer: </a:t>
            </a:r>
            <a:r>
              <a:rPr lang="nb-NO" sz="1200" b="1" dirty="0">
                <a:solidFill>
                  <a:schemeClr val="tx1"/>
                </a:solidFill>
              </a:rPr>
              <a:t>«Blodpropp»</a:t>
            </a:r>
          </a:p>
          <a:p>
            <a:endParaRPr lang="nb-NO" sz="1200" dirty="0"/>
          </a:p>
        </p:txBody>
      </p:sp>
      <p:sp>
        <p:nvSpPr>
          <p:cNvPr id="9" name="TekstSylinder 8"/>
          <p:cNvSpPr txBox="1"/>
          <p:nvPr/>
        </p:nvSpPr>
        <p:spPr>
          <a:xfrm rot="20640430">
            <a:off x="1765377" y="3716026"/>
            <a:ext cx="1068861" cy="645906"/>
          </a:xfrm>
          <a:prstGeom prst="rect">
            <a:avLst/>
          </a:prstGeom>
          <a:noFill/>
        </p:spPr>
        <p:txBody>
          <a:bodyPr wrap="none" rtlCol="0">
            <a:spAutoFit/>
          </a:bodyPr>
          <a:lstStyle/>
          <a:p>
            <a:pPr algn="ctr"/>
            <a:r>
              <a:rPr lang="nb-NO" sz="1799">
                <a:latin typeface="+mj-lt"/>
              </a:rPr>
              <a:t>Standard </a:t>
            </a:r>
          </a:p>
          <a:p>
            <a:pPr algn="ctr"/>
            <a:r>
              <a:rPr lang="nb-NO" sz="1799">
                <a:latin typeface="+mj-lt"/>
              </a:rPr>
              <a:t>spørsmål</a:t>
            </a:r>
          </a:p>
        </p:txBody>
      </p:sp>
      <p:sp>
        <p:nvSpPr>
          <p:cNvPr id="10" name="Rektangel 9"/>
          <p:cNvSpPr/>
          <p:nvPr/>
        </p:nvSpPr>
        <p:spPr>
          <a:xfrm>
            <a:off x="3064567" y="3636103"/>
            <a:ext cx="7416610" cy="22485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33" indent="-171433">
              <a:buFont typeface="Arial" panose="020B0604020202020204" pitchFamily="34" charset="0"/>
              <a:buChar char="•"/>
            </a:pPr>
            <a:r>
              <a:rPr lang="nb-NO" sz="1200" dirty="0">
                <a:solidFill>
                  <a:schemeClr val="tx1"/>
                </a:solidFill>
              </a:rPr>
              <a:t>Når startet symptomene og hvordan artet de seg?</a:t>
            </a:r>
          </a:p>
          <a:p>
            <a:pPr marL="171433" indent="-171433">
              <a:buFont typeface="Arial" panose="020B0604020202020204" pitchFamily="34" charset="0"/>
              <a:buChar char="•"/>
            </a:pPr>
            <a:r>
              <a:rPr lang="nb-NO" sz="1200" dirty="0">
                <a:solidFill>
                  <a:schemeClr val="tx1"/>
                </a:solidFill>
              </a:rPr>
              <a:t>Er endelig diagnose(r) stilt? (Angi i så fall når og diagnosekoder) </a:t>
            </a:r>
          </a:p>
          <a:p>
            <a:pPr marL="171433" indent="-171433">
              <a:buFont typeface="Arial" panose="020B0604020202020204" pitchFamily="34" charset="0"/>
              <a:buChar char="•"/>
            </a:pPr>
            <a:r>
              <a:rPr lang="nb-NO" sz="1200" dirty="0">
                <a:solidFill>
                  <a:schemeClr val="tx1"/>
                </a:solidFill>
              </a:rPr>
              <a:t>Sannsynlige årsaksfaktorer?</a:t>
            </a:r>
          </a:p>
          <a:p>
            <a:pPr marL="171433" indent="-171433">
              <a:buFont typeface="Arial" panose="020B0604020202020204" pitchFamily="34" charset="0"/>
              <a:buChar char="•"/>
            </a:pPr>
            <a:r>
              <a:rPr lang="nb-NO" sz="1200" dirty="0">
                <a:solidFill>
                  <a:schemeClr val="tx1"/>
                </a:solidFill>
              </a:rPr>
              <a:t>Hvordan har helsetilstanden utviklet seg? Komplikasjoner?</a:t>
            </a:r>
          </a:p>
          <a:p>
            <a:pPr marL="171433" indent="-171433">
              <a:buFont typeface="Arial" panose="020B0604020202020204" pitchFamily="34" charset="0"/>
              <a:buChar char="•"/>
            </a:pPr>
            <a:r>
              <a:rPr lang="nb-NO" sz="1200" dirty="0">
                <a:solidFill>
                  <a:schemeClr val="tx1"/>
                </a:solidFill>
              </a:rPr>
              <a:t>Resultat av relevante prøver og undersøkelser med tidsangivelser </a:t>
            </a:r>
          </a:p>
          <a:p>
            <a:pPr marL="171433" indent="-171433">
              <a:buFont typeface="Arial" panose="020B0604020202020204" pitchFamily="34" charset="0"/>
              <a:buChar char="•"/>
            </a:pPr>
            <a:r>
              <a:rPr lang="nb-NO" sz="1200" dirty="0">
                <a:solidFill>
                  <a:schemeClr val="tx1"/>
                </a:solidFill>
              </a:rPr>
              <a:t>Behandling – type, tidsrom og effekt</a:t>
            </a:r>
          </a:p>
          <a:p>
            <a:pPr marL="171433" indent="-171433">
              <a:buFont typeface="Arial" panose="020B0604020202020204" pitchFamily="34" charset="0"/>
              <a:buChar char="•"/>
            </a:pPr>
            <a:r>
              <a:rPr lang="nb-NO" sz="1200" dirty="0">
                <a:solidFill>
                  <a:schemeClr val="tx1"/>
                </a:solidFill>
              </a:rPr>
              <a:t>Symptomer og funn (</a:t>
            </a:r>
            <a:r>
              <a:rPr lang="nb-NO" sz="1200" dirty="0" err="1">
                <a:solidFill>
                  <a:schemeClr val="tx1"/>
                </a:solidFill>
              </a:rPr>
              <a:t>inkl</a:t>
            </a:r>
            <a:r>
              <a:rPr lang="nb-NO" sz="1200" dirty="0">
                <a:solidFill>
                  <a:schemeClr val="tx1"/>
                </a:solidFill>
              </a:rPr>
              <a:t> svar på evt. supplerende undersøkelser) ved siste kontroll (angi dato)</a:t>
            </a:r>
          </a:p>
          <a:p>
            <a:pPr marL="171433" indent="-171433">
              <a:buFont typeface="Arial" panose="020B0604020202020204" pitchFamily="34" charset="0"/>
              <a:buChar char="•"/>
            </a:pPr>
            <a:r>
              <a:rPr lang="nb-NO" sz="1200" dirty="0">
                <a:solidFill>
                  <a:schemeClr val="tx1"/>
                </a:solidFill>
              </a:rPr>
              <a:t>Plan for videre utredning/behandling/kontroll</a:t>
            </a:r>
          </a:p>
          <a:p>
            <a:pPr marL="171433" indent="-171433">
              <a:buFont typeface="Arial" panose="020B0604020202020204" pitchFamily="34" charset="0"/>
              <a:buChar char="•"/>
            </a:pPr>
            <a:r>
              <a:rPr lang="nb-NO" sz="1200" dirty="0">
                <a:solidFill>
                  <a:schemeClr val="tx1"/>
                </a:solidFill>
              </a:rPr>
              <a:t>Forventet videre utvikling/prognose</a:t>
            </a:r>
          </a:p>
          <a:p>
            <a:pPr marL="171433" indent="-171433">
              <a:buFont typeface="Arial" panose="020B0604020202020204" pitchFamily="34" charset="0"/>
              <a:buChar char="•"/>
            </a:pPr>
            <a:r>
              <a:rPr lang="nb-NO" sz="1200" dirty="0">
                <a:solidFill>
                  <a:schemeClr val="tx1"/>
                </a:solidFill>
              </a:rPr>
              <a:t>Andre faktorer som kan ha innvirkning på fremtidig helse og funksjon (</a:t>
            </a:r>
            <a:r>
              <a:rPr lang="nb-NO" sz="1200" dirty="0" err="1">
                <a:solidFill>
                  <a:schemeClr val="tx1"/>
                </a:solidFill>
              </a:rPr>
              <a:t>f.eks</a:t>
            </a:r>
            <a:r>
              <a:rPr lang="nb-NO" sz="1200" dirty="0">
                <a:solidFill>
                  <a:schemeClr val="tx1"/>
                </a:solidFill>
              </a:rPr>
              <a:t> tobakk, rusmidler, ernæring)</a:t>
            </a:r>
            <a:endParaRPr lang="nb-NO" sz="1200" dirty="0">
              <a:solidFill>
                <a:srgbClr val="FF0000"/>
              </a:solidFill>
            </a:endParaRPr>
          </a:p>
          <a:p>
            <a:endParaRPr lang="nb-NO" sz="1200" dirty="0"/>
          </a:p>
          <a:p>
            <a:r>
              <a:rPr lang="nb-NO" sz="1200" b="1" dirty="0"/>
              <a:t> </a:t>
            </a:r>
            <a:endParaRPr lang="nb-NO" sz="1200" dirty="0"/>
          </a:p>
          <a:p>
            <a:endParaRPr lang="nb-NO" sz="1200" dirty="0"/>
          </a:p>
        </p:txBody>
      </p:sp>
      <p:sp>
        <p:nvSpPr>
          <p:cNvPr id="11" name="TekstSylinder 10"/>
          <p:cNvSpPr txBox="1"/>
          <p:nvPr/>
        </p:nvSpPr>
        <p:spPr>
          <a:xfrm rot="20640430">
            <a:off x="1891857" y="1498962"/>
            <a:ext cx="830268" cy="369108"/>
          </a:xfrm>
          <a:prstGeom prst="rect">
            <a:avLst/>
          </a:prstGeom>
          <a:noFill/>
        </p:spPr>
        <p:txBody>
          <a:bodyPr wrap="none" rtlCol="0">
            <a:spAutoFit/>
          </a:bodyPr>
          <a:lstStyle/>
          <a:p>
            <a:r>
              <a:rPr lang="nb-NO" sz="1799" dirty="0">
                <a:latin typeface="+mj-lt"/>
              </a:rPr>
              <a:t>Formål</a:t>
            </a:r>
          </a:p>
        </p:txBody>
      </p:sp>
    </p:spTree>
    <p:extLst>
      <p:ext uri="{BB962C8B-B14F-4D97-AF65-F5344CB8AC3E}">
        <p14:creationId xmlns:p14="http://schemas.microsoft.com/office/powerpoint/2010/main" val="330376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Eksempel for standard spørsmål forts.</a:t>
            </a:r>
          </a:p>
        </p:txBody>
      </p:sp>
      <p:sp>
        <p:nvSpPr>
          <p:cNvPr id="6" name="Rektangel 5"/>
          <p:cNvSpPr/>
          <p:nvPr/>
        </p:nvSpPr>
        <p:spPr>
          <a:xfrm>
            <a:off x="2953279" y="3018135"/>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7" name="TekstSylinder 6"/>
          <p:cNvSpPr txBox="1"/>
          <p:nvPr/>
        </p:nvSpPr>
        <p:spPr>
          <a:xfrm rot="20640430">
            <a:off x="1094245" y="3247647"/>
            <a:ext cx="1434378" cy="369108"/>
          </a:xfrm>
          <a:prstGeom prst="rect">
            <a:avLst/>
          </a:prstGeom>
          <a:noFill/>
        </p:spPr>
        <p:txBody>
          <a:bodyPr wrap="none" rtlCol="0">
            <a:spAutoFit/>
          </a:bodyPr>
          <a:lstStyle/>
          <a:p>
            <a:r>
              <a:rPr lang="nb-NO" sz="1799" dirty="0">
                <a:latin typeface="+mj-lt"/>
              </a:rPr>
              <a:t>AVSLUTNING </a:t>
            </a:r>
          </a:p>
        </p:txBody>
      </p:sp>
      <p:sp>
        <p:nvSpPr>
          <p:cNvPr id="8" name="Rektangel 7"/>
          <p:cNvSpPr/>
          <p:nvPr/>
        </p:nvSpPr>
        <p:spPr>
          <a:xfrm>
            <a:off x="2967968" y="3822168"/>
            <a:ext cx="7416610" cy="9489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sp>
        <p:nvSpPr>
          <p:cNvPr id="10" name="Rektangel 9"/>
          <p:cNvSpPr/>
          <p:nvPr/>
        </p:nvSpPr>
        <p:spPr>
          <a:xfrm>
            <a:off x="2967967" y="1434934"/>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Grunnet tegning av uføredekning ønskes oversikt over sykemeldingshistorikk siste 5 år – angi tidsrom/årsak/diagnose</a:t>
            </a:r>
          </a:p>
        </p:txBody>
      </p:sp>
      <p:sp>
        <p:nvSpPr>
          <p:cNvPr id="9" name="TekstSylinder 8"/>
          <p:cNvSpPr txBox="1"/>
          <p:nvPr/>
        </p:nvSpPr>
        <p:spPr>
          <a:xfrm rot="20640430">
            <a:off x="602057" y="1842009"/>
            <a:ext cx="2621098" cy="645906"/>
          </a:xfrm>
          <a:prstGeom prst="rect">
            <a:avLst/>
          </a:prstGeom>
          <a:noFill/>
        </p:spPr>
        <p:txBody>
          <a:bodyPr wrap="square" rtlCol="0">
            <a:spAutoFit/>
          </a:bodyPr>
          <a:lstStyle/>
          <a:p>
            <a:r>
              <a:rPr lang="nb-NO" sz="1799" dirty="0">
                <a:latin typeface="+mj-lt"/>
              </a:rPr>
              <a:t>Tilleggstekst ved </a:t>
            </a:r>
          </a:p>
          <a:p>
            <a:r>
              <a:rPr lang="nb-NO" sz="1799" dirty="0">
                <a:latin typeface="+mj-lt"/>
              </a:rPr>
              <a:t>Uføredekning</a:t>
            </a:r>
          </a:p>
        </p:txBody>
      </p:sp>
    </p:spTree>
    <p:extLst>
      <p:ext uri="{BB962C8B-B14F-4D97-AF65-F5344CB8AC3E}">
        <p14:creationId xmlns:p14="http://schemas.microsoft.com/office/powerpoint/2010/main" val="248083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492315"/>
          </a:xfrm>
        </p:spPr>
        <p:txBody>
          <a:bodyPr>
            <a:normAutofit fontScale="90000"/>
          </a:bodyPr>
          <a:lstStyle/>
          <a:p>
            <a:r>
              <a:rPr lang="nb-NO" sz="3199" dirty="0"/>
              <a:t>Eksempel for spesifikk tekst + standard spørsmål </a:t>
            </a:r>
          </a:p>
        </p:txBody>
      </p:sp>
      <p:sp>
        <p:nvSpPr>
          <p:cNvPr id="6" name="Rektangel 5"/>
          <p:cNvSpPr/>
          <p:nvPr/>
        </p:nvSpPr>
        <p:spPr>
          <a:xfrm>
            <a:off x="3071264" y="1017940"/>
            <a:ext cx="7416610" cy="415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b-NO" sz="1200" dirty="0">
                <a:solidFill>
                  <a:schemeClr val="tx1"/>
                </a:solidFill>
              </a:rPr>
              <a:t>Ovennevnte ønsker å kjøpe «</a:t>
            </a:r>
            <a:r>
              <a:rPr lang="nb-NO" sz="1200">
                <a:solidFill>
                  <a:schemeClr val="tx1"/>
                </a:solidFill>
              </a:rPr>
              <a:t>Personforsikring voksen» </a:t>
            </a:r>
            <a:r>
              <a:rPr lang="nb-NO" sz="1200" dirty="0">
                <a:solidFill>
                  <a:schemeClr val="tx1"/>
                </a:solidFill>
              </a:rPr>
              <a:t>…. </a:t>
            </a:r>
          </a:p>
        </p:txBody>
      </p:sp>
      <p:sp>
        <p:nvSpPr>
          <p:cNvPr id="8" name="TekstSylinder 7"/>
          <p:cNvSpPr txBox="1"/>
          <p:nvPr/>
        </p:nvSpPr>
        <p:spPr>
          <a:xfrm rot="20640430">
            <a:off x="1208440" y="3550208"/>
            <a:ext cx="1486623" cy="369108"/>
          </a:xfrm>
          <a:prstGeom prst="rect">
            <a:avLst/>
          </a:prstGeom>
          <a:noFill/>
        </p:spPr>
        <p:txBody>
          <a:bodyPr wrap="none" rtlCol="0">
            <a:spAutoFit/>
          </a:bodyPr>
          <a:lstStyle/>
          <a:p>
            <a:r>
              <a:rPr lang="nb-NO" sz="1799" dirty="0">
                <a:latin typeface="+mj-lt"/>
              </a:rPr>
              <a:t>Spesifikk tekst</a:t>
            </a:r>
          </a:p>
        </p:txBody>
      </p:sp>
      <p:sp>
        <p:nvSpPr>
          <p:cNvPr id="9" name="TekstSylinder 8"/>
          <p:cNvSpPr txBox="1"/>
          <p:nvPr/>
        </p:nvSpPr>
        <p:spPr>
          <a:xfrm rot="20640430">
            <a:off x="1133080" y="2094369"/>
            <a:ext cx="1528610" cy="369108"/>
          </a:xfrm>
          <a:prstGeom prst="rect">
            <a:avLst/>
          </a:prstGeom>
          <a:noFill/>
        </p:spPr>
        <p:txBody>
          <a:bodyPr wrap="none" rtlCol="0">
            <a:spAutoFit/>
          </a:bodyPr>
          <a:lstStyle/>
          <a:p>
            <a:pPr lvl="0"/>
            <a:r>
              <a:rPr lang="nb-NO" sz="1799" dirty="0">
                <a:solidFill>
                  <a:prstClr val="black"/>
                </a:solidFill>
              </a:rPr>
              <a:t>Standard intro</a:t>
            </a:r>
          </a:p>
        </p:txBody>
      </p:sp>
      <p:sp>
        <p:nvSpPr>
          <p:cNvPr id="10" name="TekstSylinder 9"/>
          <p:cNvSpPr txBox="1"/>
          <p:nvPr/>
        </p:nvSpPr>
        <p:spPr>
          <a:xfrm rot="20640430">
            <a:off x="1417321" y="4564467"/>
            <a:ext cx="1068861" cy="645906"/>
          </a:xfrm>
          <a:prstGeom prst="rect">
            <a:avLst/>
          </a:prstGeom>
          <a:noFill/>
        </p:spPr>
        <p:txBody>
          <a:bodyPr wrap="none" rtlCol="0">
            <a:spAutoFit/>
          </a:bodyPr>
          <a:lstStyle/>
          <a:p>
            <a:pPr algn="ctr"/>
            <a:r>
              <a:rPr lang="nb-NO" sz="1799" dirty="0">
                <a:latin typeface="+mj-lt"/>
              </a:rPr>
              <a:t>Standard </a:t>
            </a:r>
          </a:p>
          <a:p>
            <a:pPr algn="ctr"/>
            <a:r>
              <a:rPr lang="nb-NO" sz="1799" dirty="0">
                <a:latin typeface="+mj-lt"/>
              </a:rPr>
              <a:t>spørsmål</a:t>
            </a:r>
          </a:p>
        </p:txBody>
      </p:sp>
      <p:sp>
        <p:nvSpPr>
          <p:cNvPr id="11" name="Rektangel 10"/>
          <p:cNvSpPr/>
          <p:nvPr/>
        </p:nvSpPr>
        <p:spPr>
          <a:xfrm>
            <a:off x="3049908" y="1662462"/>
            <a:ext cx="7416610" cy="1232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For å kunne behandle saken trenger vi svar på spørsmålene nedenfor. Gjelder forespørselen flere helseproblemer ber vi deg sortere svarene slik at det går klart fram hvilket helseproblem de gjelder.</a:t>
            </a:r>
          </a:p>
          <a:p>
            <a:r>
              <a:rPr lang="nb-NO" sz="1200" dirty="0">
                <a:solidFill>
                  <a:schemeClr val="tx1"/>
                </a:solidFill>
              </a:rPr>
              <a:t>Legg gjerne ved kopi av epikriser innenfor de siste tre år, dersom disse er relevante, men vær oppmerksom på at opplysninger om identifiserbar tredjeperson ikke skal oversendes.</a:t>
            </a:r>
          </a:p>
          <a:p>
            <a:endParaRPr lang="nb-NO" sz="1200" dirty="0"/>
          </a:p>
          <a:p>
            <a:r>
              <a:rPr lang="nb-NO" sz="1200" dirty="0">
                <a:solidFill>
                  <a:schemeClr val="tx1"/>
                </a:solidFill>
              </a:rPr>
              <a:t>I helseerklæringen er det opplyst om følgende helseproblemer: </a:t>
            </a:r>
            <a:r>
              <a:rPr lang="nb-NO" sz="1200" b="1" dirty="0">
                <a:solidFill>
                  <a:schemeClr val="tx1"/>
                </a:solidFill>
              </a:rPr>
              <a:t>«Ulcerøs kolitt, migrene»</a:t>
            </a:r>
          </a:p>
          <a:p>
            <a:endParaRPr lang="nb-NO" sz="1200" dirty="0"/>
          </a:p>
        </p:txBody>
      </p:sp>
      <p:sp>
        <p:nvSpPr>
          <p:cNvPr id="12" name="Rektangel 11"/>
          <p:cNvSpPr/>
          <p:nvPr/>
        </p:nvSpPr>
        <p:spPr>
          <a:xfrm>
            <a:off x="3049908" y="3109890"/>
            <a:ext cx="7416610" cy="965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nb-NO" sz="1200" dirty="0">
                <a:solidFill>
                  <a:schemeClr val="tx1"/>
                </a:solidFill>
              </a:rPr>
              <a:t>Ved &lt; </a:t>
            </a:r>
            <a:r>
              <a:rPr lang="nb-NO" sz="1200" b="1" i="1" dirty="0">
                <a:solidFill>
                  <a:schemeClr val="tx1"/>
                </a:solidFill>
              </a:rPr>
              <a:t>Inflammatorisk tarmsykdom </a:t>
            </a:r>
            <a:r>
              <a:rPr lang="nb-NO" sz="1200" b="1" dirty="0">
                <a:solidFill>
                  <a:schemeClr val="tx1"/>
                </a:solidFill>
              </a:rPr>
              <a:t>&gt; </a:t>
            </a:r>
            <a:r>
              <a:rPr lang="nb-NO" sz="1200" dirty="0">
                <a:solidFill>
                  <a:schemeClr val="tx1"/>
                </a:solidFill>
              </a:rPr>
              <a:t>er det særlig viktig med opplysninger om hvilken del av tarmen som er affisert, størrelsen på affisert område og om kirurgisk behandling har vært nødvendig (type inngrep, tidspunkt, evt. komplikasjoner). Eventuelle assosierte sykdommer i andre organer er også av særlig betydning.</a:t>
            </a:r>
          </a:p>
          <a:p>
            <a:r>
              <a:rPr lang="nb-NO" sz="1200" b="1" dirty="0"/>
              <a:t> </a:t>
            </a:r>
            <a:endParaRPr lang="nb-NO" sz="1200" dirty="0"/>
          </a:p>
          <a:p>
            <a:endParaRPr lang="nb-NO" sz="1200" dirty="0"/>
          </a:p>
        </p:txBody>
      </p:sp>
      <p:sp>
        <p:nvSpPr>
          <p:cNvPr id="13" name="Rektangel 12"/>
          <p:cNvSpPr/>
          <p:nvPr/>
        </p:nvSpPr>
        <p:spPr>
          <a:xfrm>
            <a:off x="3049908" y="4346417"/>
            <a:ext cx="7416610" cy="2182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33" indent="-171433">
              <a:buFont typeface="Arial" panose="020B0604020202020204" pitchFamily="34" charset="0"/>
              <a:buChar char="•"/>
            </a:pPr>
            <a:r>
              <a:rPr lang="nb-NO" sz="1200" dirty="0">
                <a:solidFill>
                  <a:schemeClr val="tx1"/>
                </a:solidFill>
              </a:rPr>
              <a:t>Når startet symptomene og hvordan artet de seg?</a:t>
            </a:r>
          </a:p>
          <a:p>
            <a:pPr marL="171433" indent="-171433">
              <a:buFont typeface="Arial" panose="020B0604020202020204" pitchFamily="34" charset="0"/>
              <a:buChar char="•"/>
            </a:pPr>
            <a:r>
              <a:rPr lang="nb-NO" sz="1200" dirty="0">
                <a:solidFill>
                  <a:schemeClr val="tx1"/>
                </a:solidFill>
              </a:rPr>
              <a:t>Er endelig diagnose(r) stillet? (Angi i så fall når og diagnosekoder) </a:t>
            </a:r>
          </a:p>
          <a:p>
            <a:pPr marL="171433" indent="-171433">
              <a:buFont typeface="Arial" panose="020B0604020202020204" pitchFamily="34" charset="0"/>
              <a:buChar char="•"/>
            </a:pPr>
            <a:r>
              <a:rPr lang="nb-NO" sz="1200" dirty="0">
                <a:solidFill>
                  <a:schemeClr val="tx1"/>
                </a:solidFill>
              </a:rPr>
              <a:t>Sannsynlige årsaksfaktorer?</a:t>
            </a:r>
          </a:p>
          <a:p>
            <a:pPr marL="171433" indent="-171433">
              <a:buFont typeface="Arial" panose="020B0604020202020204" pitchFamily="34" charset="0"/>
              <a:buChar char="•"/>
            </a:pPr>
            <a:r>
              <a:rPr lang="nb-NO" sz="1200" dirty="0">
                <a:solidFill>
                  <a:schemeClr val="tx1"/>
                </a:solidFill>
              </a:rPr>
              <a:t>Hvordan har helsetilstanden utviklet seg? Komplikasjoner?</a:t>
            </a:r>
          </a:p>
          <a:p>
            <a:pPr marL="171433" indent="-171433">
              <a:buFont typeface="Arial" panose="020B0604020202020204" pitchFamily="34" charset="0"/>
              <a:buChar char="•"/>
            </a:pPr>
            <a:r>
              <a:rPr lang="nb-NO" sz="1200" dirty="0">
                <a:solidFill>
                  <a:schemeClr val="tx1"/>
                </a:solidFill>
              </a:rPr>
              <a:t>Resultat av relevante prøver og undersøkelser med tidsangivelser </a:t>
            </a:r>
          </a:p>
          <a:p>
            <a:pPr marL="171433" indent="-171433">
              <a:buFont typeface="Arial" panose="020B0604020202020204" pitchFamily="34" charset="0"/>
              <a:buChar char="•"/>
            </a:pPr>
            <a:r>
              <a:rPr lang="nb-NO" sz="1200" dirty="0">
                <a:solidFill>
                  <a:schemeClr val="tx1"/>
                </a:solidFill>
              </a:rPr>
              <a:t>Behandling – type, tidsrom og effekt</a:t>
            </a:r>
          </a:p>
          <a:p>
            <a:pPr marL="171433" indent="-171433">
              <a:buFont typeface="Arial" panose="020B0604020202020204" pitchFamily="34" charset="0"/>
              <a:buChar char="•"/>
            </a:pPr>
            <a:r>
              <a:rPr lang="nb-NO" sz="1200" dirty="0">
                <a:solidFill>
                  <a:schemeClr val="tx1"/>
                </a:solidFill>
              </a:rPr>
              <a:t>Symptomer og funn (</a:t>
            </a:r>
            <a:r>
              <a:rPr lang="nb-NO" sz="1200" dirty="0" err="1">
                <a:solidFill>
                  <a:schemeClr val="tx1"/>
                </a:solidFill>
              </a:rPr>
              <a:t>inkl</a:t>
            </a:r>
            <a:r>
              <a:rPr lang="nb-NO" sz="1200" dirty="0">
                <a:solidFill>
                  <a:schemeClr val="tx1"/>
                </a:solidFill>
              </a:rPr>
              <a:t> svar på evt. supplerende undersøkelser) ved siste kontroll (angi dato)</a:t>
            </a:r>
          </a:p>
          <a:p>
            <a:pPr marL="171433" indent="-171433">
              <a:buFont typeface="Arial" panose="020B0604020202020204" pitchFamily="34" charset="0"/>
              <a:buChar char="•"/>
            </a:pPr>
            <a:r>
              <a:rPr lang="nb-NO" sz="1200" dirty="0">
                <a:solidFill>
                  <a:schemeClr val="tx1"/>
                </a:solidFill>
              </a:rPr>
              <a:t>Plan for videre utredning/behandling/kontroll</a:t>
            </a:r>
          </a:p>
          <a:p>
            <a:pPr marL="171433" indent="-171433">
              <a:buFont typeface="Arial" panose="020B0604020202020204" pitchFamily="34" charset="0"/>
              <a:buChar char="•"/>
            </a:pPr>
            <a:r>
              <a:rPr lang="nb-NO" sz="1200" dirty="0">
                <a:solidFill>
                  <a:schemeClr val="tx1"/>
                </a:solidFill>
              </a:rPr>
              <a:t>Forventet videre utvikling/prognose</a:t>
            </a:r>
          </a:p>
          <a:p>
            <a:pPr marL="171433" indent="-171433">
              <a:buFont typeface="Arial" panose="020B0604020202020204" pitchFamily="34" charset="0"/>
              <a:buChar char="•"/>
            </a:pPr>
            <a:r>
              <a:rPr lang="nb-NO" sz="1200" dirty="0">
                <a:solidFill>
                  <a:schemeClr val="tx1"/>
                </a:solidFill>
              </a:rPr>
              <a:t>Andre faktorer som kan ha innvirkning på fremtidig helse og funksjon (</a:t>
            </a:r>
            <a:r>
              <a:rPr lang="nb-NO" sz="1200" dirty="0" err="1">
                <a:solidFill>
                  <a:schemeClr val="tx1"/>
                </a:solidFill>
              </a:rPr>
              <a:t>f.eks</a:t>
            </a:r>
            <a:r>
              <a:rPr lang="nb-NO" sz="1200" dirty="0">
                <a:solidFill>
                  <a:schemeClr val="tx1"/>
                </a:solidFill>
              </a:rPr>
              <a:t> tobakk, rusmidler, ernæring)</a:t>
            </a:r>
            <a:endParaRPr lang="nb-NO" sz="1200" dirty="0">
              <a:solidFill>
                <a:srgbClr val="FF0000"/>
              </a:solidFill>
            </a:endParaRPr>
          </a:p>
          <a:p>
            <a:endParaRPr lang="nb-NO" sz="1200" dirty="0"/>
          </a:p>
          <a:p>
            <a:r>
              <a:rPr lang="nb-NO" sz="1200" b="1" dirty="0"/>
              <a:t> </a:t>
            </a:r>
            <a:endParaRPr lang="nb-NO" sz="1200" dirty="0"/>
          </a:p>
          <a:p>
            <a:endParaRPr lang="nb-NO" sz="1200" dirty="0"/>
          </a:p>
        </p:txBody>
      </p:sp>
    </p:spTree>
    <p:extLst>
      <p:ext uri="{BB962C8B-B14F-4D97-AF65-F5344CB8AC3E}">
        <p14:creationId xmlns:p14="http://schemas.microsoft.com/office/powerpoint/2010/main" val="267074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40030" y="261057"/>
            <a:ext cx="9311940" cy="615393"/>
          </a:xfrm>
        </p:spPr>
        <p:txBody>
          <a:bodyPr>
            <a:normAutofit fontScale="90000"/>
          </a:bodyPr>
          <a:lstStyle/>
          <a:p>
            <a:r>
              <a:rPr lang="nb-NO" dirty="0"/>
              <a:t>Spesifikke spørsmål og Ufør</a:t>
            </a:r>
          </a:p>
        </p:txBody>
      </p:sp>
      <p:sp>
        <p:nvSpPr>
          <p:cNvPr id="6" name="Rektangel 5"/>
          <p:cNvSpPr/>
          <p:nvPr/>
        </p:nvSpPr>
        <p:spPr>
          <a:xfrm>
            <a:off x="2953280" y="2695661"/>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Kunden har også opplyst om: (</a:t>
            </a:r>
            <a:r>
              <a:rPr lang="nb-NO" sz="1400" dirty="0" err="1">
                <a:solidFill>
                  <a:schemeClr val="tx1"/>
                </a:solidFill>
              </a:rPr>
              <a:t>eg</a:t>
            </a:r>
            <a:r>
              <a:rPr lang="nb-NO" sz="1400" dirty="0">
                <a:solidFill>
                  <a:schemeClr val="tx1"/>
                </a:solidFill>
              </a:rPr>
              <a:t> kreft, misbruk ) </a:t>
            </a:r>
          </a:p>
          <a:p>
            <a:pPr algn="ctr"/>
            <a:endParaRPr lang="nb-NO" sz="1400" dirty="0">
              <a:solidFill>
                <a:schemeClr val="tx1"/>
              </a:solidFill>
            </a:endParaRPr>
          </a:p>
          <a:p>
            <a:pPr algn="ctr"/>
            <a:r>
              <a:rPr lang="nb-NO" sz="1400" dirty="0">
                <a:solidFill>
                  <a:schemeClr val="tx1"/>
                </a:solidFill>
              </a:rPr>
              <a:t>Det gir følgende spesifikke spørsmål:</a:t>
            </a:r>
          </a:p>
          <a:p>
            <a:pPr algn="ctr"/>
            <a:r>
              <a:rPr lang="nb-NO" sz="1400" dirty="0">
                <a:solidFill>
                  <a:schemeClr val="tx1"/>
                </a:solidFill>
              </a:rPr>
              <a:t>Spesifikke spørsmål fra listen (per sykdom/lidelse)    </a:t>
            </a:r>
          </a:p>
        </p:txBody>
      </p:sp>
      <p:sp>
        <p:nvSpPr>
          <p:cNvPr id="7" name="Rektangel 6"/>
          <p:cNvSpPr/>
          <p:nvPr/>
        </p:nvSpPr>
        <p:spPr>
          <a:xfrm>
            <a:off x="2953280" y="3983938"/>
            <a:ext cx="7416610" cy="5292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Hvor lenge har du kjent pasienten og for hvilket tidsrom har du journalopplysninger? </a:t>
            </a:r>
          </a:p>
        </p:txBody>
      </p:sp>
      <p:sp>
        <p:nvSpPr>
          <p:cNvPr id="8" name="TekstSylinder 7"/>
          <p:cNvSpPr txBox="1"/>
          <p:nvPr/>
        </p:nvSpPr>
        <p:spPr>
          <a:xfrm rot="20640430">
            <a:off x="1087629" y="4652530"/>
            <a:ext cx="1434378" cy="369108"/>
          </a:xfrm>
          <a:prstGeom prst="rect">
            <a:avLst/>
          </a:prstGeom>
          <a:noFill/>
        </p:spPr>
        <p:txBody>
          <a:bodyPr wrap="none" rtlCol="0">
            <a:spAutoFit/>
          </a:bodyPr>
          <a:lstStyle/>
          <a:p>
            <a:r>
              <a:rPr lang="nb-NO" sz="1799" dirty="0">
                <a:latin typeface="+mj-lt"/>
              </a:rPr>
              <a:t>AVSLUTNING </a:t>
            </a:r>
          </a:p>
        </p:txBody>
      </p:sp>
      <p:sp>
        <p:nvSpPr>
          <p:cNvPr id="9" name="Rektangel 8"/>
          <p:cNvSpPr/>
          <p:nvPr/>
        </p:nvSpPr>
        <p:spPr>
          <a:xfrm>
            <a:off x="2967968" y="4687422"/>
            <a:ext cx="7416610" cy="784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Ved å sende inn denne bekrefter jeg at erklæringen/opplysningene er avgitt i samsvar med </a:t>
            </a:r>
            <a:r>
              <a:rPr lang="nb-NO" sz="1400" dirty="0" err="1">
                <a:solidFill>
                  <a:schemeClr val="tx1"/>
                </a:solidFill>
              </a:rPr>
              <a:t>helsepersonelloven</a:t>
            </a:r>
            <a:r>
              <a:rPr lang="nb-NO" sz="1400" dirty="0">
                <a:solidFill>
                  <a:schemeClr val="tx1"/>
                </a:solidFill>
              </a:rPr>
              <a:t> og tilhørende forskrift om krav til attester, erklæringer o.l. </a:t>
            </a:r>
          </a:p>
          <a:p>
            <a:pPr algn="ctr"/>
            <a:r>
              <a:rPr lang="nb-NO" sz="1400" dirty="0">
                <a:solidFill>
                  <a:schemeClr val="tx1"/>
                </a:solidFill>
              </a:rPr>
              <a:t>og at det ikke er oversendt informasjon om identifiserbar tredjeperson eller genetiske tester som er tatt for å avdekke risiko for fremtidig sykdom?</a:t>
            </a:r>
          </a:p>
        </p:txBody>
      </p:sp>
      <p:sp>
        <p:nvSpPr>
          <p:cNvPr id="11" name="TekstSylinder 10"/>
          <p:cNvSpPr txBox="1"/>
          <p:nvPr/>
        </p:nvSpPr>
        <p:spPr>
          <a:xfrm rot="20640430">
            <a:off x="1214549" y="2832909"/>
            <a:ext cx="1144694" cy="645906"/>
          </a:xfrm>
          <a:prstGeom prst="rect">
            <a:avLst/>
          </a:prstGeom>
          <a:noFill/>
        </p:spPr>
        <p:txBody>
          <a:bodyPr wrap="none" rtlCol="0">
            <a:spAutoFit/>
          </a:bodyPr>
          <a:lstStyle/>
          <a:p>
            <a:pPr algn="ctr"/>
            <a:r>
              <a:rPr lang="nb-NO" sz="1799" dirty="0">
                <a:latin typeface="+mj-lt"/>
              </a:rPr>
              <a:t>Spesifikke </a:t>
            </a:r>
          </a:p>
          <a:p>
            <a:pPr algn="ctr"/>
            <a:r>
              <a:rPr lang="nb-NO" sz="1799" dirty="0">
                <a:latin typeface="+mj-lt"/>
              </a:rPr>
              <a:t>spørsmål</a:t>
            </a:r>
          </a:p>
        </p:txBody>
      </p:sp>
      <p:sp>
        <p:nvSpPr>
          <p:cNvPr id="14" name="TekstSylinder 13"/>
          <p:cNvSpPr txBox="1"/>
          <p:nvPr/>
        </p:nvSpPr>
        <p:spPr>
          <a:xfrm rot="20640430">
            <a:off x="836385" y="1619073"/>
            <a:ext cx="1754639" cy="645906"/>
          </a:xfrm>
          <a:prstGeom prst="rect">
            <a:avLst/>
          </a:prstGeom>
          <a:noFill/>
        </p:spPr>
        <p:txBody>
          <a:bodyPr wrap="none" rtlCol="0">
            <a:spAutoFit/>
          </a:bodyPr>
          <a:lstStyle/>
          <a:p>
            <a:r>
              <a:rPr lang="nb-NO" sz="1799" dirty="0">
                <a:latin typeface="+mj-lt"/>
              </a:rPr>
              <a:t>Tilleggstekst ved </a:t>
            </a:r>
          </a:p>
          <a:p>
            <a:r>
              <a:rPr lang="nb-NO" sz="1799" dirty="0">
                <a:latin typeface="+mj-lt"/>
              </a:rPr>
              <a:t>uføredekning</a:t>
            </a:r>
          </a:p>
        </p:txBody>
      </p:sp>
      <p:sp>
        <p:nvSpPr>
          <p:cNvPr id="15" name="Rektangel 14"/>
          <p:cNvSpPr/>
          <p:nvPr/>
        </p:nvSpPr>
        <p:spPr>
          <a:xfrm>
            <a:off x="2927740" y="1484840"/>
            <a:ext cx="7416610" cy="9143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Grunnet tegning av uføredekning ønskes oversikt over sykemeldingshistorikk siste 5 år – angi tidsrom/årsak/diagnose</a:t>
            </a:r>
          </a:p>
        </p:txBody>
      </p:sp>
    </p:spTree>
    <p:extLst>
      <p:ext uri="{BB962C8B-B14F-4D97-AF65-F5344CB8AC3E}">
        <p14:creationId xmlns:p14="http://schemas.microsoft.com/office/powerpoint/2010/main" val="3020924986"/>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NF presentasjon" id="{059ED7A9-60FA-4E0A-9E3E-D2E9C52E3F1C}" vid="{94D23377-0495-4105-A7DD-8AF712C72EE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5DBC85C1E0E014AA47AB43EA420AFB5" ma:contentTypeVersion="0" ma:contentTypeDescription="Opprett et nytt dokument." ma:contentTypeScope="" ma:versionID="3e7954c6011fe8a4ee270245c155e220">
  <xsd:schema xmlns:xsd="http://www.w3.org/2001/XMLSchema" xmlns:xs="http://www.w3.org/2001/XMLSchema" xmlns:p="http://schemas.microsoft.com/office/2006/metadata/properties" targetNamespace="http://schemas.microsoft.com/office/2006/metadata/properties" ma:root="true" ma:fieldsID="af96d53b2ccc1f80e717279b1ced53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BC149-5325-4B50-8580-B437405712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88141F3-8707-44C6-8EA0-00D00577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BE5FA96-9AD6-4324-865A-07604EC41B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FNF presentasjon</Template>
  <TotalTime>1</TotalTime>
  <Words>5671</Words>
  <Application>Microsoft Office PowerPoint</Application>
  <PresentationFormat>Widescreen</PresentationFormat>
  <Paragraphs>721</Paragraphs>
  <Slides>47</Slides>
  <Notes>16</Notes>
  <HiddenSlides>1</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47</vt:i4>
      </vt:variant>
    </vt:vector>
  </HeadingPairs>
  <TitlesOfParts>
    <vt:vector size="54" baseType="lpstr">
      <vt:lpstr>Arial</vt:lpstr>
      <vt:lpstr>Bradley Hand ITC</vt:lpstr>
      <vt:lpstr>Calibri</vt:lpstr>
      <vt:lpstr>Calibri Light</vt:lpstr>
      <vt:lpstr>Handsome Pro For If Medium</vt:lpstr>
      <vt:lpstr>Open Sans For If</vt:lpstr>
      <vt:lpstr>Office-tema</vt:lpstr>
      <vt:lpstr>PowerPoint-presentasjon</vt:lpstr>
      <vt:lpstr>PowerPoint-presentasjon</vt:lpstr>
      <vt:lpstr>Meldingsformat - NHN</vt:lpstr>
      <vt:lpstr>Logikk – Fra forsikring til lege nytegning  </vt:lpstr>
      <vt:lpstr>Logikk forklaring</vt:lpstr>
      <vt:lpstr>Eksempel for standard spørsmål</vt:lpstr>
      <vt:lpstr>Eksempel for standard spørsmål forts.</vt:lpstr>
      <vt:lpstr>Eksempel for spesifikk tekst + standard spørsmål </vt:lpstr>
      <vt:lpstr>Spesifikke spørsmål og Ufør</vt:lpstr>
      <vt:lpstr>Fritekstspørsmål for diagnose utenfor listen</vt:lpstr>
      <vt:lpstr>Fritekstspørsmål for diagnose utenfor listen (forts)</vt:lpstr>
      <vt:lpstr>Håndteringsregler.</vt:lpstr>
      <vt:lpstr>Honorar</vt:lpstr>
      <vt:lpstr>Selskapets kontaktinformasjon</vt:lpstr>
      <vt:lpstr>Hovedkategorier (nemnda) </vt:lpstr>
      <vt:lpstr>SYKDOMMER/LIDELSER OVERSIKT</vt:lpstr>
      <vt:lpstr>SYKDOMMER/LIDELSER OVERSIKT</vt:lpstr>
      <vt:lpstr>SYKDOMMER/LIDELSER OVERSIKT</vt:lpstr>
      <vt:lpstr>SYKDOMMER/LIDELSER OVERSIKT</vt:lpstr>
      <vt:lpstr>PowerPoint-presentasjon</vt:lpstr>
      <vt:lpstr>STANDARD SPØRSMÅL;  LIKE FOR ALLE SYKDOMMER/LIDELSER SOM IKKE UTLØSER EGNE SPØRSMÅL </vt:lpstr>
      <vt:lpstr>PowerPoint-presentasjon</vt:lpstr>
      <vt:lpstr>Hjerte- og karsykdommer</vt:lpstr>
      <vt:lpstr>Sykdommer i fordøyelsesorganene </vt:lpstr>
      <vt:lpstr>Sykdommer i åndedrettssystemet</vt:lpstr>
      <vt:lpstr>Psykiske sykdommer</vt:lpstr>
      <vt:lpstr>Sykdommer i nervesystemet </vt:lpstr>
      <vt:lpstr>Sykdommer i blod og bloddannende organer</vt:lpstr>
      <vt:lpstr>Endokrine sykdommer, ernæringssykdommer og metabolske forstyrrelser </vt:lpstr>
      <vt:lpstr>Sykdommer i skjelett og bevegelsesorganene</vt:lpstr>
      <vt:lpstr>Sykdommer i skjelett og bevegelsesorganene</vt:lpstr>
      <vt:lpstr>Diverse</vt:lpstr>
      <vt:lpstr>PowerPoint-presentasjon</vt:lpstr>
      <vt:lpstr>Infeksjonssykdommer </vt:lpstr>
      <vt:lpstr>Hjerte- og karsykdommer</vt:lpstr>
      <vt:lpstr>Nyresykdommer</vt:lpstr>
      <vt:lpstr>Psykiske sykdommer</vt:lpstr>
      <vt:lpstr>Psykiske sykdommer</vt:lpstr>
      <vt:lpstr>Sykdommer i nervesystemet </vt:lpstr>
      <vt:lpstr>Endokrine sykdommer, ernæringssykdommer og metabolske forstyrrelser </vt:lpstr>
      <vt:lpstr>Sykdommer i skjelett og bevegelsesorganene</vt:lpstr>
      <vt:lpstr>Svulster </vt:lpstr>
      <vt:lpstr>Svulster</vt:lpstr>
      <vt:lpstr>FULLMAKT (Tegning)</vt:lpstr>
      <vt:lpstr>Fullmakt barn &lt;16 år (Tegning)</vt:lpstr>
      <vt:lpstr>Endringslogg: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Lerfald</dc:creator>
  <cp:lastModifiedBy>Ida Lerfald</cp:lastModifiedBy>
  <cp:revision>1</cp:revision>
  <dcterms:created xsi:type="dcterms:W3CDTF">2023-03-27T07:48:14Z</dcterms:created>
  <dcterms:modified xsi:type="dcterms:W3CDTF">2023-03-27T07:50:10Z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0x01010035DBC85C1E0E014AA47AB43EA420AFB5</vt:lpwstr>
  </property>
</Properties>
</file>