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65" r:id="rId5"/>
    <p:sldId id="306" r:id="rId6"/>
    <p:sldId id="312" r:id="rId7"/>
    <p:sldId id="311" r:id="rId8"/>
    <p:sldId id="313" r:id="rId9"/>
    <p:sldId id="268" r:id="rId10"/>
    <p:sldId id="269" r:id="rId11"/>
    <p:sldId id="270" r:id="rId12"/>
    <p:sldId id="314" r:id="rId13"/>
    <p:sldId id="315" r:id="rId14"/>
    <p:sldId id="271" r:id="rId15"/>
    <p:sldId id="307" r:id="rId16"/>
    <p:sldId id="308" r:id="rId17"/>
    <p:sldId id="338" r:id="rId18"/>
    <p:sldId id="272" r:id="rId19"/>
    <p:sldId id="273" r:id="rId20"/>
    <p:sldId id="274" r:id="rId21"/>
    <p:sldId id="276" r:id="rId22"/>
    <p:sldId id="277" r:id="rId23"/>
    <p:sldId id="278" r:id="rId24"/>
    <p:sldId id="339" r:id="rId25"/>
    <p:sldId id="325" r:id="rId26"/>
    <p:sldId id="321" r:id="rId27"/>
    <p:sldId id="324" r:id="rId28"/>
    <p:sldId id="320" r:id="rId29"/>
    <p:sldId id="323" r:id="rId30"/>
    <p:sldId id="340" r:id="rId31"/>
    <p:sldId id="341" r:id="rId32"/>
    <p:sldId id="342" r:id="rId33"/>
    <p:sldId id="327" r:id="rId34"/>
    <p:sldId id="289" r:id="rId35"/>
    <p:sldId id="343" r:id="rId36"/>
    <p:sldId id="329" r:id="rId37"/>
    <p:sldId id="337" r:id="rId38"/>
    <p:sldId id="328" r:id="rId39"/>
    <p:sldId id="331" r:id="rId40"/>
    <p:sldId id="344" r:id="rId41"/>
    <p:sldId id="332" r:id="rId42"/>
    <p:sldId id="309" r:id="rId43"/>
    <p:sldId id="318" r:id="rId44"/>
    <p:sldId id="345" r:id="rId45"/>
    <p:sldId id="26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ppe Strømseng" initials="JS" lastIdx="1" clrIdx="0">
    <p:extLst>
      <p:ext uri="{19B8F6BF-5375-455C-9EA6-DF929625EA0E}">
        <p15:presenceInfo xmlns:p15="http://schemas.microsoft.com/office/powerpoint/2012/main" userId="S::jeppe.stromseng@finansnorge.no::d9cf4b31-59a2-4e9e-96f2-9f687fe303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0D978-0B0E-4AF3-8BF9-FCF2E3E0D95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b-NO"/>
        </a:p>
      </dgm:t>
    </dgm:pt>
    <dgm:pt modelId="{D16A5258-8158-4044-8310-764233704DC6}">
      <dgm:prSet phldrT="[Tekst]" custT="1"/>
      <dgm:spPr/>
      <dgm:t>
        <a:bodyPr/>
        <a:lstStyle/>
        <a:p>
          <a:r>
            <a:rPr lang="nb-NO" sz="1600"/>
            <a:t>Standard spørsmål</a:t>
          </a:r>
        </a:p>
      </dgm:t>
    </dgm:pt>
    <dgm:pt modelId="{838F484A-164E-477B-834E-C282ECF71C33}" type="parTrans" cxnId="{00AB092F-8057-4A0D-8BA6-F7DB62F36DBB}">
      <dgm:prSet/>
      <dgm:spPr/>
      <dgm:t>
        <a:bodyPr/>
        <a:lstStyle/>
        <a:p>
          <a:endParaRPr lang="nb-NO" sz="1200"/>
        </a:p>
      </dgm:t>
    </dgm:pt>
    <dgm:pt modelId="{B1A05B37-65C5-43E3-9D31-FC794C5E008F}" type="sibTrans" cxnId="{00AB092F-8057-4A0D-8BA6-F7DB62F36DBB}">
      <dgm:prSet/>
      <dgm:spPr/>
      <dgm:t>
        <a:bodyPr/>
        <a:lstStyle/>
        <a:p>
          <a:endParaRPr lang="nb-NO" sz="1200"/>
        </a:p>
      </dgm:t>
    </dgm:pt>
    <dgm:pt modelId="{B09276EA-497B-4D9E-95B0-AB1B71E2A5B9}">
      <dgm:prSet phldrT="[Tekst]" custT="1"/>
      <dgm:spPr/>
      <dgm:t>
        <a:bodyPr/>
        <a:lstStyle/>
        <a:p>
          <a:r>
            <a:rPr lang="nb-NO" sz="1600"/>
            <a:t>Spesifikk tekst i intro</a:t>
          </a:r>
        </a:p>
      </dgm:t>
    </dgm:pt>
    <dgm:pt modelId="{3A0F8F6D-DA3E-45AC-878A-3F5291BDEC9D}" type="parTrans" cxnId="{5E4DF5C4-4099-4A8E-84CB-F3C6712185E1}">
      <dgm:prSet custT="1"/>
      <dgm:spPr/>
      <dgm:t>
        <a:bodyPr/>
        <a:lstStyle/>
        <a:p>
          <a:endParaRPr lang="nb-NO" sz="200"/>
        </a:p>
      </dgm:t>
    </dgm:pt>
    <dgm:pt modelId="{836F0AFB-6E23-4803-A541-85EFCA6EA5CF}" type="sibTrans" cxnId="{5E4DF5C4-4099-4A8E-84CB-F3C6712185E1}">
      <dgm:prSet/>
      <dgm:spPr/>
      <dgm:t>
        <a:bodyPr/>
        <a:lstStyle/>
        <a:p>
          <a:endParaRPr lang="nb-NO" sz="1200"/>
        </a:p>
      </dgm:t>
    </dgm:pt>
    <dgm:pt modelId="{ED8D8B50-7B89-4A4D-A992-DCD1F5F50860}">
      <dgm:prSet phldrT="[Tekst]" custT="1"/>
      <dgm:spPr/>
      <dgm:t>
        <a:bodyPr/>
        <a:lstStyle/>
        <a:p>
          <a:r>
            <a:rPr lang="nb-NO" sz="1600"/>
            <a:t>Spesifikke spørsmål</a:t>
          </a:r>
        </a:p>
      </dgm:t>
    </dgm:pt>
    <dgm:pt modelId="{A7D457F9-19A3-456E-BEEC-21D0EAEC7711}" type="parTrans" cxnId="{171D4AA9-CF80-4CAA-A5A0-A2B3EE9A1B13}">
      <dgm:prSet custT="1"/>
      <dgm:spPr/>
      <dgm:t>
        <a:bodyPr/>
        <a:lstStyle/>
        <a:p>
          <a:endParaRPr lang="nb-NO" sz="200"/>
        </a:p>
      </dgm:t>
    </dgm:pt>
    <dgm:pt modelId="{3D3346EC-3BF7-4303-9F40-DD8F16633331}" type="sibTrans" cxnId="{171D4AA9-CF80-4CAA-A5A0-A2B3EE9A1B13}">
      <dgm:prSet/>
      <dgm:spPr/>
      <dgm:t>
        <a:bodyPr/>
        <a:lstStyle/>
        <a:p>
          <a:endParaRPr lang="nb-NO" sz="1200"/>
        </a:p>
      </dgm:t>
    </dgm:pt>
    <dgm:pt modelId="{671F23BE-38B1-4E28-8116-98C0FF96DE71}">
      <dgm:prSet phldrT="[Tekst]" custT="1"/>
      <dgm:spPr/>
      <dgm:t>
        <a:bodyPr/>
        <a:lstStyle/>
        <a:p>
          <a:r>
            <a:rPr lang="nb-NO" sz="1600" dirty="0"/>
            <a:t>Tilleggsspørsmål</a:t>
          </a:r>
        </a:p>
      </dgm:t>
    </dgm:pt>
    <dgm:pt modelId="{B938393B-A349-4AAE-8107-00101A85C517}" type="parTrans" cxnId="{0B70039D-9BE7-40CF-9E9F-BD3B14334283}">
      <dgm:prSet custT="1"/>
      <dgm:spPr/>
      <dgm:t>
        <a:bodyPr/>
        <a:lstStyle/>
        <a:p>
          <a:endParaRPr lang="nb-NO" sz="200"/>
        </a:p>
      </dgm:t>
    </dgm:pt>
    <dgm:pt modelId="{F314D381-1694-4E3A-8D86-44AA7CFA0DEE}" type="sibTrans" cxnId="{0B70039D-9BE7-40CF-9E9F-BD3B14334283}">
      <dgm:prSet/>
      <dgm:spPr/>
      <dgm:t>
        <a:bodyPr/>
        <a:lstStyle/>
        <a:p>
          <a:endParaRPr lang="nb-NO" sz="1200"/>
        </a:p>
      </dgm:t>
    </dgm:pt>
    <dgm:pt modelId="{57D4AFFC-44EC-4E09-BC3C-BAA5FC7D8C28}" type="pres">
      <dgm:prSet presAssocID="{C910D978-0B0E-4AF3-8BF9-FCF2E3E0D95A}" presName="diagram" presStyleCnt="0">
        <dgm:presLayoutVars>
          <dgm:chPref val="1"/>
          <dgm:dir/>
          <dgm:animOne val="branch"/>
          <dgm:animLvl val="lvl"/>
          <dgm:resizeHandles val="exact"/>
        </dgm:presLayoutVars>
      </dgm:prSet>
      <dgm:spPr/>
    </dgm:pt>
    <dgm:pt modelId="{E5AAD350-0EC1-4FBE-8685-4737F838C419}" type="pres">
      <dgm:prSet presAssocID="{D16A5258-8158-4044-8310-764233704DC6}" presName="root1" presStyleCnt="0"/>
      <dgm:spPr/>
    </dgm:pt>
    <dgm:pt modelId="{25D8AB9A-4B31-473B-A5F7-44607BF0CBFA}" type="pres">
      <dgm:prSet presAssocID="{D16A5258-8158-4044-8310-764233704DC6}" presName="LevelOneTextNode" presStyleLbl="node0" presStyleIdx="0" presStyleCnt="1">
        <dgm:presLayoutVars>
          <dgm:chPref val="3"/>
        </dgm:presLayoutVars>
      </dgm:prSet>
      <dgm:spPr/>
    </dgm:pt>
    <dgm:pt modelId="{C38CBF41-6FC1-40C2-9079-32497B6D50C3}" type="pres">
      <dgm:prSet presAssocID="{D16A5258-8158-4044-8310-764233704DC6}" presName="level2hierChild" presStyleCnt="0"/>
      <dgm:spPr/>
    </dgm:pt>
    <dgm:pt modelId="{2C6DE909-1AB6-446B-848E-11557DD0FDFF}" type="pres">
      <dgm:prSet presAssocID="{3A0F8F6D-DA3E-45AC-878A-3F5291BDEC9D}" presName="conn2-1" presStyleLbl="parChTrans1D2" presStyleIdx="0" presStyleCnt="2"/>
      <dgm:spPr/>
    </dgm:pt>
    <dgm:pt modelId="{FB89D811-622A-4FFA-8A69-5DDD456C7521}" type="pres">
      <dgm:prSet presAssocID="{3A0F8F6D-DA3E-45AC-878A-3F5291BDEC9D}" presName="connTx" presStyleLbl="parChTrans1D2" presStyleIdx="0" presStyleCnt="2"/>
      <dgm:spPr/>
    </dgm:pt>
    <dgm:pt modelId="{21321C9A-D4CD-4EB8-B3A8-AAFAD6B4DB9A}" type="pres">
      <dgm:prSet presAssocID="{B09276EA-497B-4D9E-95B0-AB1B71E2A5B9}" presName="root2" presStyleCnt="0"/>
      <dgm:spPr/>
    </dgm:pt>
    <dgm:pt modelId="{8722C503-DCCB-4C77-94A2-3641D1499414}" type="pres">
      <dgm:prSet presAssocID="{B09276EA-497B-4D9E-95B0-AB1B71E2A5B9}" presName="LevelTwoTextNode" presStyleLbl="node2" presStyleIdx="0" presStyleCnt="2">
        <dgm:presLayoutVars>
          <dgm:chPref val="3"/>
        </dgm:presLayoutVars>
      </dgm:prSet>
      <dgm:spPr/>
    </dgm:pt>
    <dgm:pt modelId="{E63924A8-906C-430E-9FE2-4BAA61E8AF38}" type="pres">
      <dgm:prSet presAssocID="{B09276EA-497B-4D9E-95B0-AB1B71E2A5B9}" presName="level3hierChild" presStyleCnt="0"/>
      <dgm:spPr/>
    </dgm:pt>
    <dgm:pt modelId="{CF2C3254-0046-49EC-8C60-EC9FFBF281B4}" type="pres">
      <dgm:prSet presAssocID="{A7D457F9-19A3-456E-BEEC-21D0EAEC7711}" presName="conn2-1" presStyleLbl="parChTrans1D2" presStyleIdx="1" presStyleCnt="2"/>
      <dgm:spPr/>
    </dgm:pt>
    <dgm:pt modelId="{6C397622-A782-4E6A-9C08-9FA768C85DAC}" type="pres">
      <dgm:prSet presAssocID="{A7D457F9-19A3-456E-BEEC-21D0EAEC7711}" presName="connTx" presStyleLbl="parChTrans1D2" presStyleIdx="1" presStyleCnt="2"/>
      <dgm:spPr/>
    </dgm:pt>
    <dgm:pt modelId="{5A4D05F1-26EC-4803-BBB6-1F09E98E1F81}" type="pres">
      <dgm:prSet presAssocID="{ED8D8B50-7B89-4A4D-A992-DCD1F5F50860}" presName="root2" presStyleCnt="0"/>
      <dgm:spPr/>
    </dgm:pt>
    <dgm:pt modelId="{715CBBF5-67C6-4F3A-A598-84F8F3E86667}" type="pres">
      <dgm:prSet presAssocID="{ED8D8B50-7B89-4A4D-A992-DCD1F5F50860}" presName="LevelTwoTextNode" presStyleLbl="node2" presStyleIdx="1" presStyleCnt="2">
        <dgm:presLayoutVars>
          <dgm:chPref val="3"/>
        </dgm:presLayoutVars>
      </dgm:prSet>
      <dgm:spPr/>
    </dgm:pt>
    <dgm:pt modelId="{238D55BB-5E8B-4A13-A684-FDED042790E3}" type="pres">
      <dgm:prSet presAssocID="{ED8D8B50-7B89-4A4D-A992-DCD1F5F50860}" presName="level3hierChild" presStyleCnt="0"/>
      <dgm:spPr/>
    </dgm:pt>
    <dgm:pt modelId="{9D345EF7-D2D8-4C4A-8CD0-13F85B4472F3}" type="pres">
      <dgm:prSet presAssocID="{B938393B-A349-4AAE-8107-00101A85C517}" presName="conn2-1" presStyleLbl="parChTrans1D3" presStyleIdx="0" presStyleCnt="1"/>
      <dgm:spPr/>
    </dgm:pt>
    <dgm:pt modelId="{24D6468C-236E-423B-B3D0-14B5293F1848}" type="pres">
      <dgm:prSet presAssocID="{B938393B-A349-4AAE-8107-00101A85C517}" presName="connTx" presStyleLbl="parChTrans1D3" presStyleIdx="0" presStyleCnt="1"/>
      <dgm:spPr/>
    </dgm:pt>
    <dgm:pt modelId="{7ED9CF84-BE6D-48D6-9546-A7BB7373AF0F}" type="pres">
      <dgm:prSet presAssocID="{671F23BE-38B1-4E28-8116-98C0FF96DE71}" presName="root2" presStyleCnt="0"/>
      <dgm:spPr/>
    </dgm:pt>
    <dgm:pt modelId="{52EA9DEB-79D6-461B-A8B8-8360816DBAD5}" type="pres">
      <dgm:prSet presAssocID="{671F23BE-38B1-4E28-8116-98C0FF96DE71}" presName="LevelTwoTextNode" presStyleLbl="node3" presStyleIdx="0" presStyleCnt="1">
        <dgm:presLayoutVars>
          <dgm:chPref val="3"/>
        </dgm:presLayoutVars>
      </dgm:prSet>
      <dgm:spPr/>
    </dgm:pt>
    <dgm:pt modelId="{943C1924-8C35-402A-84BA-909E687ECDA8}" type="pres">
      <dgm:prSet presAssocID="{671F23BE-38B1-4E28-8116-98C0FF96DE71}" presName="level3hierChild" presStyleCnt="0"/>
      <dgm:spPr/>
    </dgm:pt>
  </dgm:ptLst>
  <dgm:cxnLst>
    <dgm:cxn modelId="{4F58B807-809C-4462-8DA9-894EF72A9A11}" type="presOf" srcId="{A7D457F9-19A3-456E-BEEC-21D0EAEC7711}" destId="{6C397622-A782-4E6A-9C08-9FA768C85DAC}" srcOrd="1" destOrd="0" presId="urn:microsoft.com/office/officeart/2005/8/layout/hierarchy2"/>
    <dgm:cxn modelId="{3B16EE1F-CA00-4A63-BB95-EC9FF766269F}" type="presOf" srcId="{B09276EA-497B-4D9E-95B0-AB1B71E2A5B9}" destId="{8722C503-DCCB-4C77-94A2-3641D1499414}" srcOrd="0" destOrd="0" presId="urn:microsoft.com/office/officeart/2005/8/layout/hierarchy2"/>
    <dgm:cxn modelId="{00AB092F-8057-4A0D-8BA6-F7DB62F36DBB}" srcId="{C910D978-0B0E-4AF3-8BF9-FCF2E3E0D95A}" destId="{D16A5258-8158-4044-8310-764233704DC6}" srcOrd="0" destOrd="0" parTransId="{838F484A-164E-477B-834E-C282ECF71C33}" sibTransId="{B1A05B37-65C5-43E3-9D31-FC794C5E008F}"/>
    <dgm:cxn modelId="{96EADB34-8344-4212-BD5B-C49F1E358532}" type="presOf" srcId="{3A0F8F6D-DA3E-45AC-878A-3F5291BDEC9D}" destId="{2C6DE909-1AB6-446B-848E-11557DD0FDFF}" srcOrd="0" destOrd="0" presId="urn:microsoft.com/office/officeart/2005/8/layout/hierarchy2"/>
    <dgm:cxn modelId="{C9E6FE67-788A-44DD-BA18-95BE906B7EC0}" type="presOf" srcId="{D16A5258-8158-4044-8310-764233704DC6}" destId="{25D8AB9A-4B31-473B-A5F7-44607BF0CBFA}" srcOrd="0" destOrd="0" presId="urn:microsoft.com/office/officeart/2005/8/layout/hierarchy2"/>
    <dgm:cxn modelId="{12E61069-9046-4D64-A2D1-82F508BEE6BC}" type="presOf" srcId="{B938393B-A349-4AAE-8107-00101A85C517}" destId="{9D345EF7-D2D8-4C4A-8CD0-13F85B4472F3}" srcOrd="0" destOrd="0" presId="urn:microsoft.com/office/officeart/2005/8/layout/hierarchy2"/>
    <dgm:cxn modelId="{9D938472-BE17-4F01-A15D-BE4597B75B83}" type="presOf" srcId="{3A0F8F6D-DA3E-45AC-878A-3F5291BDEC9D}" destId="{FB89D811-622A-4FFA-8A69-5DDD456C7521}" srcOrd="1" destOrd="0" presId="urn:microsoft.com/office/officeart/2005/8/layout/hierarchy2"/>
    <dgm:cxn modelId="{F5DA4A53-B10F-4613-AC3B-2BB965F82503}" type="presOf" srcId="{C910D978-0B0E-4AF3-8BF9-FCF2E3E0D95A}" destId="{57D4AFFC-44EC-4E09-BC3C-BAA5FC7D8C28}" srcOrd="0" destOrd="0" presId="urn:microsoft.com/office/officeart/2005/8/layout/hierarchy2"/>
    <dgm:cxn modelId="{EDA5688C-1081-47F0-8C49-140B7EC97E3B}" type="presOf" srcId="{671F23BE-38B1-4E28-8116-98C0FF96DE71}" destId="{52EA9DEB-79D6-461B-A8B8-8360816DBAD5}" srcOrd="0" destOrd="0" presId="urn:microsoft.com/office/officeart/2005/8/layout/hierarchy2"/>
    <dgm:cxn modelId="{0B70039D-9BE7-40CF-9E9F-BD3B14334283}" srcId="{ED8D8B50-7B89-4A4D-A992-DCD1F5F50860}" destId="{671F23BE-38B1-4E28-8116-98C0FF96DE71}" srcOrd="0" destOrd="0" parTransId="{B938393B-A349-4AAE-8107-00101A85C517}" sibTransId="{F314D381-1694-4E3A-8D86-44AA7CFA0DEE}"/>
    <dgm:cxn modelId="{171D4AA9-CF80-4CAA-A5A0-A2B3EE9A1B13}" srcId="{D16A5258-8158-4044-8310-764233704DC6}" destId="{ED8D8B50-7B89-4A4D-A992-DCD1F5F50860}" srcOrd="1" destOrd="0" parTransId="{A7D457F9-19A3-456E-BEEC-21D0EAEC7711}" sibTransId="{3D3346EC-3BF7-4303-9F40-DD8F16633331}"/>
    <dgm:cxn modelId="{EB978CB8-F1F6-46AB-844B-93102E20C316}" type="presOf" srcId="{ED8D8B50-7B89-4A4D-A992-DCD1F5F50860}" destId="{715CBBF5-67C6-4F3A-A598-84F8F3E86667}" srcOrd="0" destOrd="0" presId="urn:microsoft.com/office/officeart/2005/8/layout/hierarchy2"/>
    <dgm:cxn modelId="{5E4DF5C4-4099-4A8E-84CB-F3C6712185E1}" srcId="{D16A5258-8158-4044-8310-764233704DC6}" destId="{B09276EA-497B-4D9E-95B0-AB1B71E2A5B9}" srcOrd="0" destOrd="0" parTransId="{3A0F8F6D-DA3E-45AC-878A-3F5291BDEC9D}" sibTransId="{836F0AFB-6E23-4803-A541-85EFCA6EA5CF}"/>
    <dgm:cxn modelId="{0B847FE5-C3DD-4514-9DAB-C17D0ED6CE5C}" type="presOf" srcId="{B938393B-A349-4AAE-8107-00101A85C517}" destId="{24D6468C-236E-423B-B3D0-14B5293F1848}" srcOrd="1" destOrd="0" presId="urn:microsoft.com/office/officeart/2005/8/layout/hierarchy2"/>
    <dgm:cxn modelId="{763871FD-26A4-4A56-9A1F-EACC693F1C08}" type="presOf" srcId="{A7D457F9-19A3-456E-BEEC-21D0EAEC7711}" destId="{CF2C3254-0046-49EC-8C60-EC9FFBF281B4}" srcOrd="0" destOrd="0" presId="urn:microsoft.com/office/officeart/2005/8/layout/hierarchy2"/>
    <dgm:cxn modelId="{8E2901DA-B571-46E9-9F4A-A9E55F8148F0}" type="presParOf" srcId="{57D4AFFC-44EC-4E09-BC3C-BAA5FC7D8C28}" destId="{E5AAD350-0EC1-4FBE-8685-4737F838C419}" srcOrd="0" destOrd="0" presId="urn:microsoft.com/office/officeart/2005/8/layout/hierarchy2"/>
    <dgm:cxn modelId="{4BCE6462-2A67-48FA-A0B6-FC86F326AC83}" type="presParOf" srcId="{E5AAD350-0EC1-4FBE-8685-4737F838C419}" destId="{25D8AB9A-4B31-473B-A5F7-44607BF0CBFA}" srcOrd="0" destOrd="0" presId="urn:microsoft.com/office/officeart/2005/8/layout/hierarchy2"/>
    <dgm:cxn modelId="{F3784E6C-A167-47E9-853B-3233FC5C0D55}" type="presParOf" srcId="{E5AAD350-0EC1-4FBE-8685-4737F838C419}" destId="{C38CBF41-6FC1-40C2-9079-32497B6D50C3}" srcOrd="1" destOrd="0" presId="urn:microsoft.com/office/officeart/2005/8/layout/hierarchy2"/>
    <dgm:cxn modelId="{07F827B0-36C5-4A02-A85D-7733E59BB092}" type="presParOf" srcId="{C38CBF41-6FC1-40C2-9079-32497B6D50C3}" destId="{2C6DE909-1AB6-446B-848E-11557DD0FDFF}" srcOrd="0" destOrd="0" presId="urn:microsoft.com/office/officeart/2005/8/layout/hierarchy2"/>
    <dgm:cxn modelId="{41E0F1AC-F08F-4580-9E6F-3B998214DEBA}" type="presParOf" srcId="{2C6DE909-1AB6-446B-848E-11557DD0FDFF}" destId="{FB89D811-622A-4FFA-8A69-5DDD456C7521}" srcOrd="0" destOrd="0" presId="urn:microsoft.com/office/officeart/2005/8/layout/hierarchy2"/>
    <dgm:cxn modelId="{E45FB5E1-FE9C-4356-817B-3158AC749408}" type="presParOf" srcId="{C38CBF41-6FC1-40C2-9079-32497B6D50C3}" destId="{21321C9A-D4CD-4EB8-B3A8-AAFAD6B4DB9A}" srcOrd="1" destOrd="0" presId="urn:microsoft.com/office/officeart/2005/8/layout/hierarchy2"/>
    <dgm:cxn modelId="{67056AC0-0FBE-49BD-8370-92218E969900}" type="presParOf" srcId="{21321C9A-D4CD-4EB8-B3A8-AAFAD6B4DB9A}" destId="{8722C503-DCCB-4C77-94A2-3641D1499414}" srcOrd="0" destOrd="0" presId="urn:microsoft.com/office/officeart/2005/8/layout/hierarchy2"/>
    <dgm:cxn modelId="{8E5A594F-DD26-4168-9FE6-F92E9126FF4E}" type="presParOf" srcId="{21321C9A-D4CD-4EB8-B3A8-AAFAD6B4DB9A}" destId="{E63924A8-906C-430E-9FE2-4BAA61E8AF38}" srcOrd="1" destOrd="0" presId="urn:microsoft.com/office/officeart/2005/8/layout/hierarchy2"/>
    <dgm:cxn modelId="{477A514D-0229-4EC5-B32A-EF2CB2019E39}" type="presParOf" srcId="{C38CBF41-6FC1-40C2-9079-32497B6D50C3}" destId="{CF2C3254-0046-49EC-8C60-EC9FFBF281B4}" srcOrd="2" destOrd="0" presId="urn:microsoft.com/office/officeart/2005/8/layout/hierarchy2"/>
    <dgm:cxn modelId="{D2894752-0EA0-4B23-A0C1-23A3579FE55A}" type="presParOf" srcId="{CF2C3254-0046-49EC-8C60-EC9FFBF281B4}" destId="{6C397622-A782-4E6A-9C08-9FA768C85DAC}" srcOrd="0" destOrd="0" presId="urn:microsoft.com/office/officeart/2005/8/layout/hierarchy2"/>
    <dgm:cxn modelId="{99E00F24-355B-41D3-8873-093515562567}" type="presParOf" srcId="{C38CBF41-6FC1-40C2-9079-32497B6D50C3}" destId="{5A4D05F1-26EC-4803-BBB6-1F09E98E1F81}" srcOrd="3" destOrd="0" presId="urn:microsoft.com/office/officeart/2005/8/layout/hierarchy2"/>
    <dgm:cxn modelId="{0677EE93-3484-48A1-91AC-6AD3F1D43805}" type="presParOf" srcId="{5A4D05F1-26EC-4803-BBB6-1F09E98E1F81}" destId="{715CBBF5-67C6-4F3A-A598-84F8F3E86667}" srcOrd="0" destOrd="0" presId="urn:microsoft.com/office/officeart/2005/8/layout/hierarchy2"/>
    <dgm:cxn modelId="{F1BE3F70-2780-4304-BA79-594C1E89E7CE}" type="presParOf" srcId="{5A4D05F1-26EC-4803-BBB6-1F09E98E1F81}" destId="{238D55BB-5E8B-4A13-A684-FDED042790E3}" srcOrd="1" destOrd="0" presId="urn:microsoft.com/office/officeart/2005/8/layout/hierarchy2"/>
    <dgm:cxn modelId="{1650A370-FCF8-44FC-9B1D-2049F980B7DC}" type="presParOf" srcId="{238D55BB-5E8B-4A13-A684-FDED042790E3}" destId="{9D345EF7-D2D8-4C4A-8CD0-13F85B4472F3}" srcOrd="0" destOrd="0" presId="urn:microsoft.com/office/officeart/2005/8/layout/hierarchy2"/>
    <dgm:cxn modelId="{3E332937-FD28-4916-8572-1C45D8142384}" type="presParOf" srcId="{9D345EF7-D2D8-4C4A-8CD0-13F85B4472F3}" destId="{24D6468C-236E-423B-B3D0-14B5293F1848}" srcOrd="0" destOrd="0" presId="urn:microsoft.com/office/officeart/2005/8/layout/hierarchy2"/>
    <dgm:cxn modelId="{7FB15ADF-B8D4-43B4-A238-30BAFB2E8BFD}" type="presParOf" srcId="{238D55BB-5E8B-4A13-A684-FDED042790E3}" destId="{7ED9CF84-BE6D-48D6-9546-A7BB7373AF0F}" srcOrd="1" destOrd="0" presId="urn:microsoft.com/office/officeart/2005/8/layout/hierarchy2"/>
    <dgm:cxn modelId="{803AA51A-E43B-42A4-85BE-E918CAFBA03D}" type="presParOf" srcId="{7ED9CF84-BE6D-48D6-9546-A7BB7373AF0F}" destId="{52EA9DEB-79D6-461B-A8B8-8360816DBAD5}" srcOrd="0" destOrd="0" presId="urn:microsoft.com/office/officeart/2005/8/layout/hierarchy2"/>
    <dgm:cxn modelId="{832AAD1C-2096-4ADC-AE1C-D3ED87372359}" type="presParOf" srcId="{7ED9CF84-BE6D-48D6-9546-A7BB7373AF0F}" destId="{943C1924-8C35-402A-84BA-909E687ECDA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7DD77-7BD3-4B08-8B2E-729D59C4519B}" type="datetimeFigureOut">
              <a:rPr lang="nb-NO" smtClean="0"/>
              <a:t>27.03.2023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2A253-E3F5-4500-8D80-C7DEFC8BB782}" type="slidenum">
              <a:rPr lang="nb-NO" smtClean="0"/>
              <a:t>‹#›</a:t>
            </a:fld>
            <a:endParaRPr lang="nb-NO"/>
          </a:p>
        </p:txBody>
      </p:sp>
    </p:spTree>
    <p:extLst>
      <p:ext uri="{BB962C8B-B14F-4D97-AF65-F5344CB8AC3E}">
        <p14:creationId xmlns:p14="http://schemas.microsoft.com/office/powerpoint/2010/main" val="125051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3</a:t>
            </a:fld>
            <a:endParaRPr lang="nb-NO"/>
          </a:p>
        </p:txBody>
      </p:sp>
    </p:spTree>
    <p:extLst>
      <p:ext uri="{BB962C8B-B14F-4D97-AF65-F5344CB8AC3E}">
        <p14:creationId xmlns:p14="http://schemas.microsoft.com/office/powerpoint/2010/main" val="395976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16</a:t>
            </a:fld>
            <a:endParaRPr lang="nb-NO"/>
          </a:p>
        </p:txBody>
      </p:sp>
    </p:spTree>
    <p:extLst>
      <p:ext uri="{BB962C8B-B14F-4D97-AF65-F5344CB8AC3E}">
        <p14:creationId xmlns:p14="http://schemas.microsoft.com/office/powerpoint/2010/main" val="957823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17</a:t>
            </a:fld>
            <a:endParaRPr lang="nb-NO"/>
          </a:p>
        </p:txBody>
      </p:sp>
    </p:spTree>
    <p:extLst>
      <p:ext uri="{BB962C8B-B14F-4D97-AF65-F5344CB8AC3E}">
        <p14:creationId xmlns:p14="http://schemas.microsoft.com/office/powerpoint/2010/main" val="2696482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18</a:t>
            </a:fld>
            <a:endParaRPr lang="nb-NO"/>
          </a:p>
        </p:txBody>
      </p:sp>
    </p:spTree>
    <p:extLst>
      <p:ext uri="{BB962C8B-B14F-4D97-AF65-F5344CB8AC3E}">
        <p14:creationId xmlns:p14="http://schemas.microsoft.com/office/powerpoint/2010/main" val="2382663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19</a:t>
            </a:fld>
            <a:endParaRPr lang="nb-NO"/>
          </a:p>
        </p:txBody>
      </p:sp>
    </p:spTree>
    <p:extLst>
      <p:ext uri="{BB962C8B-B14F-4D97-AF65-F5344CB8AC3E}">
        <p14:creationId xmlns:p14="http://schemas.microsoft.com/office/powerpoint/2010/main" val="1160332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20</a:t>
            </a:fld>
            <a:endParaRPr lang="nb-NO"/>
          </a:p>
        </p:txBody>
      </p:sp>
    </p:spTree>
    <p:extLst>
      <p:ext uri="{BB962C8B-B14F-4D97-AF65-F5344CB8AC3E}">
        <p14:creationId xmlns:p14="http://schemas.microsoft.com/office/powerpoint/2010/main" val="3030343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31</a:t>
            </a:fld>
            <a:endParaRPr lang="nb-NO"/>
          </a:p>
        </p:txBody>
      </p:sp>
    </p:spTree>
    <p:extLst>
      <p:ext uri="{BB962C8B-B14F-4D97-AF65-F5344CB8AC3E}">
        <p14:creationId xmlns:p14="http://schemas.microsoft.com/office/powerpoint/2010/main" val="11413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5</a:t>
            </a:fld>
            <a:endParaRPr lang="nb-NO"/>
          </a:p>
        </p:txBody>
      </p:sp>
    </p:spTree>
    <p:extLst>
      <p:ext uri="{BB962C8B-B14F-4D97-AF65-F5344CB8AC3E}">
        <p14:creationId xmlns:p14="http://schemas.microsoft.com/office/powerpoint/2010/main" val="182456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6</a:t>
            </a:fld>
            <a:endParaRPr lang="nb-NO"/>
          </a:p>
        </p:txBody>
      </p:sp>
    </p:spTree>
    <p:extLst>
      <p:ext uri="{BB962C8B-B14F-4D97-AF65-F5344CB8AC3E}">
        <p14:creationId xmlns:p14="http://schemas.microsoft.com/office/powerpoint/2010/main" val="1200818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7</a:t>
            </a:fld>
            <a:endParaRPr lang="nb-NO"/>
          </a:p>
        </p:txBody>
      </p:sp>
    </p:spTree>
    <p:extLst>
      <p:ext uri="{BB962C8B-B14F-4D97-AF65-F5344CB8AC3E}">
        <p14:creationId xmlns:p14="http://schemas.microsoft.com/office/powerpoint/2010/main" val="984130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8</a:t>
            </a:fld>
            <a:endParaRPr lang="nb-NO"/>
          </a:p>
        </p:txBody>
      </p:sp>
    </p:spTree>
    <p:extLst>
      <p:ext uri="{BB962C8B-B14F-4D97-AF65-F5344CB8AC3E}">
        <p14:creationId xmlns:p14="http://schemas.microsoft.com/office/powerpoint/2010/main" val="3311697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11</a:t>
            </a:fld>
            <a:endParaRPr lang="nb-NO"/>
          </a:p>
        </p:txBody>
      </p:sp>
    </p:spTree>
    <p:extLst>
      <p:ext uri="{BB962C8B-B14F-4D97-AF65-F5344CB8AC3E}">
        <p14:creationId xmlns:p14="http://schemas.microsoft.com/office/powerpoint/2010/main" val="1166595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Spørsmål til legene om de trenger tekst for info om fakturering</a:t>
            </a:r>
            <a:endParaRPr lang="en-US" dirty="0"/>
          </a:p>
        </p:txBody>
      </p:sp>
      <p:sp>
        <p:nvSpPr>
          <p:cNvPr id="4" name="Plassholder for lysbildenummer 3"/>
          <p:cNvSpPr>
            <a:spLocks noGrp="1"/>
          </p:cNvSpPr>
          <p:nvPr>
            <p:ph type="sldNum" sz="quarter" idx="10"/>
          </p:nvPr>
        </p:nvSpPr>
        <p:spPr/>
        <p:txBody>
          <a:bodyPr/>
          <a:lstStyle/>
          <a:p>
            <a:fld id="{9C733F77-1B8C-4A49-B304-96CBAFEF2545}" type="slidenum">
              <a:rPr lang="nb-NO" smtClean="0"/>
              <a:t>12</a:t>
            </a:fld>
            <a:endParaRPr lang="nb-NO"/>
          </a:p>
        </p:txBody>
      </p:sp>
    </p:spTree>
    <p:extLst>
      <p:ext uri="{BB962C8B-B14F-4D97-AF65-F5344CB8AC3E}">
        <p14:creationId xmlns:p14="http://schemas.microsoft.com/office/powerpoint/2010/main" val="3368925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E-post?</a:t>
            </a:r>
            <a:endParaRPr lang="en-US" dirty="0"/>
          </a:p>
        </p:txBody>
      </p:sp>
      <p:sp>
        <p:nvSpPr>
          <p:cNvPr id="4" name="Plassholder for lysbildenummer 3"/>
          <p:cNvSpPr>
            <a:spLocks noGrp="1"/>
          </p:cNvSpPr>
          <p:nvPr>
            <p:ph type="sldNum" sz="quarter" idx="10"/>
          </p:nvPr>
        </p:nvSpPr>
        <p:spPr/>
        <p:txBody>
          <a:bodyPr/>
          <a:lstStyle/>
          <a:p>
            <a:fld id="{9C733F77-1B8C-4A49-B304-96CBAFEF2545}" type="slidenum">
              <a:rPr lang="nb-NO" smtClean="0"/>
              <a:t>13</a:t>
            </a:fld>
            <a:endParaRPr lang="nb-NO"/>
          </a:p>
        </p:txBody>
      </p:sp>
    </p:spTree>
    <p:extLst>
      <p:ext uri="{BB962C8B-B14F-4D97-AF65-F5344CB8AC3E}">
        <p14:creationId xmlns:p14="http://schemas.microsoft.com/office/powerpoint/2010/main" val="3288935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15</a:t>
            </a:fld>
            <a:endParaRPr lang="nb-NO"/>
          </a:p>
        </p:txBody>
      </p:sp>
    </p:spTree>
    <p:extLst>
      <p:ext uri="{BB962C8B-B14F-4D97-AF65-F5344CB8AC3E}">
        <p14:creationId xmlns:p14="http://schemas.microsoft.com/office/powerpoint/2010/main" val="1618146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ed bilde">
    <p:spTree>
      <p:nvGrpSpPr>
        <p:cNvPr id="1" name=""/>
        <p:cNvGrpSpPr/>
        <p:nvPr/>
      </p:nvGrpSpPr>
      <p:grpSpPr>
        <a:xfrm>
          <a:off x="0" y="0"/>
          <a:ext cx="0" cy="0"/>
          <a:chOff x="0" y="0"/>
          <a:chExt cx="0" cy="0"/>
        </a:xfrm>
      </p:grpSpPr>
      <p:pic>
        <p:nvPicPr>
          <p:cNvPr id="5" name="Bilde 4" descr="Et bilde som inneholder utendørs, vann, bro, skip&#10;&#10;Automatisk generert beskrivelse">
            <a:extLst>
              <a:ext uri="{FF2B5EF4-FFF2-40B4-BE49-F238E27FC236}">
                <a16:creationId xmlns:a16="http://schemas.microsoft.com/office/drawing/2014/main" id="{248DA61B-EE3A-4C4A-A116-E9145AD689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6" name="Rektangel 5">
            <a:extLst>
              <a:ext uri="{FF2B5EF4-FFF2-40B4-BE49-F238E27FC236}">
                <a16:creationId xmlns:a16="http://schemas.microsoft.com/office/drawing/2014/main" id="{49A5B05D-5D82-437A-A2A6-81AE9F3DA412}"/>
              </a:ext>
            </a:extLst>
          </p:cNvPr>
          <p:cNvSpPr/>
          <p:nvPr userDrawn="1"/>
        </p:nvSpPr>
        <p:spPr>
          <a:xfrm>
            <a:off x="7239000" y="0"/>
            <a:ext cx="495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7" name="TekstSylinder 6">
            <a:extLst>
              <a:ext uri="{FF2B5EF4-FFF2-40B4-BE49-F238E27FC236}">
                <a16:creationId xmlns:a16="http://schemas.microsoft.com/office/drawing/2014/main" id="{D1FC2130-187D-4924-B97C-33F0BEFC79EF}"/>
              </a:ext>
            </a:extLst>
          </p:cNvPr>
          <p:cNvSpPr txBox="1"/>
          <p:nvPr userDrawn="1"/>
        </p:nvSpPr>
        <p:spPr>
          <a:xfrm>
            <a:off x="7581900" y="914400"/>
            <a:ext cx="4457700" cy="1569660"/>
          </a:xfrm>
          <a:prstGeom prst="rect">
            <a:avLst/>
          </a:prstGeom>
          <a:noFill/>
        </p:spPr>
        <p:txBody>
          <a:bodyPr wrap="square" rtlCol="0">
            <a:spAutoFit/>
          </a:bodyPr>
          <a:lstStyle/>
          <a:p>
            <a:r>
              <a:rPr lang="nb-NO" sz="4800" dirty="0">
                <a:solidFill>
                  <a:schemeClr val="bg2"/>
                </a:solidFill>
                <a:latin typeface="Arial" panose="020B0604020202020204" pitchFamily="34" charset="0"/>
                <a:cs typeface="Arial" panose="020B0604020202020204" pitchFamily="34" charset="0"/>
              </a:rPr>
              <a:t>Tittel på presentasjonen</a:t>
            </a:r>
            <a:endParaRPr lang="en-US" sz="4800" dirty="0">
              <a:solidFill>
                <a:schemeClr val="bg2"/>
              </a:solidFill>
              <a:latin typeface="Arial" panose="020B0604020202020204" pitchFamily="34" charset="0"/>
              <a:cs typeface="Arial" panose="020B0604020202020204" pitchFamily="34" charset="0"/>
            </a:endParaRPr>
          </a:p>
        </p:txBody>
      </p:sp>
      <p:sp>
        <p:nvSpPr>
          <p:cNvPr id="10" name="TekstSylinder 9">
            <a:extLst>
              <a:ext uri="{FF2B5EF4-FFF2-40B4-BE49-F238E27FC236}">
                <a16:creationId xmlns:a16="http://schemas.microsoft.com/office/drawing/2014/main" id="{C7B7BCB4-B950-4923-B617-6603832F0F37}"/>
              </a:ext>
            </a:extLst>
          </p:cNvPr>
          <p:cNvSpPr txBox="1"/>
          <p:nvPr userDrawn="1"/>
        </p:nvSpPr>
        <p:spPr>
          <a:xfrm>
            <a:off x="7681912" y="3136850"/>
            <a:ext cx="2847975" cy="523220"/>
          </a:xfrm>
          <a:prstGeom prst="rect">
            <a:avLst/>
          </a:prstGeom>
          <a:noFill/>
        </p:spPr>
        <p:txBody>
          <a:bodyPr wrap="square" rtlCol="0">
            <a:spAutoFit/>
          </a:bodyPr>
          <a:lstStyle/>
          <a:p>
            <a:r>
              <a:rPr lang="nb-NO" sz="2800" dirty="0">
                <a:solidFill>
                  <a:schemeClr val="bg2"/>
                </a:solidFill>
                <a:latin typeface="Arial" panose="020B0604020202020204" pitchFamily="34" charset="0"/>
                <a:cs typeface="Arial" panose="020B0604020202020204" pitchFamily="34" charset="0"/>
              </a:rPr>
              <a:t>Undertittel</a:t>
            </a:r>
            <a:endParaRPr lang="en-US" sz="2800" dirty="0">
              <a:solidFill>
                <a:schemeClr val="bg2"/>
              </a:solidFill>
              <a:latin typeface="Arial" panose="020B0604020202020204" pitchFamily="34" charset="0"/>
              <a:cs typeface="Arial" panose="020B0604020202020204" pitchFamily="34" charset="0"/>
            </a:endParaRPr>
          </a:p>
        </p:txBody>
      </p:sp>
      <p:pic>
        <p:nvPicPr>
          <p:cNvPr id="3" name="Grafikk 2">
            <a:extLst>
              <a:ext uri="{FF2B5EF4-FFF2-40B4-BE49-F238E27FC236}">
                <a16:creationId xmlns:a16="http://schemas.microsoft.com/office/drawing/2014/main" id="{289DA0B5-0073-4770-A181-4AEB844C2A8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63012" y="5837068"/>
            <a:ext cx="2847975" cy="692179"/>
          </a:xfrm>
          <a:prstGeom prst="rect">
            <a:avLst/>
          </a:prstGeom>
        </p:spPr>
      </p:pic>
    </p:spTree>
    <p:extLst>
      <p:ext uri="{BB962C8B-B14F-4D97-AF65-F5344CB8AC3E}">
        <p14:creationId xmlns:p14="http://schemas.microsoft.com/office/powerpoint/2010/main" val="77034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0030" y="260966"/>
            <a:ext cx="9311940" cy="1230821"/>
          </a:xfrm>
        </p:spPr>
        <p:txBody>
          <a:bodyPr/>
          <a:lstStyle/>
          <a:p>
            <a:r>
              <a:rPr lang="en-US" noProof="0" dirty="0"/>
              <a:t>TITLE (MUST BE IN UPPERCASE LETTERS)</a:t>
            </a:r>
          </a:p>
        </p:txBody>
      </p:sp>
      <p:sp>
        <p:nvSpPr>
          <p:cNvPr id="6" name="Platshållare för innehåll 2"/>
          <p:cNvSpPr>
            <a:spLocks noGrp="1"/>
          </p:cNvSpPr>
          <p:nvPr>
            <p:ph idx="13" hasCustomPrompt="1"/>
          </p:nvPr>
        </p:nvSpPr>
        <p:spPr>
          <a:xfrm>
            <a:off x="474794" y="1945711"/>
            <a:ext cx="11137238" cy="3520534"/>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en-US" noProof="0" dirty="0"/>
              <a:t>Insert text or other object</a:t>
            </a:r>
          </a:p>
        </p:txBody>
      </p:sp>
      <p:sp>
        <p:nvSpPr>
          <p:cNvPr id="7" name="Text Placeholder 4"/>
          <p:cNvSpPr>
            <a:spLocks noGrp="1"/>
          </p:cNvSpPr>
          <p:nvPr>
            <p:ph type="body" sz="quarter" idx="14" hasCustomPrompt="1"/>
          </p:nvPr>
        </p:nvSpPr>
        <p:spPr>
          <a:xfrm>
            <a:off x="479604" y="1577813"/>
            <a:ext cx="1113274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en-US" noProof="0" dirty="0"/>
              <a:t>Headline</a:t>
            </a:r>
          </a:p>
        </p:txBody>
      </p:sp>
      <p:sp>
        <p:nvSpPr>
          <p:cNvPr id="8" name="Platshållare för text 7"/>
          <p:cNvSpPr>
            <a:spLocks noGrp="1"/>
          </p:cNvSpPr>
          <p:nvPr>
            <p:ph type="body" sz="quarter" idx="15"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Tree>
    <p:extLst>
      <p:ext uri="{BB962C8B-B14F-4D97-AF65-F5344CB8AC3E}">
        <p14:creationId xmlns:p14="http://schemas.microsoft.com/office/powerpoint/2010/main" val="305563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0030" y="260966"/>
            <a:ext cx="9311940" cy="1230821"/>
          </a:xfrm>
        </p:spPr>
        <p:txBody>
          <a:bodyPr/>
          <a:lstStyle/>
          <a:p>
            <a:r>
              <a:rPr lang="en-US" noProof="0" dirty="0"/>
              <a:t>TITLE (MUST BE IN UPPERCASE LETTERS)</a:t>
            </a:r>
          </a:p>
        </p:txBody>
      </p:sp>
      <p:sp>
        <p:nvSpPr>
          <p:cNvPr id="6" name="Platshållare för innehåll 2"/>
          <p:cNvSpPr>
            <a:spLocks noGrp="1"/>
          </p:cNvSpPr>
          <p:nvPr>
            <p:ph idx="13" hasCustomPrompt="1"/>
          </p:nvPr>
        </p:nvSpPr>
        <p:spPr>
          <a:xfrm>
            <a:off x="474794" y="1945711"/>
            <a:ext cx="11137238" cy="3520534"/>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en-US" noProof="0" dirty="0"/>
              <a:t>Insert text or other object</a:t>
            </a:r>
          </a:p>
        </p:txBody>
      </p:sp>
      <p:sp>
        <p:nvSpPr>
          <p:cNvPr id="7" name="Text Placeholder 4"/>
          <p:cNvSpPr>
            <a:spLocks noGrp="1"/>
          </p:cNvSpPr>
          <p:nvPr>
            <p:ph type="body" sz="quarter" idx="14" hasCustomPrompt="1"/>
          </p:nvPr>
        </p:nvSpPr>
        <p:spPr>
          <a:xfrm>
            <a:off x="479604" y="1577813"/>
            <a:ext cx="1113274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en-US" noProof="0" dirty="0"/>
              <a:t>Headline</a:t>
            </a:r>
          </a:p>
        </p:txBody>
      </p:sp>
      <p:sp>
        <p:nvSpPr>
          <p:cNvPr id="8" name="Platshållare för text 7"/>
          <p:cNvSpPr>
            <a:spLocks noGrp="1"/>
          </p:cNvSpPr>
          <p:nvPr>
            <p:ph type="body" sz="quarter" idx="15"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Tree>
    <p:extLst>
      <p:ext uri="{BB962C8B-B14F-4D97-AF65-F5344CB8AC3E}">
        <p14:creationId xmlns:p14="http://schemas.microsoft.com/office/powerpoint/2010/main" val="265834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0030" y="260966"/>
            <a:ext cx="9311940" cy="1230821"/>
          </a:xfrm>
        </p:spPr>
        <p:txBody>
          <a:bodyPr/>
          <a:lstStyle/>
          <a:p>
            <a:r>
              <a:rPr lang="en-US" noProof="0" dirty="0"/>
              <a:t>TITLE (MUST BE IN UPPERCASE LETTERS)</a:t>
            </a:r>
          </a:p>
        </p:txBody>
      </p:sp>
      <p:sp>
        <p:nvSpPr>
          <p:cNvPr id="6" name="Platshållare för innehåll 2"/>
          <p:cNvSpPr>
            <a:spLocks noGrp="1"/>
          </p:cNvSpPr>
          <p:nvPr>
            <p:ph idx="13" hasCustomPrompt="1"/>
          </p:nvPr>
        </p:nvSpPr>
        <p:spPr>
          <a:xfrm>
            <a:off x="474794" y="1945711"/>
            <a:ext cx="11137238" cy="3520534"/>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en-US" noProof="0" dirty="0"/>
              <a:t>Insert text or other object</a:t>
            </a:r>
          </a:p>
        </p:txBody>
      </p:sp>
      <p:sp>
        <p:nvSpPr>
          <p:cNvPr id="7" name="Text Placeholder 4"/>
          <p:cNvSpPr>
            <a:spLocks noGrp="1"/>
          </p:cNvSpPr>
          <p:nvPr>
            <p:ph type="body" sz="quarter" idx="14" hasCustomPrompt="1"/>
          </p:nvPr>
        </p:nvSpPr>
        <p:spPr>
          <a:xfrm>
            <a:off x="479604" y="1577813"/>
            <a:ext cx="1113274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en-US" noProof="0" dirty="0"/>
              <a:t>Headline</a:t>
            </a:r>
          </a:p>
        </p:txBody>
      </p:sp>
      <p:sp>
        <p:nvSpPr>
          <p:cNvPr id="8" name="Platshållare för text 7"/>
          <p:cNvSpPr>
            <a:spLocks noGrp="1"/>
          </p:cNvSpPr>
          <p:nvPr>
            <p:ph type="body" sz="quarter" idx="15"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Tree>
    <p:extLst>
      <p:ext uri="{BB962C8B-B14F-4D97-AF65-F5344CB8AC3E}">
        <p14:creationId xmlns:p14="http://schemas.microsoft.com/office/powerpoint/2010/main" val="3566467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0030" y="260966"/>
            <a:ext cx="9311940" cy="1230821"/>
          </a:xfrm>
        </p:spPr>
        <p:txBody>
          <a:bodyPr/>
          <a:lstStyle/>
          <a:p>
            <a:r>
              <a:rPr lang="en-US" noProof="0" dirty="0"/>
              <a:t>TITLE (MUST BE IN UPPERCASE LETTERS)</a:t>
            </a:r>
          </a:p>
        </p:txBody>
      </p:sp>
      <p:sp>
        <p:nvSpPr>
          <p:cNvPr id="6" name="Platshållare för innehåll 2"/>
          <p:cNvSpPr>
            <a:spLocks noGrp="1"/>
          </p:cNvSpPr>
          <p:nvPr>
            <p:ph idx="13" hasCustomPrompt="1"/>
          </p:nvPr>
        </p:nvSpPr>
        <p:spPr>
          <a:xfrm>
            <a:off x="474794" y="1945711"/>
            <a:ext cx="11137238" cy="3520534"/>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en-US" noProof="0" dirty="0"/>
              <a:t>Insert text or other object</a:t>
            </a:r>
          </a:p>
        </p:txBody>
      </p:sp>
      <p:sp>
        <p:nvSpPr>
          <p:cNvPr id="7" name="Text Placeholder 4"/>
          <p:cNvSpPr>
            <a:spLocks noGrp="1"/>
          </p:cNvSpPr>
          <p:nvPr>
            <p:ph type="body" sz="quarter" idx="14" hasCustomPrompt="1"/>
          </p:nvPr>
        </p:nvSpPr>
        <p:spPr>
          <a:xfrm>
            <a:off x="479604" y="1577813"/>
            <a:ext cx="1113274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en-US" noProof="0" dirty="0"/>
              <a:t>Headline</a:t>
            </a:r>
          </a:p>
        </p:txBody>
      </p:sp>
      <p:sp>
        <p:nvSpPr>
          <p:cNvPr id="8" name="Platshållare för text 7"/>
          <p:cNvSpPr>
            <a:spLocks noGrp="1"/>
          </p:cNvSpPr>
          <p:nvPr>
            <p:ph type="body" sz="quarter" idx="15"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Tree>
    <p:extLst>
      <p:ext uri="{BB962C8B-B14F-4D97-AF65-F5344CB8AC3E}">
        <p14:creationId xmlns:p14="http://schemas.microsoft.com/office/powerpoint/2010/main" val="2274325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0030" y="260966"/>
            <a:ext cx="9311940" cy="1230821"/>
          </a:xfrm>
        </p:spPr>
        <p:txBody>
          <a:bodyPr/>
          <a:lstStyle/>
          <a:p>
            <a:r>
              <a:rPr lang="en-US" noProof="0" dirty="0"/>
              <a:t>TITLE (MUST BE IN UPPERCASE LETTERS)</a:t>
            </a:r>
          </a:p>
        </p:txBody>
      </p:sp>
      <p:sp>
        <p:nvSpPr>
          <p:cNvPr id="6" name="Platshållare för innehåll 2"/>
          <p:cNvSpPr>
            <a:spLocks noGrp="1"/>
          </p:cNvSpPr>
          <p:nvPr>
            <p:ph idx="13" hasCustomPrompt="1"/>
          </p:nvPr>
        </p:nvSpPr>
        <p:spPr>
          <a:xfrm>
            <a:off x="474794" y="1945711"/>
            <a:ext cx="11137238" cy="3520534"/>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en-US" noProof="0" dirty="0"/>
              <a:t>Insert text or other object</a:t>
            </a:r>
          </a:p>
        </p:txBody>
      </p:sp>
      <p:sp>
        <p:nvSpPr>
          <p:cNvPr id="7" name="Text Placeholder 4"/>
          <p:cNvSpPr>
            <a:spLocks noGrp="1"/>
          </p:cNvSpPr>
          <p:nvPr>
            <p:ph type="body" sz="quarter" idx="14" hasCustomPrompt="1"/>
          </p:nvPr>
        </p:nvSpPr>
        <p:spPr>
          <a:xfrm>
            <a:off x="479604" y="1577813"/>
            <a:ext cx="1113274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en-US" noProof="0" dirty="0"/>
              <a:t>Headline</a:t>
            </a:r>
          </a:p>
        </p:txBody>
      </p:sp>
      <p:sp>
        <p:nvSpPr>
          <p:cNvPr id="8" name="Platshållare för text 7"/>
          <p:cNvSpPr>
            <a:spLocks noGrp="1"/>
          </p:cNvSpPr>
          <p:nvPr>
            <p:ph type="body" sz="quarter" idx="15"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Tree>
    <p:extLst>
      <p:ext uri="{BB962C8B-B14F-4D97-AF65-F5344CB8AC3E}">
        <p14:creationId xmlns:p14="http://schemas.microsoft.com/office/powerpoint/2010/main" val="1835340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0030" y="260966"/>
            <a:ext cx="9311940" cy="1230821"/>
          </a:xfrm>
        </p:spPr>
        <p:txBody>
          <a:bodyPr/>
          <a:lstStyle/>
          <a:p>
            <a:r>
              <a:rPr lang="nb-NO" noProof="0" dirty="0"/>
              <a:t>TITLE (MUST BE IN UPPERCASE LETTERS)</a:t>
            </a:r>
          </a:p>
        </p:txBody>
      </p:sp>
      <p:sp>
        <p:nvSpPr>
          <p:cNvPr id="6" name="Platshållare för innehåll 2"/>
          <p:cNvSpPr>
            <a:spLocks noGrp="1"/>
          </p:cNvSpPr>
          <p:nvPr>
            <p:ph idx="13" hasCustomPrompt="1"/>
          </p:nvPr>
        </p:nvSpPr>
        <p:spPr>
          <a:xfrm>
            <a:off x="474795" y="1896849"/>
            <a:ext cx="5467053" cy="3527355"/>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nb-NO" noProof="0" dirty="0" err="1"/>
              <a:t>Insert</a:t>
            </a:r>
            <a:r>
              <a:rPr lang="nb-NO" noProof="0" dirty="0"/>
              <a:t> </a:t>
            </a:r>
            <a:r>
              <a:rPr lang="nb-NO" noProof="0" dirty="0" err="1"/>
              <a:t>text</a:t>
            </a:r>
            <a:r>
              <a:rPr lang="nb-NO" noProof="0" dirty="0"/>
              <a:t> or </a:t>
            </a:r>
            <a:r>
              <a:rPr lang="nb-NO" noProof="0" dirty="0" err="1"/>
              <a:t>other</a:t>
            </a:r>
            <a:r>
              <a:rPr lang="nb-NO" noProof="0" dirty="0"/>
              <a:t> </a:t>
            </a:r>
            <a:r>
              <a:rPr lang="nb-NO" noProof="0" dirty="0" err="1"/>
              <a:t>object</a:t>
            </a:r>
            <a:endParaRPr lang="nb-NO" noProof="0" dirty="0"/>
          </a:p>
        </p:txBody>
      </p:sp>
      <p:sp>
        <p:nvSpPr>
          <p:cNvPr id="7" name="Platshållare för innehåll 2"/>
          <p:cNvSpPr>
            <a:spLocks noGrp="1"/>
          </p:cNvSpPr>
          <p:nvPr>
            <p:ph idx="14" hasCustomPrompt="1"/>
          </p:nvPr>
        </p:nvSpPr>
        <p:spPr>
          <a:xfrm>
            <a:off x="6222125" y="1896849"/>
            <a:ext cx="5493406" cy="3527355"/>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nb-NO" noProof="0" dirty="0" err="1"/>
              <a:t>Insert</a:t>
            </a:r>
            <a:r>
              <a:rPr lang="nb-NO" noProof="0" dirty="0"/>
              <a:t> </a:t>
            </a:r>
            <a:r>
              <a:rPr lang="nb-NO" noProof="0" dirty="0" err="1"/>
              <a:t>text</a:t>
            </a:r>
            <a:r>
              <a:rPr lang="nb-NO" noProof="0" dirty="0"/>
              <a:t> or </a:t>
            </a:r>
            <a:r>
              <a:rPr lang="nb-NO" noProof="0" dirty="0" err="1"/>
              <a:t>other</a:t>
            </a:r>
            <a:r>
              <a:rPr lang="nb-NO" noProof="0" dirty="0"/>
              <a:t> </a:t>
            </a:r>
            <a:r>
              <a:rPr lang="nb-NO" noProof="0" dirty="0" err="1"/>
              <a:t>object</a:t>
            </a:r>
            <a:endParaRPr lang="nb-NO" noProof="0" dirty="0"/>
          </a:p>
        </p:txBody>
      </p:sp>
      <p:sp>
        <p:nvSpPr>
          <p:cNvPr id="8" name="Text Placeholder 4"/>
          <p:cNvSpPr>
            <a:spLocks noGrp="1"/>
          </p:cNvSpPr>
          <p:nvPr>
            <p:ph type="body" sz="quarter" idx="15" hasCustomPrompt="1"/>
          </p:nvPr>
        </p:nvSpPr>
        <p:spPr>
          <a:xfrm>
            <a:off x="479605" y="1528952"/>
            <a:ext cx="546607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nb-NO" noProof="0" dirty="0" err="1"/>
              <a:t>Headline</a:t>
            </a:r>
            <a:endParaRPr lang="nb-NO" noProof="0" dirty="0"/>
          </a:p>
        </p:txBody>
      </p:sp>
      <p:sp>
        <p:nvSpPr>
          <p:cNvPr id="9" name="Text Placeholder 4"/>
          <p:cNvSpPr>
            <a:spLocks noGrp="1"/>
          </p:cNvSpPr>
          <p:nvPr>
            <p:ph type="body" sz="quarter" idx="16" hasCustomPrompt="1"/>
          </p:nvPr>
        </p:nvSpPr>
        <p:spPr>
          <a:xfrm>
            <a:off x="6242483" y="1528952"/>
            <a:ext cx="546607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nb-NO" noProof="0" dirty="0" err="1"/>
              <a:t>Headline</a:t>
            </a:r>
            <a:endParaRPr lang="nb-NO" noProof="0" dirty="0"/>
          </a:p>
        </p:txBody>
      </p:sp>
      <p:sp>
        <p:nvSpPr>
          <p:cNvPr id="10" name="Platshållare för text 7"/>
          <p:cNvSpPr>
            <a:spLocks noGrp="1"/>
          </p:cNvSpPr>
          <p:nvPr>
            <p:ph type="body" sz="quarter" idx="17"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nb-NO" noProof="0" dirty="0"/>
              <a:t>Sub-heading</a:t>
            </a:r>
          </a:p>
        </p:txBody>
      </p:sp>
    </p:spTree>
    <p:extLst>
      <p:ext uri="{BB962C8B-B14F-4D97-AF65-F5344CB8AC3E}">
        <p14:creationId xmlns:p14="http://schemas.microsoft.com/office/powerpoint/2010/main" val="3454233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0030" y="260966"/>
            <a:ext cx="9311940" cy="1230821"/>
          </a:xfrm>
        </p:spPr>
        <p:txBody>
          <a:bodyPr/>
          <a:lstStyle/>
          <a:p>
            <a:r>
              <a:rPr lang="en-US" noProof="0" dirty="0"/>
              <a:t>TITLE (MUST BE IN UPPERCASE LETTERS)</a:t>
            </a:r>
          </a:p>
        </p:txBody>
      </p:sp>
      <p:sp>
        <p:nvSpPr>
          <p:cNvPr id="6" name="Platshållare för innehåll 2"/>
          <p:cNvSpPr>
            <a:spLocks noGrp="1"/>
          </p:cNvSpPr>
          <p:nvPr>
            <p:ph idx="13" hasCustomPrompt="1"/>
          </p:nvPr>
        </p:nvSpPr>
        <p:spPr>
          <a:xfrm>
            <a:off x="474794" y="1945711"/>
            <a:ext cx="11137238" cy="3520534"/>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en-US" noProof="0" dirty="0"/>
              <a:t>Insert text or other object</a:t>
            </a:r>
          </a:p>
        </p:txBody>
      </p:sp>
      <p:sp>
        <p:nvSpPr>
          <p:cNvPr id="7" name="Text Placeholder 4"/>
          <p:cNvSpPr>
            <a:spLocks noGrp="1"/>
          </p:cNvSpPr>
          <p:nvPr>
            <p:ph type="body" sz="quarter" idx="14" hasCustomPrompt="1"/>
          </p:nvPr>
        </p:nvSpPr>
        <p:spPr>
          <a:xfrm>
            <a:off x="479604" y="1577813"/>
            <a:ext cx="1113274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en-US" noProof="0" dirty="0"/>
              <a:t>Headline</a:t>
            </a:r>
          </a:p>
        </p:txBody>
      </p:sp>
      <p:sp>
        <p:nvSpPr>
          <p:cNvPr id="8" name="Platshållare för text 7"/>
          <p:cNvSpPr>
            <a:spLocks noGrp="1"/>
          </p:cNvSpPr>
          <p:nvPr>
            <p:ph type="body" sz="quarter" idx="15"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Tree>
    <p:extLst>
      <p:ext uri="{BB962C8B-B14F-4D97-AF65-F5344CB8AC3E}">
        <p14:creationId xmlns:p14="http://schemas.microsoft.com/office/powerpoint/2010/main" val="1520269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0030" y="260966"/>
            <a:ext cx="9311940" cy="1230821"/>
          </a:xfrm>
        </p:spPr>
        <p:txBody>
          <a:bodyPr/>
          <a:lstStyle/>
          <a:p>
            <a:r>
              <a:rPr lang="en-US" noProof="0" dirty="0"/>
              <a:t>TITLE (MUST BE IN UPPERCASE LETTERS)</a:t>
            </a:r>
          </a:p>
        </p:txBody>
      </p:sp>
      <p:sp>
        <p:nvSpPr>
          <p:cNvPr id="6" name="Platshållare för innehåll 2"/>
          <p:cNvSpPr>
            <a:spLocks noGrp="1"/>
          </p:cNvSpPr>
          <p:nvPr>
            <p:ph idx="13" hasCustomPrompt="1"/>
          </p:nvPr>
        </p:nvSpPr>
        <p:spPr>
          <a:xfrm>
            <a:off x="474794" y="1945711"/>
            <a:ext cx="11137238" cy="3520534"/>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en-US" noProof="0" dirty="0"/>
              <a:t>Insert text or other object</a:t>
            </a:r>
          </a:p>
        </p:txBody>
      </p:sp>
      <p:sp>
        <p:nvSpPr>
          <p:cNvPr id="7" name="Text Placeholder 4"/>
          <p:cNvSpPr>
            <a:spLocks noGrp="1"/>
          </p:cNvSpPr>
          <p:nvPr>
            <p:ph type="body" sz="quarter" idx="14" hasCustomPrompt="1"/>
          </p:nvPr>
        </p:nvSpPr>
        <p:spPr>
          <a:xfrm>
            <a:off x="479604" y="1577813"/>
            <a:ext cx="1113274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en-US" noProof="0" dirty="0"/>
              <a:t>Headline</a:t>
            </a:r>
          </a:p>
        </p:txBody>
      </p:sp>
      <p:sp>
        <p:nvSpPr>
          <p:cNvPr id="8" name="Platshållare för text 7"/>
          <p:cNvSpPr>
            <a:spLocks noGrp="1"/>
          </p:cNvSpPr>
          <p:nvPr>
            <p:ph type="body" sz="quarter" idx="15"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Tree>
    <p:extLst>
      <p:ext uri="{BB962C8B-B14F-4D97-AF65-F5344CB8AC3E}">
        <p14:creationId xmlns:p14="http://schemas.microsoft.com/office/powerpoint/2010/main" val="1344263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0030" y="260966"/>
            <a:ext cx="9311940" cy="1230821"/>
          </a:xfrm>
        </p:spPr>
        <p:txBody>
          <a:bodyPr/>
          <a:lstStyle/>
          <a:p>
            <a:r>
              <a:rPr lang="en-US" noProof="0" dirty="0"/>
              <a:t>TITLE (MUST BE IN UPPERCASE LETTERS)</a:t>
            </a:r>
          </a:p>
        </p:txBody>
      </p:sp>
      <p:sp>
        <p:nvSpPr>
          <p:cNvPr id="6" name="Platshållare för innehåll 2"/>
          <p:cNvSpPr>
            <a:spLocks noGrp="1"/>
          </p:cNvSpPr>
          <p:nvPr>
            <p:ph idx="13" hasCustomPrompt="1"/>
          </p:nvPr>
        </p:nvSpPr>
        <p:spPr>
          <a:xfrm>
            <a:off x="474794" y="1945711"/>
            <a:ext cx="11137238" cy="3520534"/>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en-US" noProof="0" dirty="0"/>
              <a:t>Insert text or other object</a:t>
            </a:r>
          </a:p>
        </p:txBody>
      </p:sp>
      <p:sp>
        <p:nvSpPr>
          <p:cNvPr id="7" name="Text Placeholder 4"/>
          <p:cNvSpPr>
            <a:spLocks noGrp="1"/>
          </p:cNvSpPr>
          <p:nvPr>
            <p:ph type="body" sz="quarter" idx="14" hasCustomPrompt="1"/>
          </p:nvPr>
        </p:nvSpPr>
        <p:spPr>
          <a:xfrm>
            <a:off x="479604" y="1577813"/>
            <a:ext cx="1113274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en-US" noProof="0" dirty="0"/>
              <a:t>Headline</a:t>
            </a:r>
          </a:p>
        </p:txBody>
      </p:sp>
      <p:sp>
        <p:nvSpPr>
          <p:cNvPr id="8" name="Platshållare för text 7"/>
          <p:cNvSpPr>
            <a:spLocks noGrp="1"/>
          </p:cNvSpPr>
          <p:nvPr>
            <p:ph type="body" sz="quarter" idx="15"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Tree>
    <p:extLst>
      <p:ext uri="{BB962C8B-B14F-4D97-AF65-F5344CB8AC3E}">
        <p14:creationId xmlns:p14="http://schemas.microsoft.com/office/powerpoint/2010/main" val="1968375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ote - Green Grass">
    <p:spTree>
      <p:nvGrpSpPr>
        <p:cNvPr id="1" name=""/>
        <p:cNvGrpSpPr/>
        <p:nvPr/>
      </p:nvGrpSpPr>
      <p:grpSpPr>
        <a:xfrm>
          <a:off x="0" y="0"/>
          <a:ext cx="0" cy="0"/>
          <a:chOff x="0" y="0"/>
          <a:chExt cx="0" cy="0"/>
        </a:xfrm>
      </p:grpSpPr>
      <p:sp>
        <p:nvSpPr>
          <p:cNvPr id="10" name="Platshållare för text 6"/>
          <p:cNvSpPr>
            <a:spLocks noGrp="1"/>
          </p:cNvSpPr>
          <p:nvPr>
            <p:ph type="body" sz="quarter" idx="13" hasCustomPrompt="1"/>
          </p:nvPr>
        </p:nvSpPr>
        <p:spPr>
          <a:xfrm>
            <a:off x="527382" y="1484785"/>
            <a:ext cx="11137238" cy="2112890"/>
          </a:xfrm>
          <a:prstGeom prst="rect">
            <a:avLst/>
          </a:prstGeom>
        </p:spPr>
        <p:txBody>
          <a:bodyPr wrap="square" anchor="b" anchorCtr="0">
            <a:noAutofit/>
          </a:bodyPr>
          <a:lstStyle>
            <a:lvl1pPr algn="ctr">
              <a:lnSpc>
                <a:spcPts val="4999"/>
              </a:lnSpc>
              <a:spcBef>
                <a:spcPts val="0"/>
              </a:spcBef>
              <a:defRPr sz="4999" b="0" cap="all" baseline="0">
                <a:latin typeface="+mj-lt"/>
                <a:cs typeface="Arial" panose="020B0604020202020204" pitchFamily="34" charset="0"/>
              </a:defRPr>
            </a:lvl1pPr>
            <a:lvl2pPr algn="ctr">
              <a:defRPr/>
            </a:lvl2pPr>
            <a:lvl3pPr algn="ctr">
              <a:defRPr/>
            </a:lvl3pPr>
            <a:lvl4pPr algn="ctr">
              <a:defRPr/>
            </a:lvl4pPr>
            <a:lvl5pPr algn="ctr">
              <a:defRPr/>
            </a:lvl5pPr>
          </a:lstStyle>
          <a:p>
            <a:pPr lvl="0"/>
            <a:r>
              <a:rPr lang="en-US" noProof="0" dirty="0"/>
              <a:t>Quote (UPPERCASE LETTERS)</a:t>
            </a:r>
          </a:p>
        </p:txBody>
      </p:sp>
      <p:sp>
        <p:nvSpPr>
          <p:cNvPr id="5" name="Title 4"/>
          <p:cNvSpPr>
            <a:spLocks noGrp="1"/>
          </p:cNvSpPr>
          <p:nvPr>
            <p:ph type="title"/>
          </p:nvPr>
        </p:nvSpPr>
        <p:spPr/>
        <p:txBody>
          <a:bodyPr/>
          <a:lstStyle/>
          <a:p>
            <a:r>
              <a:rPr lang="nb-NO" noProof="0"/>
              <a:t>Klikk for å redigere tittelstil</a:t>
            </a:r>
            <a:endParaRPr lang="en-US" noProof="0" dirty="0"/>
          </a:p>
        </p:txBody>
      </p:sp>
      <p:sp>
        <p:nvSpPr>
          <p:cNvPr id="8" name="Platshållare för text 7"/>
          <p:cNvSpPr>
            <a:spLocks noGrp="1"/>
          </p:cNvSpPr>
          <p:nvPr>
            <p:ph type="body" sz="quarter" idx="19"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
        <p:nvSpPr>
          <p:cNvPr id="11" name="Platshållare för text 6"/>
          <p:cNvSpPr>
            <a:spLocks noGrp="1"/>
          </p:cNvSpPr>
          <p:nvPr>
            <p:ph type="body" sz="quarter" idx="12" hasCustomPrompt="1"/>
          </p:nvPr>
        </p:nvSpPr>
        <p:spPr>
          <a:xfrm>
            <a:off x="623906" y="3645025"/>
            <a:ext cx="10944191" cy="1800200"/>
          </a:xfrm>
          <a:prstGeom prst="rect">
            <a:avLst/>
          </a:prstGeom>
        </p:spPr>
        <p:txBody>
          <a:bodyPr/>
          <a:lstStyle>
            <a:lvl1pPr algn="ctr">
              <a:lnSpc>
                <a:spcPts val="3000"/>
              </a:lnSpc>
              <a:spcBef>
                <a:spcPts val="0"/>
              </a:spcBef>
              <a:defRPr sz="4000" b="0" baseline="0">
                <a:latin typeface="Handsome Pro For If Medium" panose="03050502040207070C04" pitchFamily="66" charset="0"/>
                <a:cs typeface="Arial" panose="020B0604020202020204" pitchFamily="34" charset="0"/>
              </a:defRPr>
            </a:lvl1pPr>
            <a:lvl2pPr algn="ctr">
              <a:defRPr/>
            </a:lvl2pPr>
            <a:lvl3pPr algn="ctr">
              <a:defRPr/>
            </a:lvl3pPr>
            <a:lvl4pPr algn="ctr">
              <a:defRPr/>
            </a:lvl4pPr>
            <a:lvl5pPr algn="ctr">
              <a:defRPr/>
            </a:lvl5pPr>
          </a:lstStyle>
          <a:p>
            <a:pPr lvl="0"/>
            <a:r>
              <a:rPr lang="en-US" noProof="0" dirty="0"/>
              <a:t>Name</a:t>
            </a:r>
          </a:p>
        </p:txBody>
      </p:sp>
    </p:spTree>
    <p:extLst>
      <p:ext uri="{BB962C8B-B14F-4D97-AF65-F5344CB8AC3E}">
        <p14:creationId xmlns:p14="http://schemas.microsoft.com/office/powerpoint/2010/main" val="125581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ternativ forsid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B4C531A-B971-4C16-8FB3-550F8247D52F}"/>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10" name="Rektangel 9">
            <a:extLst>
              <a:ext uri="{FF2B5EF4-FFF2-40B4-BE49-F238E27FC236}">
                <a16:creationId xmlns:a16="http://schemas.microsoft.com/office/drawing/2014/main" id="{81F67127-2AAE-40C0-8379-5B0E7550E8E1}"/>
              </a:ext>
            </a:extLst>
          </p:cNvPr>
          <p:cNvSpPr/>
          <p:nvPr userDrawn="1"/>
        </p:nvSpPr>
        <p:spPr>
          <a:xfrm>
            <a:off x="1322773" y="752384"/>
            <a:ext cx="7093258" cy="4252404"/>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AD7355BC-300E-4B9E-96DE-3E7D463A9C15}"/>
              </a:ext>
            </a:extLst>
          </p:cNvPr>
          <p:cNvSpPr>
            <a:spLocks noGrp="1"/>
          </p:cNvSpPr>
          <p:nvPr>
            <p:ph type="ctrTitle" hasCustomPrompt="1"/>
          </p:nvPr>
        </p:nvSpPr>
        <p:spPr>
          <a:xfrm>
            <a:off x="1722267" y="877825"/>
            <a:ext cx="5948040" cy="2418010"/>
          </a:xfrm>
        </p:spPr>
        <p:txBody>
          <a:bodyPr anchor="b">
            <a:normAutofit/>
          </a:bodyPr>
          <a:lstStyle>
            <a:lvl1pPr algn="l">
              <a:defRPr sz="5600">
                <a:solidFill>
                  <a:schemeClr val="bg1"/>
                </a:solidFill>
                <a:latin typeface="Arial" panose="020B0604020202020204" pitchFamily="34" charset="0"/>
                <a:cs typeface="Arial" panose="020B0604020202020204" pitchFamily="34" charset="0"/>
              </a:defRPr>
            </a:lvl1pPr>
          </a:lstStyle>
          <a:p>
            <a:r>
              <a:rPr lang="nb-NO" dirty="0"/>
              <a:t>Tittel på presentasjonen</a:t>
            </a:r>
            <a:endParaRPr lang="en-US" dirty="0"/>
          </a:p>
        </p:txBody>
      </p:sp>
      <p:sp>
        <p:nvSpPr>
          <p:cNvPr id="3" name="Undertittel 2">
            <a:extLst>
              <a:ext uri="{FF2B5EF4-FFF2-40B4-BE49-F238E27FC236}">
                <a16:creationId xmlns:a16="http://schemas.microsoft.com/office/drawing/2014/main" id="{5BDF8400-9977-466E-80E4-4BA648E2C5F2}"/>
              </a:ext>
            </a:extLst>
          </p:cNvPr>
          <p:cNvSpPr>
            <a:spLocks noGrp="1"/>
          </p:cNvSpPr>
          <p:nvPr>
            <p:ph type="subTitle" idx="1" hasCustomPrompt="1"/>
          </p:nvPr>
        </p:nvSpPr>
        <p:spPr>
          <a:xfrm>
            <a:off x="1722267" y="3553334"/>
            <a:ext cx="5948040" cy="1191827"/>
          </a:xfrm>
        </p:spPr>
        <p:txBody>
          <a:bodyPr/>
          <a:lstStyle>
            <a:lvl1pPr marL="0" indent="0" algn="l">
              <a:buNone/>
              <a:defRPr sz="24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 </a:t>
            </a:r>
            <a:endParaRPr lang="en-US" dirty="0"/>
          </a:p>
        </p:txBody>
      </p:sp>
      <p:pic>
        <p:nvPicPr>
          <p:cNvPr id="5" name="Grafikk 4">
            <a:extLst>
              <a:ext uri="{FF2B5EF4-FFF2-40B4-BE49-F238E27FC236}">
                <a16:creationId xmlns:a16="http://schemas.microsoft.com/office/drawing/2014/main" id="{E6901173-58B9-48D1-97F5-2A79A2C44B8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1920" y="5864765"/>
            <a:ext cx="3260786" cy="792510"/>
          </a:xfrm>
          <a:prstGeom prst="rect">
            <a:avLst/>
          </a:prstGeom>
        </p:spPr>
      </p:pic>
    </p:spTree>
    <p:extLst>
      <p:ext uri="{BB962C8B-B14F-4D97-AF65-F5344CB8AC3E}">
        <p14:creationId xmlns:p14="http://schemas.microsoft.com/office/powerpoint/2010/main" val="1762932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0030" y="260966"/>
            <a:ext cx="9311940" cy="1230821"/>
          </a:xfrm>
        </p:spPr>
        <p:txBody>
          <a:bodyPr/>
          <a:lstStyle/>
          <a:p>
            <a:r>
              <a:rPr lang="en-US" noProof="0" dirty="0"/>
              <a:t>TITLE (MUST BE IN UPPERCASE LETTERS)</a:t>
            </a:r>
          </a:p>
        </p:txBody>
      </p:sp>
      <p:sp>
        <p:nvSpPr>
          <p:cNvPr id="6" name="Platshållare för innehåll 2"/>
          <p:cNvSpPr>
            <a:spLocks noGrp="1"/>
          </p:cNvSpPr>
          <p:nvPr>
            <p:ph idx="13" hasCustomPrompt="1"/>
          </p:nvPr>
        </p:nvSpPr>
        <p:spPr>
          <a:xfrm>
            <a:off x="474794" y="1945711"/>
            <a:ext cx="11137238" cy="3520534"/>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en-US" noProof="0" dirty="0"/>
              <a:t>Insert text or other object</a:t>
            </a:r>
          </a:p>
        </p:txBody>
      </p:sp>
      <p:sp>
        <p:nvSpPr>
          <p:cNvPr id="7" name="Text Placeholder 4"/>
          <p:cNvSpPr>
            <a:spLocks noGrp="1"/>
          </p:cNvSpPr>
          <p:nvPr>
            <p:ph type="body" sz="quarter" idx="14" hasCustomPrompt="1"/>
          </p:nvPr>
        </p:nvSpPr>
        <p:spPr>
          <a:xfrm>
            <a:off x="479604" y="1577813"/>
            <a:ext cx="1113274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en-US" noProof="0" dirty="0"/>
              <a:t>Headline</a:t>
            </a:r>
          </a:p>
        </p:txBody>
      </p:sp>
      <p:sp>
        <p:nvSpPr>
          <p:cNvPr id="8" name="Platshållare för text 7"/>
          <p:cNvSpPr>
            <a:spLocks noGrp="1"/>
          </p:cNvSpPr>
          <p:nvPr>
            <p:ph type="body" sz="quarter" idx="15"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Tree>
    <p:extLst>
      <p:ext uri="{BB962C8B-B14F-4D97-AF65-F5344CB8AC3E}">
        <p14:creationId xmlns:p14="http://schemas.microsoft.com/office/powerpoint/2010/main" val="324473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80937F-B8CD-44C1-B87C-A76B28C5ACF3}"/>
              </a:ext>
            </a:extLst>
          </p:cNvPr>
          <p:cNvSpPr>
            <a:spLocks noGrp="1"/>
          </p:cNvSpPr>
          <p:nvPr>
            <p:ph type="title"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3" name="Plassholder for innhold 2">
            <a:extLst>
              <a:ext uri="{FF2B5EF4-FFF2-40B4-BE49-F238E27FC236}">
                <a16:creationId xmlns:a16="http://schemas.microsoft.com/office/drawing/2014/main" id="{8A3016F8-EC91-4AD7-A215-D26E329EE50E}"/>
              </a:ext>
            </a:extLst>
          </p:cNvPr>
          <p:cNvSpPr>
            <a:spLocks noGrp="1"/>
          </p:cNvSpPr>
          <p:nvPr>
            <p:ph idx="1"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8" name="Rektangel 7">
            <a:extLst>
              <a:ext uri="{FF2B5EF4-FFF2-40B4-BE49-F238E27FC236}">
                <a16:creationId xmlns:a16="http://schemas.microsoft.com/office/drawing/2014/main" id="{AE778577-F453-47BF-915A-E21B2AAC4F2D}"/>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e 5">
            <a:extLst>
              <a:ext uri="{FF2B5EF4-FFF2-40B4-BE49-F238E27FC236}">
                <a16:creationId xmlns:a16="http://schemas.microsoft.com/office/drawing/2014/main" id="{AB2C914B-0D37-4409-8516-E197664597DE}"/>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87101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585ACB-73FA-4327-A7F9-5CD4E78E52C3}"/>
              </a:ext>
            </a:extLst>
          </p:cNvPr>
          <p:cNvSpPr>
            <a:spLocks noGrp="1"/>
          </p:cNvSpPr>
          <p:nvPr>
            <p:ph type="title"/>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a:t>Klikk for å redigere tittelstil</a:t>
            </a:r>
            <a:endParaRPr lang="en-US" dirty="0"/>
          </a:p>
        </p:txBody>
      </p:sp>
      <p:sp>
        <p:nvSpPr>
          <p:cNvPr id="3" name="Plassholder for innhold 2">
            <a:extLst>
              <a:ext uri="{FF2B5EF4-FFF2-40B4-BE49-F238E27FC236}">
                <a16:creationId xmlns:a16="http://schemas.microsoft.com/office/drawing/2014/main" id="{1C15044C-B50F-498C-8EDB-1C836A72E230}"/>
              </a:ext>
            </a:extLst>
          </p:cNvPr>
          <p:cNvSpPr>
            <a:spLocks noGrp="1"/>
          </p:cNvSpPr>
          <p:nvPr>
            <p:ph sz="half" idx="1" hasCustomPrompt="1"/>
          </p:nvPr>
        </p:nvSpPr>
        <p:spPr>
          <a:xfrm>
            <a:off x="838200" y="1825625"/>
            <a:ext cx="5181600" cy="435133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4" name="Plassholder for innhold 3">
            <a:extLst>
              <a:ext uri="{FF2B5EF4-FFF2-40B4-BE49-F238E27FC236}">
                <a16:creationId xmlns:a16="http://schemas.microsoft.com/office/drawing/2014/main" id="{34E1804A-1A53-41DF-9644-EF0DEC7C2F9C}"/>
              </a:ext>
            </a:extLst>
          </p:cNvPr>
          <p:cNvSpPr>
            <a:spLocks noGrp="1"/>
          </p:cNvSpPr>
          <p:nvPr>
            <p:ph sz="half" idx="2" hasCustomPrompt="1"/>
          </p:nvPr>
        </p:nvSpPr>
        <p:spPr>
          <a:xfrm>
            <a:off x="6172200" y="1825625"/>
            <a:ext cx="5181600" cy="435133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6" name="Rektangel 5">
            <a:extLst>
              <a:ext uri="{FF2B5EF4-FFF2-40B4-BE49-F238E27FC236}">
                <a16:creationId xmlns:a16="http://schemas.microsoft.com/office/drawing/2014/main" id="{C0477E31-AC98-4A79-87D5-8BDFDD97A19A}"/>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e 6">
            <a:extLst>
              <a:ext uri="{FF2B5EF4-FFF2-40B4-BE49-F238E27FC236}">
                <a16:creationId xmlns:a16="http://schemas.microsoft.com/office/drawing/2014/main" id="{7B119AE8-6D43-475E-842A-E4FF573663E4}"/>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153156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66B081-F069-48F3-B312-9839B40808B2}"/>
              </a:ext>
            </a:extLst>
          </p:cNvPr>
          <p:cNvSpPr>
            <a:spLocks noGrp="1"/>
          </p:cNvSpPr>
          <p:nvPr>
            <p:ph type="title" hasCustomPrompt="1"/>
          </p:nvPr>
        </p:nvSpPr>
        <p:spPr>
          <a:xfrm>
            <a:off x="839788" y="365125"/>
            <a:ext cx="10515600" cy="1325563"/>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3" name="Plassholder for tekst 2">
            <a:extLst>
              <a:ext uri="{FF2B5EF4-FFF2-40B4-BE49-F238E27FC236}">
                <a16:creationId xmlns:a16="http://schemas.microsoft.com/office/drawing/2014/main" id="{D158F79B-D075-4B4C-B308-AD4079CB3B2E}"/>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legge til overskrift</a:t>
            </a:r>
          </a:p>
        </p:txBody>
      </p:sp>
      <p:sp>
        <p:nvSpPr>
          <p:cNvPr id="4" name="Plassholder for innhold 3">
            <a:extLst>
              <a:ext uri="{FF2B5EF4-FFF2-40B4-BE49-F238E27FC236}">
                <a16:creationId xmlns:a16="http://schemas.microsoft.com/office/drawing/2014/main" id="{39DFA643-2039-4346-B4C3-E9108E75639D}"/>
              </a:ext>
            </a:extLst>
          </p:cNvPr>
          <p:cNvSpPr>
            <a:spLocks noGrp="1"/>
          </p:cNvSpPr>
          <p:nvPr>
            <p:ph sz="half" idx="2" hasCustomPrompt="1"/>
          </p:nvPr>
        </p:nvSpPr>
        <p:spPr>
          <a:xfrm>
            <a:off x="839788" y="2505075"/>
            <a:ext cx="5157787" cy="368458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legge til tekst</a:t>
            </a:r>
          </a:p>
        </p:txBody>
      </p:sp>
      <p:sp>
        <p:nvSpPr>
          <p:cNvPr id="5" name="Plassholder for tekst 4">
            <a:extLst>
              <a:ext uri="{FF2B5EF4-FFF2-40B4-BE49-F238E27FC236}">
                <a16:creationId xmlns:a16="http://schemas.microsoft.com/office/drawing/2014/main" id="{BB057E84-CAEC-4A68-8F5D-4226D7ED1BF3}"/>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legge til overskrift</a:t>
            </a:r>
          </a:p>
        </p:txBody>
      </p:sp>
      <p:sp>
        <p:nvSpPr>
          <p:cNvPr id="6" name="Plassholder for innhold 5">
            <a:extLst>
              <a:ext uri="{FF2B5EF4-FFF2-40B4-BE49-F238E27FC236}">
                <a16:creationId xmlns:a16="http://schemas.microsoft.com/office/drawing/2014/main" id="{007E0870-67DD-48CB-A64F-BE6FFE915E76}"/>
              </a:ext>
            </a:extLst>
          </p:cNvPr>
          <p:cNvSpPr>
            <a:spLocks noGrp="1"/>
          </p:cNvSpPr>
          <p:nvPr>
            <p:ph sz="quarter" idx="4" hasCustomPrompt="1"/>
          </p:nvPr>
        </p:nvSpPr>
        <p:spPr>
          <a:xfrm>
            <a:off x="6172200" y="2505075"/>
            <a:ext cx="5183188" cy="368458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legge til tekst</a:t>
            </a:r>
          </a:p>
        </p:txBody>
      </p:sp>
      <p:sp>
        <p:nvSpPr>
          <p:cNvPr id="8" name="Rektangel 7">
            <a:extLst>
              <a:ext uri="{FF2B5EF4-FFF2-40B4-BE49-F238E27FC236}">
                <a16:creationId xmlns:a16="http://schemas.microsoft.com/office/drawing/2014/main" id="{08D474E4-5300-43AB-826E-D82ECC294015}"/>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e 8">
            <a:extLst>
              <a:ext uri="{FF2B5EF4-FFF2-40B4-BE49-F238E27FC236}">
                <a16:creationId xmlns:a16="http://schemas.microsoft.com/office/drawing/2014/main" id="{8DC174D6-824C-4868-B53E-C79732567086}"/>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40909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099F86-0FCA-494B-9836-9D2F060E5D29}"/>
              </a:ext>
            </a:extLst>
          </p:cNvPr>
          <p:cNvSpPr>
            <a:spLocks noGrp="1"/>
          </p:cNvSpPr>
          <p:nvPr>
            <p:ph type="title" hasCustomPrompt="1"/>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4" name="Rektangel 3">
            <a:extLst>
              <a:ext uri="{FF2B5EF4-FFF2-40B4-BE49-F238E27FC236}">
                <a16:creationId xmlns:a16="http://schemas.microsoft.com/office/drawing/2014/main" id="{5268F0EF-44ED-47A1-A3E1-70ED4357402E}"/>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9B868217-4289-4EFD-AC9D-3093C21013CA}"/>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90457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BDD598-207A-4F2A-8EE0-A10CCFCA86F9}"/>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2F91B4C2-67ED-4024-938E-3501CE432E7F}"/>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3735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tel og innhold">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80937F-B8CD-44C1-B87C-A76B28C5ACF3}"/>
              </a:ext>
            </a:extLst>
          </p:cNvPr>
          <p:cNvSpPr>
            <a:spLocks noGrp="1"/>
          </p:cNvSpPr>
          <p:nvPr>
            <p:ph type="title"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r>
              <a:rPr lang="nb-NO" dirty="0"/>
              <a:t>Video – klikk for å legge inn tittel</a:t>
            </a:r>
            <a:endParaRPr lang="en-US" dirty="0"/>
          </a:p>
        </p:txBody>
      </p:sp>
      <p:sp>
        <p:nvSpPr>
          <p:cNvPr id="3" name="Plassholder for innhold 2">
            <a:extLst>
              <a:ext uri="{FF2B5EF4-FFF2-40B4-BE49-F238E27FC236}">
                <a16:creationId xmlns:a16="http://schemas.microsoft.com/office/drawing/2014/main" id="{8A3016F8-EC91-4AD7-A215-D26E329EE50E}"/>
              </a:ext>
            </a:extLst>
          </p:cNvPr>
          <p:cNvSpPr>
            <a:spLocks noGrp="1"/>
          </p:cNvSpPr>
          <p:nvPr>
            <p:ph idx="1"/>
          </p:nvPr>
        </p:nvSpPr>
        <p:spPr/>
        <p:txBody>
          <a:bodyPr/>
          <a:lstStyle>
            <a:lvl1pPr marL="0" indent="0">
              <a:buNone/>
              <a:defRPr>
                <a:solidFill>
                  <a:schemeClr val="tx2"/>
                </a:solidFill>
                <a:latin typeface="Arial" panose="020B0604020202020204" pitchFamily="34" charset="0"/>
                <a:cs typeface="Arial" panose="020B0604020202020204" pitchFamily="34" charset="0"/>
              </a:defRPr>
            </a:lvl1pPr>
          </a:lstStyle>
          <a:p>
            <a:pPr lvl="0"/>
            <a:r>
              <a:rPr lang="nb-NO"/>
              <a:t>Klikk for å redigere tekststiler i malen</a:t>
            </a:r>
          </a:p>
        </p:txBody>
      </p:sp>
      <p:sp>
        <p:nvSpPr>
          <p:cNvPr id="6" name="Rektangel 5">
            <a:extLst>
              <a:ext uri="{FF2B5EF4-FFF2-40B4-BE49-F238E27FC236}">
                <a16:creationId xmlns:a16="http://schemas.microsoft.com/office/drawing/2014/main" id="{8E154F44-3BD8-4189-B6AD-3854DD906466}"/>
              </a:ext>
            </a:extLst>
          </p:cNvPr>
          <p:cNvSpPr/>
          <p:nvPr userDrawn="1"/>
        </p:nvSpPr>
        <p:spPr>
          <a:xfrm>
            <a:off x="0" y="6629400"/>
            <a:ext cx="12192000" cy="255600"/>
          </a:xfrm>
          <a:prstGeom prst="rect">
            <a:avLst/>
          </a:prstGeom>
          <a:solidFill>
            <a:srgbClr val="00B7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 name="Bilde 3">
            <a:extLst>
              <a:ext uri="{FF2B5EF4-FFF2-40B4-BE49-F238E27FC236}">
                <a16:creationId xmlns:a16="http://schemas.microsoft.com/office/drawing/2014/main" id="{95E6477F-3A37-4894-BCF2-651A832AABA7}"/>
              </a:ext>
            </a:extLst>
          </p:cNvPr>
          <p:cNvPicPr>
            <a:picLocks noChangeAspect="1"/>
          </p:cNvPicPr>
          <p:nvPr userDrawn="1"/>
        </p:nvPicPr>
        <p:blipFill>
          <a:blip r:embed="rId2"/>
          <a:stretch>
            <a:fillRect/>
          </a:stretch>
        </p:blipFill>
        <p:spPr>
          <a:xfrm>
            <a:off x="9486900" y="6645337"/>
            <a:ext cx="2547234" cy="223725"/>
          </a:xfrm>
          <a:prstGeom prst="rect">
            <a:avLst/>
          </a:prstGeom>
        </p:spPr>
      </p:pic>
    </p:spTree>
    <p:extLst>
      <p:ext uri="{BB962C8B-B14F-4D97-AF65-F5344CB8AC3E}">
        <p14:creationId xmlns:p14="http://schemas.microsoft.com/office/powerpoint/2010/main" val="75366073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kside">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2D720CA-ACC1-4F30-AFAE-DD59C87F2C9E}"/>
              </a:ext>
            </a:extLst>
          </p:cNvPr>
          <p:cNvSpPr/>
          <p:nvPr userDrawn="1"/>
        </p:nvSpPr>
        <p:spPr>
          <a:xfrm>
            <a:off x="0" y="6610525"/>
            <a:ext cx="12192000" cy="24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241F64E0-30D7-4BBD-A683-4BEEDC75B466}"/>
              </a:ext>
            </a:extLst>
          </p:cNvPr>
          <p:cNvSpPr/>
          <p:nvPr userDrawn="1"/>
        </p:nvSpPr>
        <p:spPr>
          <a:xfrm>
            <a:off x="0" y="0"/>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ktangel 7">
            <a:extLst>
              <a:ext uri="{FF2B5EF4-FFF2-40B4-BE49-F238E27FC236}">
                <a16:creationId xmlns:a16="http://schemas.microsoft.com/office/drawing/2014/main" id="{281EA67A-AB54-490B-BF64-81735C440ADA}"/>
              </a:ext>
            </a:extLst>
          </p:cNvPr>
          <p:cNvSpPr/>
          <p:nvPr userDrawn="1"/>
        </p:nvSpPr>
        <p:spPr>
          <a:xfrm>
            <a:off x="0" y="6542236"/>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fikk 9">
            <a:extLst>
              <a:ext uri="{FF2B5EF4-FFF2-40B4-BE49-F238E27FC236}">
                <a16:creationId xmlns:a16="http://schemas.microsoft.com/office/drawing/2014/main" id="{69150DDB-7696-425E-AC0D-0CB02B1A1A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9012" y="2805112"/>
            <a:ext cx="5133975" cy="1247775"/>
          </a:xfrm>
          <a:prstGeom prst="rect">
            <a:avLst/>
          </a:prstGeom>
        </p:spPr>
      </p:pic>
    </p:spTree>
    <p:extLst>
      <p:ext uri="{BB962C8B-B14F-4D97-AF65-F5344CB8AC3E}">
        <p14:creationId xmlns:p14="http://schemas.microsoft.com/office/powerpoint/2010/main" val="102681413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96BE13C-7946-497D-BBC8-4C23A8A7A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a:extLst>
              <a:ext uri="{FF2B5EF4-FFF2-40B4-BE49-F238E27FC236}">
                <a16:creationId xmlns:a16="http://schemas.microsoft.com/office/drawing/2014/main" id="{5312C0F6-4793-47A3-9CBC-40C130037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a:extLst>
              <a:ext uri="{FF2B5EF4-FFF2-40B4-BE49-F238E27FC236}">
                <a16:creationId xmlns:a16="http://schemas.microsoft.com/office/drawing/2014/main" id="{5BA56267-F2A2-473F-8B19-67906566D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86FC2-0F25-4495-BEF8-6C497852B73E}" type="datetimeFigureOut">
              <a:rPr lang="en-US" smtClean="0"/>
              <a:t>3/27/2023</a:t>
            </a:fld>
            <a:endParaRPr lang="en-US"/>
          </a:p>
        </p:txBody>
      </p:sp>
      <p:sp>
        <p:nvSpPr>
          <p:cNvPr id="5" name="Plassholder for bunntekst 4">
            <a:extLst>
              <a:ext uri="{FF2B5EF4-FFF2-40B4-BE49-F238E27FC236}">
                <a16:creationId xmlns:a16="http://schemas.microsoft.com/office/drawing/2014/main" id="{BF531EB6-F171-4F7B-91A3-4440CA10C8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a:extLst>
              <a:ext uri="{FF2B5EF4-FFF2-40B4-BE49-F238E27FC236}">
                <a16:creationId xmlns:a16="http://schemas.microsoft.com/office/drawing/2014/main" id="{B6E70317-CF93-4698-A1EA-CD03F8968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ECA75-A77A-442E-90EB-AF9CC1D72A89}" type="slidenum">
              <a:rPr lang="en-US" smtClean="0"/>
              <a:t>‹#›</a:t>
            </a:fld>
            <a:endParaRPr lang="en-US"/>
          </a:p>
        </p:txBody>
      </p:sp>
    </p:spTree>
    <p:extLst>
      <p:ext uri="{BB962C8B-B14F-4D97-AF65-F5344CB8AC3E}">
        <p14:creationId xmlns:p14="http://schemas.microsoft.com/office/powerpoint/2010/main" val="172938567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2" r:id="rId4"/>
    <p:sldLayoutId id="2147483653" r:id="rId5"/>
    <p:sldLayoutId id="2147483654" r:id="rId6"/>
    <p:sldLayoutId id="2147483655" r:id="rId7"/>
    <p:sldLayoutId id="2147483659" r:id="rId8"/>
    <p:sldLayoutId id="2147483669"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utendørs, vann, bro, skip&#10;&#10;Automatisk generert beskrivelse">
            <a:extLst>
              <a:ext uri="{FF2B5EF4-FFF2-40B4-BE49-F238E27FC236}">
                <a16:creationId xmlns:a16="http://schemas.microsoft.com/office/drawing/2014/main" id="{F5567A04-E1EF-454E-B9A4-05B5EA1CA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5" name="Rektangel 4">
            <a:extLst>
              <a:ext uri="{FF2B5EF4-FFF2-40B4-BE49-F238E27FC236}">
                <a16:creationId xmlns:a16="http://schemas.microsoft.com/office/drawing/2014/main" id="{2FBE97F4-A73A-4911-87A2-9CA02748A133}"/>
              </a:ext>
            </a:extLst>
          </p:cNvPr>
          <p:cNvSpPr/>
          <p:nvPr/>
        </p:nvSpPr>
        <p:spPr>
          <a:xfrm>
            <a:off x="7239000" y="0"/>
            <a:ext cx="495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8779EFF9-5024-4EEE-843E-6735BDE81A47}"/>
              </a:ext>
            </a:extLst>
          </p:cNvPr>
          <p:cNvSpPr txBox="1"/>
          <p:nvPr/>
        </p:nvSpPr>
        <p:spPr>
          <a:xfrm>
            <a:off x="7581900" y="914400"/>
            <a:ext cx="4457700" cy="4278094"/>
          </a:xfrm>
          <a:prstGeom prst="rect">
            <a:avLst/>
          </a:prstGeom>
          <a:noFill/>
        </p:spPr>
        <p:txBody>
          <a:bodyPr wrap="square" rtlCol="0">
            <a:spAutoFit/>
          </a:bodyPr>
          <a:lstStyle/>
          <a:p>
            <a:r>
              <a:rPr lang="nb-NO" sz="4000" dirty="0">
                <a:solidFill>
                  <a:schemeClr val="bg2"/>
                </a:solidFill>
                <a:latin typeface="Arial" panose="020B0604020202020204" pitchFamily="34" charset="0"/>
                <a:cs typeface="Arial" panose="020B0604020202020204" pitchFamily="34" charset="0"/>
              </a:rPr>
              <a:t>Legebrev Nytegning </a:t>
            </a:r>
            <a:r>
              <a:rPr lang="nb-NO" sz="4000" dirty="0" err="1">
                <a:solidFill>
                  <a:schemeClr val="bg2"/>
                </a:solidFill>
                <a:latin typeface="Arial" panose="020B0604020202020204" pitchFamily="34" charset="0"/>
                <a:cs typeface="Arial" panose="020B0604020202020204" pitchFamily="34" charset="0"/>
              </a:rPr>
              <a:t>Barn</a:t>
            </a:r>
            <a:r>
              <a:rPr lang="nb-NO" sz="4000" dirty="0" err="1"/>
              <a:t>Barn</a:t>
            </a:r>
            <a:r>
              <a:rPr lang="nb-NO" sz="4000" dirty="0"/>
              <a:t> </a:t>
            </a:r>
            <a:r>
              <a:rPr lang="nb-NO" sz="4800" dirty="0"/>
              <a:t>– Tekster og struktur</a:t>
            </a:r>
          </a:p>
          <a:p>
            <a:endParaRPr lang="nb-NO" sz="4800" dirty="0">
              <a:solidFill>
                <a:schemeClr val="bg2"/>
              </a:solidFill>
              <a:latin typeface="Arial" panose="020B0604020202020204"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86C95D88-3963-4AA4-B8DB-7F888BCD6107}"/>
              </a:ext>
            </a:extLst>
          </p:cNvPr>
          <p:cNvSpPr txBox="1"/>
          <p:nvPr/>
        </p:nvSpPr>
        <p:spPr>
          <a:xfrm>
            <a:off x="7781925" y="3429000"/>
            <a:ext cx="3672138" cy="523220"/>
          </a:xfrm>
          <a:prstGeom prst="rect">
            <a:avLst/>
          </a:prstGeom>
          <a:noFill/>
        </p:spPr>
        <p:txBody>
          <a:bodyPr wrap="square" rtlCol="0">
            <a:spAutoFit/>
          </a:bodyPr>
          <a:lstStyle/>
          <a:p>
            <a:r>
              <a:rPr lang="nb-NO" sz="2800" dirty="0">
                <a:solidFill>
                  <a:schemeClr val="bg2"/>
                </a:solidFill>
                <a:latin typeface="Arial" panose="020B0604020202020204" pitchFamily="34" charset="0"/>
                <a:cs typeface="Arial" panose="020B0604020202020204" pitchFamily="34" charset="0"/>
              </a:rPr>
              <a:t>– Tekster og struktur</a:t>
            </a:r>
          </a:p>
        </p:txBody>
      </p:sp>
      <p:pic>
        <p:nvPicPr>
          <p:cNvPr id="3" name="Grafikk 2">
            <a:extLst>
              <a:ext uri="{FF2B5EF4-FFF2-40B4-BE49-F238E27FC236}">
                <a16:creationId xmlns:a16="http://schemas.microsoft.com/office/drawing/2014/main" id="{B4800C82-E4FC-4050-AC69-B37918ED73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6787" y="5845946"/>
            <a:ext cx="2666199" cy="648000"/>
          </a:xfrm>
          <a:prstGeom prst="rect">
            <a:avLst/>
          </a:prstGeom>
        </p:spPr>
      </p:pic>
    </p:spTree>
    <p:extLst>
      <p:ext uri="{BB962C8B-B14F-4D97-AF65-F5344CB8AC3E}">
        <p14:creationId xmlns:p14="http://schemas.microsoft.com/office/powerpoint/2010/main" val="24619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2975" y="261057"/>
            <a:ext cx="10738891" cy="803890"/>
          </a:xfrm>
        </p:spPr>
        <p:txBody>
          <a:bodyPr/>
          <a:lstStyle/>
          <a:p>
            <a:r>
              <a:rPr lang="nb-NO" sz="3599" dirty="0">
                <a:solidFill>
                  <a:srgbClr val="3B6E8F"/>
                </a:solidFill>
              </a:rPr>
              <a:t>Fritekstspørsmål for diagnose utenfor listen (forts)</a:t>
            </a:r>
            <a:endParaRPr lang="nb-NO" dirty="0"/>
          </a:p>
        </p:txBody>
      </p:sp>
      <p:sp>
        <p:nvSpPr>
          <p:cNvPr id="6" name="Rektangel 5"/>
          <p:cNvSpPr/>
          <p:nvPr/>
        </p:nvSpPr>
        <p:spPr>
          <a:xfrm>
            <a:off x="2941185" y="4681161"/>
            <a:ext cx="7416610" cy="5292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Hvor lenge har du kjent pasienten og for hvilket tidsrom har du journalopplysninger? </a:t>
            </a:r>
          </a:p>
        </p:txBody>
      </p:sp>
      <p:sp>
        <p:nvSpPr>
          <p:cNvPr id="7" name="Rektangel 6"/>
          <p:cNvSpPr/>
          <p:nvPr/>
        </p:nvSpPr>
        <p:spPr>
          <a:xfrm>
            <a:off x="3049908" y="5340394"/>
            <a:ext cx="7416610" cy="7847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Ved å sende inn denne bekrefter jeg at erklæringen/opplysningene er avgitt i samsvar med </a:t>
            </a:r>
            <a:r>
              <a:rPr lang="nb-NO" sz="1400" dirty="0" err="1">
                <a:solidFill>
                  <a:schemeClr val="tx1"/>
                </a:solidFill>
              </a:rPr>
              <a:t>helsepersonelloven</a:t>
            </a:r>
            <a:r>
              <a:rPr lang="nb-NO" sz="1400" dirty="0">
                <a:solidFill>
                  <a:schemeClr val="tx1"/>
                </a:solidFill>
              </a:rPr>
              <a:t> og tilhørende forskrift om krav til attester, erklæringer o.l. </a:t>
            </a:r>
          </a:p>
          <a:p>
            <a:pPr algn="ctr"/>
            <a:r>
              <a:rPr lang="nb-NO" sz="1400" dirty="0">
                <a:solidFill>
                  <a:schemeClr val="tx1"/>
                </a:solidFill>
              </a:rPr>
              <a:t>og at det ikke er oversendt informasjon om identifiserbar tredjeperson eller genetiske tester som er tatt for å avdekke risiko for fremtidig sykdom?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057" y="4945780"/>
            <a:ext cx="2156851" cy="111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ktangel 8"/>
          <p:cNvSpPr/>
          <p:nvPr/>
        </p:nvSpPr>
        <p:spPr>
          <a:xfrm>
            <a:off x="2864690" y="1064947"/>
            <a:ext cx="7416610" cy="31141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b-NO" sz="1400" dirty="0">
                <a:solidFill>
                  <a:schemeClr val="tx1"/>
                </a:solidFill>
              </a:rPr>
              <a:t>&lt;Diagnose 2&gt;</a:t>
            </a:r>
          </a:p>
          <a:p>
            <a:r>
              <a:rPr lang="nb-NO" sz="1400" dirty="0">
                <a:solidFill>
                  <a:schemeClr val="tx1"/>
                </a:solidFill>
              </a:rPr>
              <a:t>	1.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2.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3.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4.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 Inntil 7 spørsmål pr. diagnose</a:t>
            </a:r>
          </a:p>
          <a:p>
            <a:endParaRPr lang="nb-NO" sz="1400" dirty="0">
              <a:solidFill>
                <a:schemeClr val="tx1"/>
              </a:solidFill>
            </a:endParaRPr>
          </a:p>
          <a:p>
            <a:r>
              <a:rPr lang="nb-NO" sz="1400" dirty="0">
                <a:solidFill>
                  <a:schemeClr val="tx1"/>
                </a:solidFill>
              </a:rPr>
              <a:t>&lt;Diagnose 3&gt;</a:t>
            </a:r>
          </a:p>
          <a:p>
            <a:r>
              <a:rPr lang="nb-NO" sz="1400" dirty="0">
                <a:solidFill>
                  <a:schemeClr val="tx1"/>
                </a:solidFill>
              </a:rPr>
              <a:t>	1.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2.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3.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4.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 Inntil 7 spørsmål pr. diagnose</a:t>
            </a:r>
          </a:p>
          <a:p>
            <a:endParaRPr lang="nb-NO" sz="1200" dirty="0"/>
          </a:p>
        </p:txBody>
      </p:sp>
    </p:spTree>
    <p:extLst>
      <p:ext uri="{BB962C8B-B14F-4D97-AF65-F5344CB8AC3E}">
        <p14:creationId xmlns:p14="http://schemas.microsoft.com/office/powerpoint/2010/main" val="2654298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Håndteringsregler.</a:t>
            </a:r>
          </a:p>
        </p:txBody>
      </p:sp>
      <p:sp>
        <p:nvSpPr>
          <p:cNvPr id="3" name="Plassholder for innhold 2"/>
          <p:cNvSpPr>
            <a:spLocks noGrp="1"/>
          </p:cNvSpPr>
          <p:nvPr>
            <p:ph idx="13"/>
          </p:nvPr>
        </p:nvSpPr>
        <p:spPr>
          <a:xfrm>
            <a:off x="474795" y="1170893"/>
            <a:ext cx="11137238" cy="3520432"/>
          </a:xfrm>
        </p:spPr>
        <p:txBody>
          <a:bodyPr/>
          <a:lstStyle/>
          <a:p>
            <a:r>
              <a:rPr lang="nb-NO" sz="1999" dirty="0"/>
              <a:t>Som hovedregel skal det ikke velges mer enn 3 diagnoser pr. forespørsel. </a:t>
            </a:r>
            <a:br>
              <a:rPr lang="nb-NO" sz="1999" dirty="0"/>
            </a:br>
            <a:r>
              <a:rPr lang="nb-NO" sz="1999" dirty="0"/>
              <a:t>Det vil dog i særskilte tilfeller være nødvendig med flere, men maksimum antall diagnoser pr. forespørsel er satt til 5.</a:t>
            </a:r>
          </a:p>
          <a:p>
            <a:endParaRPr lang="nb-NO" dirty="0"/>
          </a:p>
          <a:p>
            <a:r>
              <a:rPr lang="nb-NO" dirty="0"/>
              <a:t>Der diagnosen ikke er på listen (og det vil forekomme) må saksbehandler kunne velge «annet» og trigge en fritekstfunksjon</a:t>
            </a:r>
          </a:p>
          <a:p>
            <a:r>
              <a:rPr lang="nb-NO" sz="1999" dirty="0"/>
              <a:t>Alle forespørsler avsluttes med info om honorarer og kontaktinformasjon til selskapet.</a:t>
            </a:r>
          </a:p>
        </p:txBody>
      </p:sp>
    </p:spTree>
    <p:extLst>
      <p:ext uri="{BB962C8B-B14F-4D97-AF65-F5344CB8AC3E}">
        <p14:creationId xmlns:p14="http://schemas.microsoft.com/office/powerpoint/2010/main" val="3763978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Honorar</a:t>
            </a:r>
          </a:p>
        </p:txBody>
      </p:sp>
      <p:sp>
        <p:nvSpPr>
          <p:cNvPr id="3" name="Plassholder for innhold 2"/>
          <p:cNvSpPr>
            <a:spLocks noGrp="1"/>
          </p:cNvSpPr>
          <p:nvPr>
            <p:ph idx="1"/>
          </p:nvPr>
        </p:nvSpPr>
        <p:spPr>
          <a:xfrm>
            <a:off x="827475" y="1235424"/>
            <a:ext cx="10575908" cy="4595886"/>
          </a:xfrm>
        </p:spPr>
        <p:txBody>
          <a:bodyPr/>
          <a:lstStyle/>
          <a:p>
            <a:pPr marL="456926" indent="-456926">
              <a:buFont typeface="+mj-lt"/>
              <a:buAutoNum type="arabicPeriod"/>
            </a:pPr>
            <a:r>
              <a:rPr lang="nb-NO" dirty="0"/>
              <a:t>Honorarer legges inn som standardhonorarer pr. type forespørsel:</a:t>
            </a:r>
          </a:p>
          <a:p>
            <a:pPr marL="647612" lvl="2" indent="0">
              <a:buNone/>
            </a:pPr>
            <a:r>
              <a:rPr lang="nb-NO" dirty="0">
                <a:latin typeface="Arial" panose="020B0604020202020204" pitchFamily="34" charset="0"/>
                <a:cs typeface="Arial" panose="020B0604020202020204" pitchFamily="34" charset="0"/>
              </a:rPr>
              <a:t>Tekst:</a:t>
            </a:r>
          </a:p>
          <a:p>
            <a:pPr marL="543800" lvl="2" indent="0">
              <a:buNone/>
            </a:pPr>
            <a:r>
              <a:rPr lang="nb-NO" dirty="0">
                <a:latin typeface="Arial" panose="020B0604020202020204" pitchFamily="34" charset="0"/>
                <a:cs typeface="Arial" panose="020B0604020202020204" pitchFamily="34" charset="0"/>
              </a:rPr>
              <a:t>Vi betaler honorar i henhold til avtale mellom Finans Norge og Den norske legeforening på kroner &lt;</a:t>
            </a:r>
            <a:r>
              <a:rPr lang="nb-NO" dirty="0">
                <a:solidFill>
                  <a:srgbClr val="00B050"/>
                </a:solidFill>
                <a:latin typeface="Arial" panose="020B0604020202020204" pitchFamily="34" charset="0"/>
                <a:cs typeface="Arial" panose="020B0604020202020204" pitchFamily="34" charset="0"/>
              </a:rPr>
              <a:t>000</a:t>
            </a:r>
            <a:r>
              <a:rPr lang="nb-NO" dirty="0">
                <a:latin typeface="Arial" panose="020B0604020202020204" pitchFamily="34" charset="0"/>
                <a:cs typeface="Arial" panose="020B0604020202020204" pitchFamily="34" charset="0"/>
              </a:rPr>
              <a:t>&gt;.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Dersom faktura blir ettersendt, send til: «</a:t>
            </a:r>
            <a:r>
              <a:rPr lang="nb-NO" dirty="0">
                <a:solidFill>
                  <a:srgbClr val="FF0000"/>
                </a:solidFill>
                <a:latin typeface="Arial" panose="020B0604020202020204" pitchFamily="34" charset="0"/>
                <a:cs typeface="Arial" panose="020B0604020202020204" pitchFamily="34" charset="0"/>
              </a:rPr>
              <a:t>selskapsadresse</a:t>
            </a:r>
            <a:r>
              <a:rPr lang="nb-NO" dirty="0">
                <a:latin typeface="Arial" panose="020B0604020202020204" pitchFamily="34" charset="0"/>
                <a:cs typeface="Arial" panose="020B0604020202020204" pitchFamily="34" charset="0"/>
              </a:rPr>
              <a:t>», «</a:t>
            </a:r>
            <a:r>
              <a:rPr lang="nb-NO" dirty="0">
                <a:solidFill>
                  <a:srgbClr val="FF0000"/>
                </a:solidFill>
                <a:latin typeface="Arial" panose="020B0604020202020204" pitchFamily="34" charset="0"/>
                <a:cs typeface="Arial" panose="020B0604020202020204" pitchFamily="34" charset="0"/>
              </a:rPr>
              <a:t>adresse2</a:t>
            </a:r>
            <a:r>
              <a:rPr lang="nb-NO" dirty="0">
                <a:latin typeface="Arial" panose="020B0604020202020204" pitchFamily="34" charset="0"/>
                <a:cs typeface="Arial" panose="020B0604020202020204" pitchFamily="34" charset="0"/>
              </a:rPr>
              <a:t>» og merk med «</a:t>
            </a:r>
            <a:r>
              <a:rPr lang="nb-NO" dirty="0">
                <a:solidFill>
                  <a:srgbClr val="00B050"/>
                </a:solidFill>
                <a:latin typeface="Arial" panose="020B0604020202020204" pitchFamily="34" charset="0"/>
                <a:cs typeface="Arial" panose="020B0604020202020204" pitchFamily="34" charset="0"/>
              </a:rPr>
              <a:t>saksnummer</a:t>
            </a:r>
            <a:r>
              <a:rPr lang="nb-NO" dirty="0">
                <a:latin typeface="Arial" panose="020B0604020202020204" pitchFamily="34" charset="0"/>
                <a:cs typeface="Arial" panose="020B0604020202020204" pitchFamily="34" charset="0"/>
              </a:rPr>
              <a:t>»</a:t>
            </a:r>
          </a:p>
          <a:p>
            <a:pPr marL="543800" lvl="2" indent="0">
              <a:buNone/>
            </a:pPr>
            <a:br>
              <a:rPr lang="nb-NO" i="1" dirty="0">
                <a:solidFill>
                  <a:srgbClr val="0070C0"/>
                </a:solidFill>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Eventuelt oppgi navn, adresse, faktura-/referansenummer og kontonummer i svarmeldingen.</a:t>
            </a:r>
          </a:p>
          <a:p>
            <a:pPr marL="543800" lvl="2" indent="0">
              <a:buNone/>
            </a:pPr>
            <a:r>
              <a:rPr lang="nb-NO" dirty="0">
                <a:latin typeface="Arial" panose="020B0604020202020204" pitchFamily="34" charset="0"/>
                <a:cs typeface="Arial" panose="020B0604020202020204" pitchFamily="34" charset="0"/>
              </a:rPr>
              <a:t>Vennligst sørg for at det ikke genereres faktura som sendes selskapet i tillegg om dette er valgt.</a:t>
            </a:r>
          </a:p>
          <a:p>
            <a:pPr marL="215935" lvl="1" indent="0">
              <a:buNone/>
            </a:pPr>
            <a:endParaRPr lang="nb-NO" sz="1600" dirty="0"/>
          </a:p>
          <a:p>
            <a:pPr lvl="1"/>
            <a:endParaRPr lang="nb-NO" sz="1600" dirty="0"/>
          </a:p>
          <a:p>
            <a:pPr marL="215935" lvl="1" indent="0">
              <a:buNone/>
            </a:pPr>
            <a:endParaRPr lang="nb-NO" sz="1600" dirty="0"/>
          </a:p>
          <a:p>
            <a:pPr marL="215935" lvl="1" indent="0">
              <a:buNone/>
            </a:pPr>
            <a:endParaRPr lang="nb-NO" sz="1600" dirty="0"/>
          </a:p>
        </p:txBody>
      </p:sp>
    </p:spTree>
    <p:extLst>
      <p:ext uri="{BB962C8B-B14F-4D97-AF65-F5344CB8AC3E}">
        <p14:creationId xmlns:p14="http://schemas.microsoft.com/office/powerpoint/2010/main" val="283583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Selskapets kontaktinformasjon</a:t>
            </a:r>
          </a:p>
        </p:txBody>
      </p:sp>
      <p:sp>
        <p:nvSpPr>
          <p:cNvPr id="3" name="Plassholder for innhold 2"/>
          <p:cNvSpPr>
            <a:spLocks noGrp="1"/>
          </p:cNvSpPr>
          <p:nvPr>
            <p:ph idx="1"/>
          </p:nvPr>
        </p:nvSpPr>
        <p:spPr/>
        <p:txBody>
          <a:bodyPr>
            <a:normAutofit/>
          </a:bodyPr>
          <a:lstStyle/>
          <a:p>
            <a:r>
              <a:rPr lang="nb-NO" dirty="0"/>
              <a:t>Har du spørsmål?</a:t>
            </a:r>
          </a:p>
          <a:p>
            <a:r>
              <a:rPr lang="nb-NO" dirty="0"/>
              <a:t>Ta gjerne kontakt med oss på telefon &lt;</a:t>
            </a:r>
            <a:r>
              <a:rPr lang="nb-NO" dirty="0">
                <a:solidFill>
                  <a:srgbClr val="FF0000"/>
                </a:solidFill>
              </a:rPr>
              <a:t>00000000</a:t>
            </a:r>
            <a:r>
              <a:rPr lang="nb-NO" dirty="0"/>
              <a:t>&gt;.</a:t>
            </a:r>
            <a:br>
              <a:rPr lang="nb-NO" dirty="0"/>
            </a:br>
            <a:r>
              <a:rPr lang="nb-NO" dirty="0"/>
              <a:t>Vennligst vis til vår referanse/saksnummer &lt;</a:t>
            </a:r>
            <a:r>
              <a:rPr lang="nb-NO" dirty="0">
                <a:solidFill>
                  <a:srgbClr val="FF0000"/>
                </a:solidFill>
              </a:rPr>
              <a:t>000000,0.</a:t>
            </a:r>
            <a:r>
              <a:rPr lang="nb-NO" dirty="0"/>
              <a:t>&gt;</a:t>
            </a:r>
            <a:endParaRPr lang="nb-NO" dirty="0">
              <a:solidFill>
                <a:srgbClr val="FF0000"/>
              </a:solidFill>
            </a:endParaRPr>
          </a:p>
          <a:p>
            <a:endParaRPr lang="nb-NO" dirty="0"/>
          </a:p>
          <a:p>
            <a:r>
              <a:rPr lang="nb-NO" dirty="0"/>
              <a:t>Vedlegg:</a:t>
            </a:r>
          </a:p>
          <a:p>
            <a:pPr lvl="1"/>
            <a:r>
              <a:rPr lang="nb-NO" dirty="0"/>
              <a:t>Kun PDF.</a:t>
            </a:r>
          </a:p>
          <a:p>
            <a:endParaRPr lang="nb-NO" dirty="0"/>
          </a:p>
        </p:txBody>
      </p:sp>
    </p:spTree>
    <p:extLst>
      <p:ext uri="{BB962C8B-B14F-4D97-AF65-F5344CB8AC3E}">
        <p14:creationId xmlns:p14="http://schemas.microsoft.com/office/powerpoint/2010/main" val="2873934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a:t>Nemndas kategorier fra retningslinjene</a:t>
            </a:r>
          </a:p>
        </p:txBody>
      </p:sp>
      <p:sp>
        <p:nvSpPr>
          <p:cNvPr id="3" name="Plassholder for innhold 2"/>
          <p:cNvSpPr>
            <a:spLocks noGrp="1"/>
          </p:cNvSpPr>
          <p:nvPr>
            <p:ph idx="13"/>
          </p:nvPr>
        </p:nvSpPr>
        <p:spPr>
          <a:xfrm>
            <a:off x="465134" y="1698031"/>
            <a:ext cx="5467053" cy="3527253"/>
          </a:xfrm>
        </p:spPr>
        <p:txBody>
          <a:bodyPr/>
          <a:lstStyle/>
          <a:p>
            <a:r>
              <a:rPr lang="nb-NO" sz="1200" dirty="0"/>
              <a:t>Allergiske lidelser </a:t>
            </a:r>
          </a:p>
          <a:p>
            <a:r>
              <a:rPr lang="nb-NO" sz="1200" dirty="0"/>
              <a:t>Astma/luftveislidelser</a:t>
            </a:r>
          </a:p>
          <a:p>
            <a:r>
              <a:rPr lang="nb-NO" sz="1200" dirty="0"/>
              <a:t>Hudsykdommer</a:t>
            </a:r>
          </a:p>
          <a:p>
            <a:r>
              <a:rPr lang="nb-NO" sz="1200" dirty="0"/>
              <a:t>Prematuritet/fødselsvekt og </a:t>
            </a:r>
            <a:r>
              <a:rPr lang="nb-NO" sz="1200" dirty="0" err="1"/>
              <a:t>apgarscore</a:t>
            </a:r>
            <a:endParaRPr lang="nb-NO" sz="1200" dirty="0"/>
          </a:p>
          <a:p>
            <a:r>
              <a:rPr lang="nb-NO" sz="1200" dirty="0"/>
              <a:t>Medfødte misdannelser </a:t>
            </a:r>
          </a:p>
          <a:p>
            <a:r>
              <a:rPr lang="nb-NO" sz="1200" dirty="0"/>
              <a:t>Hjertelidelser </a:t>
            </a:r>
          </a:p>
          <a:p>
            <a:r>
              <a:rPr lang="nb-NO" sz="1200" dirty="0"/>
              <a:t>Nyrer/urinveier </a:t>
            </a:r>
          </a:p>
          <a:p>
            <a:r>
              <a:rPr lang="nb-NO" sz="1200" dirty="0"/>
              <a:t>Øye/syn</a:t>
            </a:r>
          </a:p>
          <a:p>
            <a:r>
              <a:rPr lang="nb-NO" sz="1200" dirty="0"/>
              <a:t>Ørelidelser </a:t>
            </a:r>
          </a:p>
          <a:p>
            <a:r>
              <a:rPr lang="nb-NO" sz="1200" dirty="0"/>
              <a:t>Psykiske lidelser og </a:t>
            </a:r>
            <a:r>
              <a:rPr lang="nb-NO" sz="1200" dirty="0" err="1"/>
              <a:t>adferdsavvik</a:t>
            </a:r>
            <a:endParaRPr lang="nb-NO" sz="1200" dirty="0"/>
          </a:p>
          <a:p>
            <a:r>
              <a:rPr lang="nb-NO" sz="1200" dirty="0"/>
              <a:t>Forsinket utvikling motorisk</a:t>
            </a:r>
          </a:p>
          <a:p>
            <a:r>
              <a:rPr lang="nb-NO" sz="1200" dirty="0"/>
              <a:t>Muskel-/skjelettsykdommer </a:t>
            </a:r>
          </a:p>
          <a:p>
            <a:r>
              <a:rPr lang="nb-NO" sz="1200" dirty="0" err="1"/>
              <a:t>Nevrologoiske</a:t>
            </a:r>
            <a:r>
              <a:rPr lang="nb-NO" sz="1200" dirty="0"/>
              <a:t> lidelser </a:t>
            </a:r>
          </a:p>
          <a:p>
            <a:r>
              <a:rPr lang="nb-NO" sz="1200" dirty="0"/>
              <a:t>Medfødte sykdommer og syndromer</a:t>
            </a:r>
          </a:p>
          <a:p>
            <a:r>
              <a:rPr lang="nb-NO" sz="1200" dirty="0"/>
              <a:t>Diverse </a:t>
            </a:r>
          </a:p>
        </p:txBody>
      </p:sp>
      <p:sp>
        <p:nvSpPr>
          <p:cNvPr id="6" name="Plassholder for innhold 5"/>
          <p:cNvSpPr>
            <a:spLocks noGrp="1"/>
          </p:cNvSpPr>
          <p:nvPr>
            <p:ph idx="14"/>
          </p:nvPr>
        </p:nvSpPr>
        <p:spPr>
          <a:xfrm>
            <a:off x="5427446" y="1584403"/>
            <a:ext cx="4119936" cy="3527253"/>
          </a:xfrm>
        </p:spPr>
        <p:txBody>
          <a:bodyPr/>
          <a:lstStyle/>
          <a:p>
            <a:r>
              <a:rPr lang="nb-NO" sz="1200" b="1" dirty="0">
                <a:solidFill>
                  <a:schemeClr val="tx2"/>
                </a:solidFill>
              </a:rPr>
              <a:t>Hudsykdommer</a:t>
            </a:r>
          </a:p>
          <a:p>
            <a:r>
              <a:rPr lang="nb-NO" sz="1200" b="1" dirty="0">
                <a:solidFill>
                  <a:schemeClr val="tx2"/>
                </a:solidFill>
              </a:rPr>
              <a:t>Allergiske lidelser </a:t>
            </a:r>
          </a:p>
          <a:p>
            <a:r>
              <a:rPr lang="nb-NO" sz="1200" b="1" dirty="0">
                <a:solidFill>
                  <a:schemeClr val="tx2"/>
                </a:solidFill>
              </a:rPr>
              <a:t>Prematuritet og fødselskomplikasjoner</a:t>
            </a:r>
          </a:p>
          <a:p>
            <a:r>
              <a:rPr lang="nb-NO" sz="1200" b="1" dirty="0">
                <a:solidFill>
                  <a:schemeClr val="tx2"/>
                </a:solidFill>
              </a:rPr>
              <a:t>Medfødte misdannelser </a:t>
            </a:r>
          </a:p>
          <a:p>
            <a:r>
              <a:rPr lang="nb-NO" sz="1200" b="1" dirty="0">
                <a:solidFill>
                  <a:schemeClr val="tx2"/>
                </a:solidFill>
              </a:rPr>
              <a:t>Øye/syn</a:t>
            </a:r>
          </a:p>
          <a:p>
            <a:endParaRPr lang="nb-NO" sz="1200" dirty="0"/>
          </a:p>
          <a:p>
            <a:r>
              <a:rPr lang="nb-NO" sz="1200" dirty="0"/>
              <a:t>Infeksjonssykdommer </a:t>
            </a:r>
          </a:p>
          <a:p>
            <a:r>
              <a:rPr lang="nb-NO" sz="1200" dirty="0"/>
              <a:t>Hjerte- og karsykdommer </a:t>
            </a:r>
          </a:p>
          <a:p>
            <a:r>
              <a:rPr lang="nb-NO" sz="1200" dirty="0"/>
              <a:t>Sykdommer i fordøyelsesorganene </a:t>
            </a:r>
          </a:p>
          <a:p>
            <a:r>
              <a:rPr lang="nb-NO" sz="1200" dirty="0"/>
              <a:t>Nyresykdommer </a:t>
            </a:r>
          </a:p>
          <a:p>
            <a:r>
              <a:rPr lang="nb-NO" sz="1200" dirty="0"/>
              <a:t>Sykdommer i åndedrettssystemet </a:t>
            </a:r>
          </a:p>
          <a:p>
            <a:r>
              <a:rPr lang="nb-NO" sz="1200" dirty="0"/>
              <a:t>Psykiske sykdommer </a:t>
            </a:r>
          </a:p>
          <a:p>
            <a:r>
              <a:rPr lang="nb-NO" sz="1200" dirty="0"/>
              <a:t>Sykdommer i nervesystemet </a:t>
            </a:r>
          </a:p>
          <a:p>
            <a:r>
              <a:rPr lang="nb-NO" sz="1200" dirty="0"/>
              <a:t>Sykdommer i blod og bloddannende organer</a:t>
            </a:r>
          </a:p>
          <a:p>
            <a:r>
              <a:rPr lang="nb-NO" sz="1200" dirty="0"/>
              <a:t>Endokrine sykdommer, ernæringssykdommer og metabolske forstyrrelser </a:t>
            </a:r>
          </a:p>
          <a:p>
            <a:r>
              <a:rPr lang="nb-NO" sz="1200" dirty="0"/>
              <a:t>Sykdommer i skjelett og bevegelsesorganene</a:t>
            </a:r>
          </a:p>
          <a:p>
            <a:r>
              <a:rPr lang="nb-NO" sz="1200" dirty="0"/>
              <a:t>Svulster </a:t>
            </a:r>
          </a:p>
          <a:p>
            <a:r>
              <a:rPr lang="nb-NO" sz="1200" dirty="0"/>
              <a:t>Diverse </a:t>
            </a:r>
          </a:p>
          <a:p>
            <a:endParaRPr lang="nb-NO" sz="1200" dirty="0"/>
          </a:p>
        </p:txBody>
      </p:sp>
      <p:sp>
        <p:nvSpPr>
          <p:cNvPr id="7" name="Plassholder for tekst 6"/>
          <p:cNvSpPr>
            <a:spLocks noGrp="1"/>
          </p:cNvSpPr>
          <p:nvPr>
            <p:ph type="body" sz="quarter" idx="15"/>
          </p:nvPr>
        </p:nvSpPr>
        <p:spPr>
          <a:xfrm>
            <a:off x="458804" y="1050404"/>
            <a:ext cx="5466071" cy="388434"/>
          </a:xfrm>
        </p:spPr>
        <p:txBody>
          <a:bodyPr>
            <a:normAutofit/>
          </a:bodyPr>
          <a:lstStyle/>
          <a:p>
            <a:r>
              <a:rPr lang="nb-NO" dirty="0"/>
              <a:t>Barn nemnda</a:t>
            </a:r>
          </a:p>
        </p:txBody>
      </p:sp>
      <p:sp>
        <p:nvSpPr>
          <p:cNvPr id="8" name="Plassholder for tekst 7"/>
          <p:cNvSpPr>
            <a:spLocks noGrp="1"/>
          </p:cNvSpPr>
          <p:nvPr>
            <p:ph type="body" sz="quarter" idx="16"/>
          </p:nvPr>
        </p:nvSpPr>
        <p:spPr>
          <a:xfrm>
            <a:off x="5447947" y="1051320"/>
            <a:ext cx="4099434" cy="388434"/>
          </a:xfrm>
        </p:spPr>
        <p:txBody>
          <a:bodyPr>
            <a:normAutofit/>
          </a:bodyPr>
          <a:lstStyle/>
          <a:p>
            <a:r>
              <a:rPr lang="nb-NO" dirty="0"/>
              <a:t>Barn helsenett (voksen m/ tillegg)</a:t>
            </a:r>
          </a:p>
        </p:txBody>
      </p:sp>
      <p:sp>
        <p:nvSpPr>
          <p:cNvPr id="4" name="Høyre klammeparentes 3"/>
          <p:cNvSpPr/>
          <p:nvPr/>
        </p:nvSpPr>
        <p:spPr>
          <a:xfrm>
            <a:off x="9395540" y="3142530"/>
            <a:ext cx="568275" cy="32402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sz="1799"/>
          </a:p>
        </p:txBody>
      </p:sp>
      <p:sp>
        <p:nvSpPr>
          <p:cNvPr id="10" name="Høyre klammeparentes 9"/>
          <p:cNvSpPr/>
          <p:nvPr/>
        </p:nvSpPr>
        <p:spPr>
          <a:xfrm>
            <a:off x="8410029" y="1619389"/>
            <a:ext cx="494202" cy="11452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sz="1799"/>
          </a:p>
        </p:txBody>
      </p:sp>
      <p:sp>
        <p:nvSpPr>
          <p:cNvPr id="5" name="TekstSylinder 4"/>
          <p:cNvSpPr txBox="1"/>
          <p:nvPr/>
        </p:nvSpPr>
        <p:spPr>
          <a:xfrm>
            <a:off x="9192255" y="1984247"/>
            <a:ext cx="1032001" cy="369108"/>
          </a:xfrm>
          <a:prstGeom prst="rect">
            <a:avLst/>
          </a:prstGeom>
          <a:noFill/>
        </p:spPr>
        <p:txBody>
          <a:bodyPr wrap="none" rtlCol="0">
            <a:spAutoFit/>
          </a:bodyPr>
          <a:lstStyle/>
          <a:p>
            <a:r>
              <a:rPr lang="nb-NO" sz="1799" dirty="0"/>
              <a:t>Kun barn</a:t>
            </a:r>
          </a:p>
        </p:txBody>
      </p:sp>
      <p:sp>
        <p:nvSpPr>
          <p:cNvPr id="11" name="TekstSylinder 10"/>
          <p:cNvSpPr txBox="1"/>
          <p:nvPr/>
        </p:nvSpPr>
        <p:spPr>
          <a:xfrm>
            <a:off x="10046507" y="4149059"/>
            <a:ext cx="1164375" cy="645906"/>
          </a:xfrm>
          <a:prstGeom prst="rect">
            <a:avLst/>
          </a:prstGeom>
          <a:noFill/>
        </p:spPr>
        <p:txBody>
          <a:bodyPr wrap="none" rtlCol="0">
            <a:spAutoFit/>
          </a:bodyPr>
          <a:lstStyle/>
          <a:p>
            <a:r>
              <a:rPr lang="nb-NO" sz="1799" dirty="0"/>
              <a:t>Felles </a:t>
            </a:r>
          </a:p>
          <a:p>
            <a:r>
              <a:rPr lang="nb-NO" sz="1799" dirty="0"/>
              <a:t>m/ voksen</a:t>
            </a:r>
          </a:p>
        </p:txBody>
      </p:sp>
    </p:spTree>
    <p:extLst>
      <p:ext uri="{BB962C8B-B14F-4D97-AF65-F5344CB8AC3E}">
        <p14:creationId xmlns:p14="http://schemas.microsoft.com/office/powerpoint/2010/main" val="195929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a:t>SYKDOMMER/LIDELSER OVERSIKT</a:t>
            </a:r>
          </a:p>
        </p:txBody>
      </p:sp>
      <p:graphicFrame>
        <p:nvGraphicFramePr>
          <p:cNvPr id="6" name="Plassholder for innhold 5"/>
          <p:cNvGraphicFramePr>
            <a:graphicFrameLocks noGrp="1"/>
          </p:cNvGraphicFramePr>
          <p:nvPr>
            <p:ph idx="13"/>
          </p:nvPr>
        </p:nvGraphicFramePr>
        <p:xfrm>
          <a:off x="1440030" y="836787"/>
          <a:ext cx="9048333" cy="5474900"/>
        </p:xfrm>
        <a:graphic>
          <a:graphicData uri="http://schemas.openxmlformats.org/drawingml/2006/table">
            <a:tbl>
              <a:tblPr firstRow="1" bandRow="1">
                <a:tableStyleId>{5C22544A-7EE6-4342-B048-85BDC9FD1C3A}</a:tableStyleId>
              </a:tblPr>
              <a:tblGrid>
                <a:gridCol w="2856734">
                  <a:extLst>
                    <a:ext uri="{9D8B030D-6E8A-4147-A177-3AD203B41FA5}">
                      <a16:colId xmlns:a16="http://schemas.microsoft.com/office/drawing/2014/main" val="20000"/>
                    </a:ext>
                  </a:extLst>
                </a:gridCol>
                <a:gridCol w="3120467">
                  <a:extLst>
                    <a:ext uri="{9D8B030D-6E8A-4147-A177-3AD203B41FA5}">
                      <a16:colId xmlns:a16="http://schemas.microsoft.com/office/drawing/2014/main" val="20001"/>
                    </a:ext>
                  </a:extLst>
                </a:gridCol>
                <a:gridCol w="3071131">
                  <a:extLst>
                    <a:ext uri="{9D8B030D-6E8A-4147-A177-3AD203B41FA5}">
                      <a16:colId xmlns:a16="http://schemas.microsoft.com/office/drawing/2014/main" val="20002"/>
                    </a:ext>
                  </a:extLst>
                </a:gridCol>
              </a:tblGrid>
              <a:tr h="370829">
                <a:tc>
                  <a:txBody>
                    <a:bodyPr/>
                    <a:lstStyle/>
                    <a:p>
                      <a:r>
                        <a:rPr lang="nb-NO" sz="1200" dirty="0"/>
                        <a:t>Standard </a:t>
                      </a:r>
                    </a:p>
                  </a:txBody>
                  <a:tcPr marL="91437" marR="91437" marT="45719" marB="45719"/>
                </a:tc>
                <a:tc>
                  <a:txBody>
                    <a:bodyPr/>
                    <a:lstStyle/>
                    <a:p>
                      <a:r>
                        <a:rPr lang="nb-NO" sz="1200" dirty="0"/>
                        <a:t>+ Standard</a:t>
                      </a:r>
                      <a:r>
                        <a:rPr lang="nb-NO" sz="1200" baseline="0" dirty="0"/>
                        <a:t> med introtekst</a:t>
                      </a:r>
                      <a:endParaRPr lang="nb-NO" sz="1200" dirty="0"/>
                    </a:p>
                  </a:txBody>
                  <a:tcPr marL="91437" marR="91437" marT="45719" marB="45719"/>
                </a:tc>
                <a:tc>
                  <a:txBody>
                    <a:bodyPr/>
                    <a:lstStyle/>
                    <a:p>
                      <a:r>
                        <a:rPr lang="nb-NO" sz="1200" dirty="0"/>
                        <a:t>+ Spesifikke spørsmål</a:t>
                      </a:r>
                    </a:p>
                  </a:txBody>
                  <a:tcPr marL="91437" marR="91437" marT="45719" marB="45719"/>
                </a:tc>
                <a:extLst>
                  <a:ext uri="{0D108BD9-81ED-4DB2-BD59-A6C34878D82A}">
                    <a16:rowId xmlns:a16="http://schemas.microsoft.com/office/drawing/2014/main" val="10000"/>
                  </a:ext>
                </a:extLst>
              </a:tr>
              <a:tr h="594205">
                <a:tc>
                  <a:txBody>
                    <a:bodyPr/>
                    <a:lstStyle/>
                    <a:p>
                      <a:r>
                        <a:rPr lang="nb-NO" sz="1100" baseline="0" dirty="0">
                          <a:solidFill>
                            <a:schemeClr val="tx1"/>
                          </a:solidFill>
                        </a:rPr>
                        <a:t>Hudsykdommer </a:t>
                      </a:r>
                    </a:p>
                  </a:txBody>
                  <a:tcPr marL="91416" marR="91416" marT="45708" marB="45708">
                    <a:solidFill>
                      <a:schemeClr val="bg2"/>
                    </a:solidFill>
                  </a:tcPr>
                </a:tc>
                <a:tc>
                  <a:txBody>
                    <a:bodyPr/>
                    <a:lstStyle/>
                    <a:p>
                      <a:r>
                        <a:rPr lang="nb-NO" sz="1100">
                          <a:solidFill>
                            <a:schemeClr val="tx1"/>
                          </a:solidFill>
                        </a:rPr>
                        <a:t>Nyresykdommer </a:t>
                      </a:r>
                    </a:p>
                    <a:p>
                      <a:r>
                        <a:rPr lang="nb-NO" sz="1100">
                          <a:solidFill>
                            <a:schemeClr val="tx1"/>
                          </a:solidFill>
                        </a:rPr>
                        <a:t>(Cyster på nyrene, hydronefrose, reflux,</a:t>
                      </a:r>
                      <a:r>
                        <a:rPr lang="nb-NO" sz="1100" baseline="0">
                          <a:solidFill>
                            <a:schemeClr val="tx1"/>
                          </a:solidFill>
                        </a:rPr>
                        <a:t> </a:t>
                      </a:r>
                      <a:r>
                        <a:rPr lang="nb-NO" sz="1100">
                          <a:solidFill>
                            <a:schemeClr val="tx1"/>
                          </a:solidFill>
                        </a:rPr>
                        <a:t>(både</a:t>
                      </a:r>
                      <a:r>
                        <a:rPr lang="nb-NO" sz="1100" baseline="0">
                          <a:solidFill>
                            <a:schemeClr val="tx1"/>
                          </a:solidFill>
                        </a:rPr>
                        <a:t> medfødt og ervervet))</a:t>
                      </a:r>
                      <a:endParaRPr lang="nb-NO" sz="1100">
                        <a:solidFill>
                          <a:schemeClr val="tx1"/>
                        </a:solidFill>
                      </a:endParaRP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dirty="0">
                          <a:solidFill>
                            <a:schemeClr val="tx1"/>
                          </a:solidFill>
                        </a:rPr>
                        <a:t>Medfødte misdannelser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solidFill>
                            <a:schemeClr val="tx1"/>
                          </a:solidFill>
                        </a:rPr>
                        <a:t>Leppe-/ganespalte</a:t>
                      </a:r>
                    </a:p>
                  </a:txBody>
                  <a:tcPr marL="91416" marR="91416" marT="45708" marB="45708">
                    <a:solidFill>
                      <a:schemeClr val="bg2"/>
                    </a:solidFill>
                  </a:tcPr>
                </a:tc>
                <a:extLst>
                  <a:ext uri="{0D108BD9-81ED-4DB2-BD59-A6C34878D82A}">
                    <a16:rowId xmlns:a16="http://schemas.microsoft.com/office/drawing/2014/main" val="10001"/>
                  </a:ext>
                </a:extLst>
              </a:tr>
              <a:tr h="594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tx1"/>
                          </a:solidFill>
                        </a:rPr>
                        <a:t>Sykdommer i fordøyelsesorganene (Cøliaki, forstoppelse,</a:t>
                      </a:r>
                      <a:r>
                        <a:rPr lang="nb-NO" sz="1100" baseline="0">
                          <a:solidFill>
                            <a:schemeClr val="tx1"/>
                          </a:solidFill>
                        </a:rPr>
                        <a:t> Mb </a:t>
                      </a:r>
                      <a:r>
                        <a:rPr lang="en-US" sz="1100">
                          <a:solidFill>
                            <a:schemeClr val="tx1"/>
                          </a:solidFill>
                        </a:rPr>
                        <a:t>Hirschsprung)</a:t>
                      </a:r>
                      <a:endParaRPr lang="nb-NO" sz="1100">
                        <a:solidFill>
                          <a:schemeClr val="tx1"/>
                        </a:solidFill>
                      </a:endParaRP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solidFill>
                            <a:schemeClr val="tx1"/>
                          </a:solidFill>
                        </a:rPr>
                        <a:t>Sykdommer i skjelett og bevegelsesorganene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solidFill>
                            <a:schemeClr val="tx1"/>
                          </a:solidFill>
                        </a:rPr>
                        <a:t>Artrittsykdom (</a:t>
                      </a:r>
                      <a:r>
                        <a:rPr lang="nb-NO" sz="1100" kern="1200" baseline="0" dirty="0">
                          <a:solidFill>
                            <a:schemeClr val="tx1"/>
                          </a:solidFill>
                          <a:latin typeface="+mn-lt"/>
                          <a:ea typeface="+mn-ea"/>
                          <a:cs typeface="+mn-cs"/>
                        </a:rPr>
                        <a:t>Bekhterevs/Psoriasisartritt/Juvenil revmatoid artritt/Reiters sykdom) </a:t>
                      </a:r>
                      <a:endParaRPr lang="nb-NO" sz="1100" kern="1200" dirty="0">
                        <a:solidFill>
                          <a:schemeClr val="tx1"/>
                        </a:solidFill>
                        <a:latin typeface="+mn-lt"/>
                        <a:ea typeface="+mn-ea"/>
                        <a:cs typeface="+mn-cs"/>
                      </a:endParaRPr>
                    </a:p>
                  </a:txBody>
                  <a:tcPr marL="91416" marR="91416" marT="45708" marB="45708">
                    <a:solidFill>
                      <a:schemeClr val="accent4">
                        <a:lumMod val="20000"/>
                        <a:lumOff val="80000"/>
                      </a:schemeClr>
                    </a:solidFill>
                  </a:tcPr>
                </a:tc>
                <a:tc>
                  <a:txBody>
                    <a:bodyPr/>
                    <a:lstStyle/>
                    <a:p>
                      <a:r>
                        <a:rPr lang="nb-NO" sz="1100" b="0" dirty="0">
                          <a:solidFill>
                            <a:schemeClr val="tx1"/>
                          </a:solidFill>
                        </a:rPr>
                        <a:t>Medfødte misdannelser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dirty="0">
                          <a:solidFill>
                            <a:schemeClr val="tx1"/>
                          </a:solidFill>
                        </a:rPr>
                        <a:t>Dysmeli</a:t>
                      </a:r>
                      <a:r>
                        <a:rPr lang="nb-NO" sz="1100" b="0" baseline="0" dirty="0">
                          <a:solidFill>
                            <a:schemeClr val="tx1"/>
                          </a:solidFill>
                        </a:rPr>
                        <a:t> </a:t>
                      </a:r>
                      <a:endParaRPr lang="nb-NO" sz="1100" b="0" dirty="0">
                        <a:solidFill>
                          <a:schemeClr val="tx1"/>
                        </a:solidFill>
                      </a:endParaRPr>
                    </a:p>
                  </a:txBody>
                  <a:tcPr marL="91416" marR="91416" marT="45708" marB="45708">
                    <a:solidFill>
                      <a:schemeClr val="accent4">
                        <a:lumMod val="20000"/>
                        <a:lumOff val="80000"/>
                      </a:schemeClr>
                    </a:solidFill>
                  </a:tcPr>
                </a:tc>
                <a:extLst>
                  <a:ext uri="{0D108BD9-81ED-4DB2-BD59-A6C34878D82A}">
                    <a16:rowId xmlns:a16="http://schemas.microsoft.com/office/drawing/2014/main" val="10002"/>
                  </a:ext>
                </a:extLst>
              </a:tr>
              <a:tr h="426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tx1"/>
                          </a:solidFill>
                        </a:rPr>
                        <a:t>Sykdommer i nervesystemet </a:t>
                      </a:r>
                    </a:p>
                    <a:p>
                      <a:r>
                        <a:rPr lang="nb-NO" sz="1100">
                          <a:solidFill>
                            <a:schemeClr val="tx1"/>
                          </a:solidFill>
                        </a:rPr>
                        <a:t>Hjerneblødning</a:t>
                      </a:r>
                      <a:r>
                        <a:rPr lang="nb-NO" sz="1100" baseline="0">
                          <a:solidFill>
                            <a:schemeClr val="tx1"/>
                          </a:solidFill>
                        </a:rPr>
                        <a:t> </a:t>
                      </a:r>
                      <a:endParaRPr lang="nb-NO" sz="1100">
                        <a:solidFill>
                          <a:schemeClr val="tx1"/>
                        </a:solidFill>
                      </a:endParaRPr>
                    </a:p>
                  </a:txBody>
                  <a:tcPr marL="91416" marR="91416" marT="45708" marB="45708">
                    <a:solidFill>
                      <a:schemeClr val="bg2"/>
                    </a:solidFill>
                  </a:tcPr>
                </a:tc>
                <a:tc>
                  <a:txBody>
                    <a:bodyPr/>
                    <a:lstStyle/>
                    <a:p>
                      <a:r>
                        <a:rPr lang="nb-NO" sz="1100" dirty="0">
                          <a:solidFill>
                            <a:schemeClr val="tx1"/>
                          </a:solidFill>
                        </a:rPr>
                        <a:t>Sykdommer i åndedrettssystemet </a:t>
                      </a:r>
                    </a:p>
                    <a:p>
                      <a:r>
                        <a:rPr lang="nb-NO" sz="1100" dirty="0">
                          <a:solidFill>
                            <a:schemeClr val="tx1"/>
                          </a:solidFill>
                        </a:rPr>
                        <a:t>Lungesykdommer</a:t>
                      </a:r>
                    </a:p>
                  </a:txBody>
                  <a:tcPr marL="91416" marR="91416" marT="45708" marB="45708">
                    <a:solidFill>
                      <a:schemeClr val="bg2"/>
                    </a:solidFill>
                  </a:tcPr>
                </a:tc>
                <a:tc>
                  <a:txBody>
                    <a:bodyPr/>
                    <a:lstStyle/>
                    <a:p>
                      <a:r>
                        <a:rPr lang="nb-NO" sz="1100" b="0">
                          <a:solidFill>
                            <a:schemeClr val="tx1"/>
                          </a:solidFill>
                        </a:rPr>
                        <a:t>Medfødte misdannelser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a:solidFill>
                            <a:schemeClr val="tx1"/>
                          </a:solidFill>
                          <a:ea typeface="Open Sans For If"/>
                          <a:cs typeface="Open Sans For If"/>
                        </a:rPr>
                        <a:t>Klumpfot/fotdeformiteter</a:t>
                      </a:r>
                      <a:endParaRPr lang="nb-NO" sz="1100" b="0">
                        <a:solidFill>
                          <a:schemeClr val="tx1"/>
                        </a:solidFill>
                      </a:endParaRPr>
                    </a:p>
                  </a:txBody>
                  <a:tcPr marL="91416" marR="91416" marT="45708" marB="45708">
                    <a:solidFill>
                      <a:schemeClr val="bg2"/>
                    </a:solidFill>
                  </a:tcPr>
                </a:tc>
                <a:extLst>
                  <a:ext uri="{0D108BD9-81ED-4DB2-BD59-A6C34878D82A}">
                    <a16:rowId xmlns:a16="http://schemas.microsoft.com/office/drawing/2014/main" val="10003"/>
                  </a:ext>
                </a:extLst>
              </a:tr>
              <a:tr h="426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tx1"/>
                          </a:solidFill>
                        </a:rPr>
                        <a:t>Hjerte- og karsykdommer </a:t>
                      </a:r>
                    </a:p>
                    <a:p>
                      <a:r>
                        <a:rPr lang="nb-NO" sz="1100">
                          <a:solidFill>
                            <a:schemeClr val="tx1"/>
                          </a:solidFill>
                        </a:rPr>
                        <a:t>Primært</a:t>
                      </a:r>
                      <a:r>
                        <a:rPr lang="nb-NO" sz="1100" baseline="0">
                          <a:solidFill>
                            <a:schemeClr val="tx1"/>
                          </a:solidFill>
                        </a:rPr>
                        <a:t> lymfødem</a:t>
                      </a:r>
                      <a:endParaRPr lang="nb-NO" sz="1100">
                        <a:solidFill>
                          <a:schemeClr val="tx1"/>
                        </a:solidFill>
                      </a:endParaRPr>
                    </a:p>
                  </a:txBody>
                  <a:tcPr marL="91416" marR="91416" marT="45708" marB="45708">
                    <a:solidFill>
                      <a:schemeClr val="accent4">
                        <a:lumMod val="20000"/>
                        <a:lumOff val="80000"/>
                      </a:schemeClr>
                    </a:solidFill>
                  </a:tcPr>
                </a:tc>
                <a:tc>
                  <a:txBody>
                    <a:bodyPr/>
                    <a:lstStyle/>
                    <a:p>
                      <a:r>
                        <a:rPr lang="nb-NO" sz="1100" kern="1200" dirty="0">
                          <a:solidFill>
                            <a:schemeClr val="tx1"/>
                          </a:solidFill>
                          <a:latin typeface="+mn-lt"/>
                          <a:ea typeface="+mn-ea"/>
                          <a:cs typeface="+mn-cs"/>
                        </a:rPr>
                        <a:t>Hudsykdommer</a:t>
                      </a:r>
                    </a:p>
                    <a:p>
                      <a:r>
                        <a:rPr lang="nb-NO" sz="1100" dirty="0">
                          <a:solidFill>
                            <a:schemeClr val="tx1"/>
                          </a:solidFill>
                        </a:rPr>
                        <a:t>Psoriasis</a:t>
                      </a: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a:solidFill>
                          <a:schemeClr val="tx1"/>
                        </a:solidFill>
                      </a:endParaRPr>
                    </a:p>
                  </a:txBody>
                  <a:tcPr marL="91416" marR="91416" marT="45708" marB="45708">
                    <a:solidFill>
                      <a:schemeClr val="accent4">
                        <a:lumMod val="20000"/>
                        <a:lumOff val="80000"/>
                      </a:schemeClr>
                    </a:solidFill>
                  </a:tcPr>
                </a:tc>
                <a:extLst>
                  <a:ext uri="{0D108BD9-81ED-4DB2-BD59-A6C34878D82A}">
                    <a16:rowId xmlns:a16="http://schemas.microsoft.com/office/drawing/2014/main" val="10004"/>
                  </a:ext>
                </a:extLst>
              </a:tr>
              <a:tr h="426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solidFill>
                            <a:schemeClr val="tx1"/>
                          </a:solidFill>
                        </a:rPr>
                        <a:t>Hjerte- og karsykdommer </a:t>
                      </a:r>
                    </a:p>
                    <a:p>
                      <a:r>
                        <a:rPr lang="nb-NO" sz="1100" dirty="0">
                          <a:solidFill>
                            <a:schemeClr val="tx1"/>
                          </a:solidFill>
                        </a:rPr>
                        <a:t>Hjerterytmeforstyrrelse</a:t>
                      </a:r>
                    </a:p>
                  </a:txBody>
                  <a:tcPr marL="91416" marR="91416" marT="45708" marB="45708">
                    <a:solidFill>
                      <a:schemeClr val="bg2"/>
                    </a:solidFill>
                  </a:tcPr>
                </a:tc>
                <a:tc>
                  <a:txBody>
                    <a:bodyPr/>
                    <a:lstStyle/>
                    <a:p>
                      <a:r>
                        <a:rPr lang="nb-NO" sz="1100">
                          <a:solidFill>
                            <a:schemeClr val="tx1"/>
                          </a:solidFill>
                        </a:rPr>
                        <a:t>Sykdommer i skjelett og bevegelsesorganene</a:t>
                      </a:r>
                    </a:p>
                    <a:p>
                      <a:r>
                        <a:rPr lang="nb-NO" sz="1100">
                          <a:solidFill>
                            <a:schemeClr val="tx1"/>
                          </a:solidFill>
                        </a:rPr>
                        <a:t>Ehlers Danlos</a:t>
                      </a: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tx1"/>
                          </a:solidFill>
                        </a:rPr>
                        <a:t>Hjerte- og karsykdommer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tx1"/>
                          </a:solidFill>
                        </a:rPr>
                        <a:t>Medfødt</a:t>
                      </a:r>
                      <a:r>
                        <a:rPr lang="nb-NO" sz="1100" baseline="0">
                          <a:solidFill>
                            <a:schemeClr val="tx1"/>
                          </a:solidFill>
                        </a:rPr>
                        <a:t> hjertefeil</a:t>
                      </a:r>
                      <a:endParaRPr lang="nb-NO" sz="1100">
                        <a:solidFill>
                          <a:schemeClr val="tx1"/>
                        </a:solidFill>
                      </a:endParaRPr>
                    </a:p>
                  </a:txBody>
                  <a:tcPr marL="91416" marR="91416" marT="45708" marB="45708">
                    <a:solidFill>
                      <a:schemeClr val="bg2"/>
                    </a:solidFill>
                  </a:tcPr>
                </a:tc>
                <a:extLst>
                  <a:ext uri="{0D108BD9-81ED-4DB2-BD59-A6C34878D82A}">
                    <a16:rowId xmlns:a16="http://schemas.microsoft.com/office/drawing/2014/main" val="10005"/>
                  </a:ext>
                </a:extLst>
              </a:tr>
              <a:tr h="594205">
                <a:tc>
                  <a:txBody>
                    <a:bodyPr/>
                    <a:lstStyle/>
                    <a:p>
                      <a:r>
                        <a:rPr lang="nb-NO" sz="1100">
                          <a:solidFill>
                            <a:schemeClr val="tx1"/>
                          </a:solidFill>
                        </a:rPr>
                        <a:t>Nyresykdommer </a:t>
                      </a:r>
                    </a:p>
                    <a:p>
                      <a:r>
                        <a:rPr lang="nb-NO" sz="1100">
                          <a:solidFill>
                            <a:schemeClr val="tx1"/>
                          </a:solidFill>
                        </a:rPr>
                        <a:t>Manglende/ikke-fungerende nyre</a:t>
                      </a: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tx1"/>
                          </a:solidFill>
                        </a:rPr>
                        <a:t>Endokrine sykdommer, ernæringssykdommer og metabolske forstyrrelser </a:t>
                      </a:r>
                    </a:p>
                    <a:p>
                      <a:r>
                        <a:rPr lang="nb-NO" sz="1100">
                          <a:solidFill>
                            <a:schemeClr val="tx1"/>
                          </a:solidFill>
                        </a:rPr>
                        <a:t>Diabetes </a:t>
                      </a:r>
                    </a:p>
                  </a:txBody>
                  <a:tcPr marL="91416" marR="91416" marT="45708" marB="45708">
                    <a:solidFill>
                      <a:schemeClr val="accent4">
                        <a:lumMod val="20000"/>
                        <a:lumOff val="80000"/>
                      </a:schemeClr>
                    </a:solidFill>
                  </a:tcPr>
                </a:tc>
                <a:tc>
                  <a:txBody>
                    <a:bodyPr/>
                    <a:lstStyle/>
                    <a:p>
                      <a:r>
                        <a:rPr lang="nb-NO" sz="1100">
                          <a:solidFill>
                            <a:schemeClr val="tx1"/>
                          </a:solidFill>
                        </a:rPr>
                        <a:t>Svulster </a:t>
                      </a:r>
                    </a:p>
                    <a:p>
                      <a:r>
                        <a:rPr lang="nb-NO" sz="1100">
                          <a:solidFill>
                            <a:schemeClr val="tx1"/>
                          </a:solidFill>
                        </a:rPr>
                        <a:t>Kreft</a:t>
                      </a:r>
                    </a:p>
                  </a:txBody>
                  <a:tcPr marL="91416" marR="91416" marT="45708" marB="45708">
                    <a:solidFill>
                      <a:schemeClr val="accent4">
                        <a:lumMod val="20000"/>
                        <a:lumOff val="80000"/>
                      </a:schemeClr>
                    </a:solidFill>
                  </a:tcPr>
                </a:tc>
                <a:extLst>
                  <a:ext uri="{0D108BD9-81ED-4DB2-BD59-A6C34878D82A}">
                    <a16:rowId xmlns:a16="http://schemas.microsoft.com/office/drawing/2014/main" val="10006"/>
                  </a:ext>
                </a:extLst>
              </a:tr>
              <a:tr h="594205">
                <a:tc>
                  <a:txBody>
                    <a:bodyPr/>
                    <a:lstStyle/>
                    <a:p>
                      <a:r>
                        <a:rPr lang="nb-NO" sz="1100">
                          <a:solidFill>
                            <a:schemeClr val="tx1"/>
                          </a:solidFill>
                        </a:rPr>
                        <a:t>Nyresykdommer </a:t>
                      </a:r>
                    </a:p>
                    <a:p>
                      <a:r>
                        <a:rPr lang="nb-NO" sz="1100">
                          <a:solidFill>
                            <a:schemeClr val="tx1"/>
                          </a:solidFill>
                        </a:rPr>
                        <a:t>Gjentatte urinveisinfeksjoner</a:t>
                      </a: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solidFill>
                            <a:schemeClr val="tx1"/>
                          </a:solidFill>
                        </a:rPr>
                        <a:t>Sykdommer i fordøyelsesorganene</a:t>
                      </a:r>
                    </a:p>
                    <a:p>
                      <a:r>
                        <a:rPr lang="nb-NO" sz="1100" dirty="0">
                          <a:solidFill>
                            <a:schemeClr val="tx1"/>
                          </a:solidFill>
                        </a:rPr>
                        <a:t>Inflammatorisk</a:t>
                      </a:r>
                      <a:r>
                        <a:rPr lang="nb-NO" sz="1100" baseline="0" dirty="0">
                          <a:solidFill>
                            <a:schemeClr val="tx1"/>
                          </a:solidFill>
                        </a:rPr>
                        <a:t> tarmsykdom (Ulcerøs </a:t>
                      </a:r>
                      <a:r>
                        <a:rPr lang="nb-NO" sz="1100" baseline="0" dirty="0" err="1">
                          <a:solidFill>
                            <a:schemeClr val="tx1"/>
                          </a:solidFill>
                        </a:rPr>
                        <a:t>colitt</a:t>
                      </a:r>
                      <a:r>
                        <a:rPr lang="nb-NO" sz="1100" baseline="0" dirty="0">
                          <a:solidFill>
                            <a:schemeClr val="tx1"/>
                          </a:solidFill>
                        </a:rPr>
                        <a:t>/</a:t>
                      </a:r>
                      <a:r>
                        <a:rPr lang="nb-NO" sz="1100" baseline="0" dirty="0" err="1">
                          <a:solidFill>
                            <a:schemeClr val="tx1"/>
                          </a:solidFill>
                        </a:rPr>
                        <a:t>Crohns</a:t>
                      </a:r>
                      <a:r>
                        <a:rPr lang="nb-NO" sz="1100" baseline="0" dirty="0">
                          <a:solidFill>
                            <a:schemeClr val="tx1"/>
                          </a:solidFill>
                        </a:rPr>
                        <a:t> sykdom) </a:t>
                      </a:r>
                      <a:endParaRPr lang="nb-NO" sz="1100" dirty="0">
                        <a:solidFill>
                          <a:schemeClr val="tx1"/>
                        </a:solidFill>
                      </a:endParaRP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dirty="0">
                          <a:solidFill>
                            <a:schemeClr val="tx1"/>
                          </a:solidFill>
                        </a:rPr>
                        <a:t>Infeksjonssykdom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dirty="0">
                          <a:solidFill>
                            <a:schemeClr val="tx1"/>
                          </a:solidFill>
                        </a:rPr>
                        <a:t>Hepatitt (INF)</a:t>
                      </a:r>
                    </a:p>
                  </a:txBody>
                  <a:tcPr marL="91416" marR="91416" marT="45708" marB="45708">
                    <a:solidFill>
                      <a:schemeClr val="bg2"/>
                    </a:solidFill>
                  </a:tcPr>
                </a:tc>
                <a:extLst>
                  <a:ext uri="{0D108BD9-81ED-4DB2-BD59-A6C34878D82A}">
                    <a16:rowId xmlns:a16="http://schemas.microsoft.com/office/drawing/2014/main" val="10007"/>
                  </a:ext>
                </a:extLst>
              </a:tr>
              <a:tr h="426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tx1"/>
                          </a:solidFill>
                        </a:rPr>
                        <a:t>Nyresykdommer </a:t>
                      </a:r>
                    </a:p>
                    <a:p>
                      <a:r>
                        <a:rPr lang="nb-NO" sz="1100">
                          <a:solidFill>
                            <a:schemeClr val="tx1"/>
                          </a:solidFill>
                        </a:rPr>
                        <a:t>Enurese</a:t>
                      </a:r>
                      <a:r>
                        <a:rPr lang="nb-NO" sz="1100" baseline="0">
                          <a:solidFill>
                            <a:schemeClr val="tx1"/>
                          </a:solidFill>
                        </a:rPr>
                        <a:t> </a:t>
                      </a:r>
                      <a:endParaRPr lang="nb-NO" sz="1100">
                        <a:solidFill>
                          <a:schemeClr val="tx1"/>
                        </a:solidFill>
                      </a:endParaRP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tx1"/>
                          </a:solidFill>
                        </a:rPr>
                        <a:t>Sykdommer i fordøyelsesorganene </a:t>
                      </a:r>
                    </a:p>
                    <a:p>
                      <a:r>
                        <a:rPr lang="nb-NO" sz="1100">
                          <a:solidFill>
                            <a:schemeClr val="tx1"/>
                          </a:solidFill>
                        </a:rPr>
                        <a:t>Leverlidelser</a:t>
                      </a:r>
                    </a:p>
                  </a:txBody>
                  <a:tcPr marL="91416" marR="91416" marT="45708" marB="45708">
                    <a:solidFill>
                      <a:schemeClr val="accent4">
                        <a:lumMod val="20000"/>
                        <a:lumOff val="80000"/>
                      </a:schemeClr>
                    </a:solidFill>
                  </a:tcPr>
                </a:tc>
                <a:tc>
                  <a:txBody>
                    <a:bodyPr/>
                    <a:lstStyle/>
                    <a:p>
                      <a:r>
                        <a:rPr lang="nb-NO" sz="1000" dirty="0">
                          <a:solidFill>
                            <a:schemeClr val="tx1"/>
                          </a:solidFill>
                        </a:rPr>
                        <a:t>Infeksjonssykdom</a:t>
                      </a:r>
                    </a:p>
                    <a:p>
                      <a:r>
                        <a:rPr lang="nb-NO" sz="1000" dirty="0">
                          <a:solidFill>
                            <a:schemeClr val="tx1"/>
                          </a:solidFill>
                        </a:rPr>
                        <a:t>HIV </a:t>
                      </a:r>
                    </a:p>
                  </a:txBody>
                  <a:tcPr marL="91416" marR="91416" marT="45708" marB="45708">
                    <a:solidFill>
                      <a:schemeClr val="accent4">
                        <a:lumMod val="20000"/>
                        <a:lumOff val="80000"/>
                      </a:schemeClr>
                    </a:solidFill>
                  </a:tcPr>
                </a:tc>
                <a:extLst>
                  <a:ext uri="{0D108BD9-81ED-4DB2-BD59-A6C34878D82A}">
                    <a16:rowId xmlns:a16="http://schemas.microsoft.com/office/drawing/2014/main" val="10008"/>
                  </a:ext>
                </a:extLst>
              </a:tr>
              <a:tr h="426609">
                <a:tc>
                  <a:txBody>
                    <a:bodyPr/>
                    <a:lstStyle/>
                    <a:p>
                      <a:r>
                        <a:rPr lang="nb-NO" sz="1100">
                          <a:solidFill>
                            <a:schemeClr val="tx1"/>
                          </a:solidFill>
                        </a:rPr>
                        <a:t>Diverse </a:t>
                      </a:r>
                    </a:p>
                    <a:p>
                      <a:r>
                        <a:rPr lang="nb-NO" sz="1100">
                          <a:solidFill>
                            <a:schemeClr val="tx1"/>
                          </a:solidFill>
                        </a:rPr>
                        <a:t>Vekstforstyrrelser/hormonbehandling</a:t>
                      </a:r>
                      <a:r>
                        <a:rPr lang="nb-NO" sz="1100" baseline="0">
                          <a:solidFill>
                            <a:schemeClr val="tx1"/>
                          </a:solidFill>
                        </a:rPr>
                        <a:t> </a:t>
                      </a:r>
                      <a:endParaRPr lang="nb-NO" sz="1100">
                        <a:solidFill>
                          <a:schemeClr val="tx1"/>
                        </a:solidFill>
                      </a:endParaRP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solidFill>
                          <a:schemeClr val="tx1"/>
                        </a:solidFill>
                      </a:endParaRP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dirty="0">
                          <a:solidFill>
                            <a:schemeClr val="tx1"/>
                          </a:solidFill>
                        </a:rPr>
                        <a:t>Psykiske sykdommer </a:t>
                      </a:r>
                    </a:p>
                    <a:p>
                      <a:r>
                        <a:rPr lang="nb-NO" sz="1000" dirty="0">
                          <a:solidFill>
                            <a:schemeClr val="tx1"/>
                          </a:solidFill>
                        </a:rPr>
                        <a:t>ADHD</a:t>
                      </a:r>
                      <a:r>
                        <a:rPr lang="nb-NO" sz="1000" baseline="0" dirty="0">
                          <a:solidFill>
                            <a:schemeClr val="tx1"/>
                          </a:solidFill>
                        </a:rPr>
                        <a:t>/ADD</a:t>
                      </a:r>
                      <a:endParaRPr lang="nb-NO" sz="1000" dirty="0">
                        <a:solidFill>
                          <a:schemeClr val="tx1"/>
                        </a:solidFill>
                      </a:endParaRPr>
                    </a:p>
                  </a:txBody>
                  <a:tcPr marL="91416" marR="91416" marT="45708" marB="45708">
                    <a:solidFill>
                      <a:schemeClr val="accent4">
                        <a:lumMod val="20000"/>
                        <a:lumOff val="80000"/>
                      </a:schemeClr>
                    </a:solidFill>
                  </a:tcPr>
                </a:tc>
                <a:extLst>
                  <a:ext uri="{0D108BD9-81ED-4DB2-BD59-A6C34878D82A}">
                    <a16:rowId xmlns:a16="http://schemas.microsoft.com/office/drawing/2014/main" val="10010"/>
                  </a:ext>
                </a:extLst>
              </a:tr>
              <a:tr h="426609">
                <a:tc>
                  <a:txBody>
                    <a:bodyPr/>
                    <a:lstStyle/>
                    <a:p>
                      <a:endParaRPr lang="nb-NO" sz="1200">
                        <a:solidFill>
                          <a:schemeClr val="tx1"/>
                        </a:solidFill>
                      </a:endParaRP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solidFill>
                            <a:schemeClr val="tx1"/>
                          </a:solidFill>
                        </a:rPr>
                        <a:t>Øye/syn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err="1">
                          <a:solidFill>
                            <a:schemeClr val="tx1"/>
                          </a:solidFill>
                        </a:rPr>
                        <a:t>Iridocyklitt</a:t>
                      </a:r>
                      <a:r>
                        <a:rPr lang="nb-NO" sz="1100" baseline="0" dirty="0">
                          <a:solidFill>
                            <a:schemeClr val="tx1"/>
                          </a:solidFill>
                        </a:rPr>
                        <a:t> </a:t>
                      </a: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kern="1200" dirty="0">
                          <a:solidFill>
                            <a:schemeClr val="tx1"/>
                          </a:solidFill>
                          <a:latin typeface="+mn-lt"/>
                          <a:ea typeface="+mn-ea"/>
                          <a:cs typeface="+mn-cs"/>
                        </a:rPr>
                        <a:t>Psykiske sykdommer </a:t>
                      </a:r>
                    </a:p>
                    <a:p>
                      <a:r>
                        <a:rPr lang="nb-NO" sz="1000" kern="1200" dirty="0">
                          <a:solidFill>
                            <a:schemeClr val="tx1"/>
                          </a:solidFill>
                          <a:latin typeface="+mn-lt"/>
                          <a:ea typeface="+mn-ea"/>
                          <a:cs typeface="+mn-cs"/>
                        </a:rPr>
                        <a:t>Tourettes/tics </a:t>
                      </a:r>
                    </a:p>
                  </a:txBody>
                  <a:tcPr marL="91416" marR="91416" marT="45708" marB="45708">
                    <a:solidFill>
                      <a:schemeClr val="bg2"/>
                    </a:solidFill>
                  </a:tcPr>
                </a:tc>
                <a:extLst>
                  <a:ext uri="{0D108BD9-81ED-4DB2-BD59-A6C34878D82A}">
                    <a16:rowId xmlns:a16="http://schemas.microsoft.com/office/drawing/2014/main" val="10011"/>
                  </a:ext>
                </a:extLst>
              </a:tr>
            </a:tbl>
          </a:graphicData>
        </a:graphic>
      </p:graphicFrame>
      <p:sp>
        <p:nvSpPr>
          <p:cNvPr id="7" name="Avrundet rektangel 6"/>
          <p:cNvSpPr/>
          <p:nvPr/>
        </p:nvSpPr>
        <p:spPr>
          <a:xfrm>
            <a:off x="191011" y="144457"/>
            <a:ext cx="1440118" cy="42429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799" b="1" dirty="0"/>
              <a:t>BARN</a:t>
            </a:r>
          </a:p>
        </p:txBody>
      </p:sp>
    </p:spTree>
    <p:extLst>
      <p:ext uri="{BB962C8B-B14F-4D97-AF65-F5344CB8AC3E}">
        <p14:creationId xmlns:p14="http://schemas.microsoft.com/office/powerpoint/2010/main" val="3734487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a:t>SYKDOMMER/LIDELSER OVERSIKT</a:t>
            </a:r>
          </a:p>
        </p:txBody>
      </p:sp>
      <p:graphicFrame>
        <p:nvGraphicFramePr>
          <p:cNvPr id="6" name="Plassholder for innhold 5"/>
          <p:cNvGraphicFramePr>
            <a:graphicFrameLocks noGrp="1"/>
          </p:cNvGraphicFramePr>
          <p:nvPr>
            <p:ph idx="13"/>
          </p:nvPr>
        </p:nvGraphicFramePr>
        <p:xfrm>
          <a:off x="1440029" y="908792"/>
          <a:ext cx="8904321" cy="5193140"/>
        </p:xfrm>
        <a:graphic>
          <a:graphicData uri="http://schemas.openxmlformats.org/drawingml/2006/table">
            <a:tbl>
              <a:tblPr firstRow="1" bandRow="1">
                <a:tableStyleId>{5C22544A-7EE6-4342-B048-85BDC9FD1C3A}</a:tableStyleId>
              </a:tblPr>
              <a:tblGrid>
                <a:gridCol w="2968107">
                  <a:extLst>
                    <a:ext uri="{9D8B030D-6E8A-4147-A177-3AD203B41FA5}">
                      <a16:colId xmlns:a16="http://schemas.microsoft.com/office/drawing/2014/main" val="20000"/>
                    </a:ext>
                  </a:extLst>
                </a:gridCol>
                <a:gridCol w="2968107">
                  <a:extLst>
                    <a:ext uri="{9D8B030D-6E8A-4147-A177-3AD203B41FA5}">
                      <a16:colId xmlns:a16="http://schemas.microsoft.com/office/drawing/2014/main" val="20001"/>
                    </a:ext>
                  </a:extLst>
                </a:gridCol>
                <a:gridCol w="2968107">
                  <a:extLst>
                    <a:ext uri="{9D8B030D-6E8A-4147-A177-3AD203B41FA5}">
                      <a16:colId xmlns:a16="http://schemas.microsoft.com/office/drawing/2014/main" val="20002"/>
                    </a:ext>
                  </a:extLst>
                </a:gridCol>
              </a:tblGrid>
              <a:tr h="370829">
                <a:tc>
                  <a:txBody>
                    <a:bodyPr/>
                    <a:lstStyle/>
                    <a:p>
                      <a:r>
                        <a:rPr lang="nb-NO" sz="1200" dirty="0"/>
                        <a:t>Standard </a:t>
                      </a:r>
                    </a:p>
                  </a:txBody>
                  <a:tcPr marL="91437" marR="91437" marT="45719" marB="45719"/>
                </a:tc>
                <a:tc>
                  <a:txBody>
                    <a:bodyPr/>
                    <a:lstStyle/>
                    <a:p>
                      <a:r>
                        <a:rPr lang="nb-NO" sz="1200" dirty="0"/>
                        <a:t>+ Standard</a:t>
                      </a:r>
                      <a:r>
                        <a:rPr lang="nb-NO" sz="1200" baseline="0" dirty="0"/>
                        <a:t> med introtekst</a:t>
                      </a:r>
                      <a:endParaRPr lang="nb-NO" sz="1200" dirty="0"/>
                    </a:p>
                  </a:txBody>
                  <a:tcPr marL="91437" marR="91437" marT="45719" marB="45719"/>
                </a:tc>
                <a:tc>
                  <a:txBody>
                    <a:bodyPr/>
                    <a:lstStyle/>
                    <a:p>
                      <a:r>
                        <a:rPr lang="nb-NO" sz="1200" dirty="0"/>
                        <a:t>+ Spesifikke spørsmål</a:t>
                      </a:r>
                    </a:p>
                  </a:txBody>
                  <a:tcPr marL="91437" marR="91437" marT="45719" marB="45719"/>
                </a:tc>
                <a:extLst>
                  <a:ext uri="{0D108BD9-81ED-4DB2-BD59-A6C34878D82A}">
                    <a16:rowId xmlns:a16="http://schemas.microsoft.com/office/drawing/2014/main" val="10000"/>
                  </a:ext>
                </a:extLst>
              </a:tr>
              <a:tr h="571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dirty="0">
                          <a:solidFill>
                            <a:schemeClr val="tx1"/>
                          </a:solidFill>
                        </a:rPr>
                        <a:t>Sykdommer i skjelett og bevegelsesorganene</a:t>
                      </a:r>
                    </a:p>
                    <a:p>
                      <a:r>
                        <a:rPr lang="nb-NO" sz="1000" dirty="0" err="1">
                          <a:solidFill>
                            <a:schemeClr val="tx1"/>
                          </a:solidFill>
                        </a:rPr>
                        <a:t>Hypermobile</a:t>
                      </a:r>
                      <a:r>
                        <a:rPr lang="nb-NO" sz="1000" dirty="0">
                          <a:solidFill>
                            <a:schemeClr val="tx1"/>
                          </a:solidFill>
                        </a:rPr>
                        <a:t> ledd </a:t>
                      </a: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Øye/syn</a:t>
                      </a:r>
                    </a:p>
                    <a:p>
                      <a:r>
                        <a:rPr lang="nb-NO" sz="1200" dirty="0">
                          <a:solidFill>
                            <a:schemeClr val="tx1"/>
                          </a:solidFill>
                        </a:rPr>
                        <a:t>Nystagmus </a:t>
                      </a: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kern="1200" dirty="0">
                          <a:solidFill>
                            <a:schemeClr val="tx1"/>
                          </a:solidFill>
                          <a:latin typeface="+mn-lt"/>
                          <a:ea typeface="+mn-ea"/>
                          <a:cs typeface="+mn-cs"/>
                        </a:rPr>
                        <a:t>Psykiske sykdommer </a:t>
                      </a:r>
                    </a:p>
                    <a:p>
                      <a:r>
                        <a:rPr lang="nb-NO" sz="1000" kern="1200" dirty="0">
                          <a:solidFill>
                            <a:schemeClr val="tx1"/>
                          </a:solidFill>
                          <a:latin typeface="+mn-lt"/>
                          <a:ea typeface="+mn-ea"/>
                          <a:cs typeface="+mn-cs"/>
                        </a:rPr>
                        <a:t>Generelle psykiske plager (nedstemthet/mobbing/utbrenthet, angst) </a:t>
                      </a:r>
                    </a:p>
                  </a:txBody>
                  <a:tcPr marL="91416" marR="91416" marT="45708" marB="45708">
                    <a:solidFill>
                      <a:schemeClr val="bg2"/>
                    </a:solidFill>
                  </a:tcPr>
                </a:tc>
                <a:extLst>
                  <a:ext uri="{0D108BD9-81ED-4DB2-BD59-A6C34878D82A}">
                    <a16:rowId xmlns:a16="http://schemas.microsoft.com/office/drawing/2014/main" val="10001"/>
                  </a:ext>
                </a:extLst>
              </a:tr>
              <a:tr h="411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a:solidFill>
                            <a:schemeClr val="tx1"/>
                          </a:solidFill>
                        </a:rPr>
                        <a:t>Sykdommer i nervesystemet </a:t>
                      </a:r>
                    </a:p>
                    <a:p>
                      <a:r>
                        <a:rPr lang="nb-NO" sz="1000" baseline="0">
                          <a:solidFill>
                            <a:schemeClr val="tx1"/>
                          </a:solidFill>
                        </a:rPr>
                        <a:t>Essensiell tremor/skjelvinger</a:t>
                      </a:r>
                      <a:endParaRPr lang="nb-NO" sz="1000">
                        <a:solidFill>
                          <a:schemeClr val="tx1"/>
                        </a:solidFill>
                      </a:endParaRP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dirty="0">
                          <a:solidFill>
                            <a:schemeClr val="tx1"/>
                          </a:solidFill>
                        </a:rPr>
                        <a:t>Sykdommer i nervesystemet </a:t>
                      </a:r>
                    </a:p>
                    <a:p>
                      <a:r>
                        <a:rPr lang="nb-NO" sz="1000" dirty="0">
                          <a:solidFill>
                            <a:schemeClr val="tx1"/>
                          </a:solidFill>
                        </a:rPr>
                        <a:t>Feberkramper </a:t>
                      </a: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kern="1200">
                          <a:solidFill>
                            <a:schemeClr val="tx1"/>
                          </a:solidFill>
                          <a:latin typeface="+mn-lt"/>
                          <a:ea typeface="+mn-ea"/>
                          <a:cs typeface="+mn-cs"/>
                        </a:rPr>
                        <a:t>Psykiske sykdommer </a:t>
                      </a:r>
                    </a:p>
                    <a:p>
                      <a:r>
                        <a:rPr lang="nb-NO" sz="1000" kern="1200">
                          <a:solidFill>
                            <a:schemeClr val="tx1"/>
                          </a:solidFill>
                          <a:latin typeface="+mn-lt"/>
                          <a:ea typeface="+mn-ea"/>
                          <a:cs typeface="+mn-cs"/>
                        </a:rPr>
                        <a:t>Spiseforstyrrelser </a:t>
                      </a:r>
                    </a:p>
                  </a:txBody>
                  <a:tcPr marL="91416" marR="91416" marT="45708" marB="45708">
                    <a:solidFill>
                      <a:schemeClr val="accent4">
                        <a:lumMod val="20000"/>
                        <a:lumOff val="80000"/>
                      </a:schemeClr>
                    </a:solidFill>
                  </a:tcPr>
                </a:tc>
                <a:extLst>
                  <a:ext uri="{0D108BD9-81ED-4DB2-BD59-A6C34878D82A}">
                    <a16:rowId xmlns:a16="http://schemas.microsoft.com/office/drawing/2014/main" val="10002"/>
                  </a:ext>
                </a:extLst>
              </a:tr>
              <a:tr h="571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a:solidFill>
                            <a:schemeClr val="tx1"/>
                          </a:solidFill>
                        </a:rPr>
                        <a:t>Sykdommer i nervesystemet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a:solidFill>
                            <a:schemeClr val="tx1"/>
                          </a:solidFill>
                        </a:rPr>
                        <a:t>Hydrocephalus </a:t>
                      </a: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a:solidFill>
                            <a:schemeClr val="tx1"/>
                          </a:solidFill>
                        </a:rPr>
                        <a:t>Sykdommer i nervesystemet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a:solidFill>
                            <a:schemeClr val="tx1"/>
                          </a:solidFill>
                        </a:rPr>
                        <a:t>Cerebral parese</a:t>
                      </a:r>
                      <a:r>
                        <a:rPr lang="nb-NO" sz="1000" baseline="0">
                          <a:solidFill>
                            <a:schemeClr val="tx1"/>
                          </a:solidFill>
                        </a:rPr>
                        <a:t> </a:t>
                      </a:r>
                      <a:endParaRPr lang="nb-NO" sz="1000">
                        <a:solidFill>
                          <a:schemeClr val="tx1"/>
                        </a:solidFill>
                      </a:endParaRP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kern="1200" dirty="0">
                          <a:solidFill>
                            <a:schemeClr val="tx1"/>
                          </a:solidFill>
                          <a:latin typeface="+mn-lt"/>
                          <a:ea typeface="+mn-ea"/>
                          <a:cs typeface="+mn-cs"/>
                        </a:rPr>
                        <a:t>Psykiske sykdommer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kern="1200" dirty="0">
                          <a:solidFill>
                            <a:schemeClr val="tx1"/>
                          </a:solidFill>
                          <a:latin typeface="+mn-lt"/>
                          <a:ea typeface="+mn-ea"/>
                          <a:cs typeface="+mn-cs"/>
                        </a:rPr>
                        <a:t>Psykiske lidelser (selvskading, schizofreni, bipolar lidelse, personlighetsforstyrrelser) </a:t>
                      </a:r>
                    </a:p>
                  </a:txBody>
                  <a:tcPr marL="91416" marR="91416" marT="45708" marB="45708">
                    <a:solidFill>
                      <a:schemeClr val="bg2"/>
                    </a:solidFill>
                  </a:tcPr>
                </a:tc>
                <a:extLst>
                  <a:ext uri="{0D108BD9-81ED-4DB2-BD59-A6C34878D82A}">
                    <a16:rowId xmlns:a16="http://schemas.microsoft.com/office/drawing/2014/main" val="10003"/>
                  </a:ext>
                </a:extLst>
              </a:tr>
              <a:tr h="411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a:solidFill>
                            <a:schemeClr val="tx1"/>
                          </a:solidFill>
                        </a:rPr>
                        <a:t>Sykdommer i nervesystemet </a:t>
                      </a:r>
                    </a:p>
                    <a:p>
                      <a:r>
                        <a:rPr lang="nb-NO" sz="1000">
                          <a:solidFill>
                            <a:schemeClr val="tx1"/>
                          </a:solidFill>
                        </a:rPr>
                        <a:t>Migrene</a:t>
                      </a:r>
                      <a:r>
                        <a:rPr lang="nb-NO" sz="1000" baseline="0">
                          <a:solidFill>
                            <a:schemeClr val="tx1"/>
                          </a:solidFill>
                        </a:rPr>
                        <a:t> </a:t>
                      </a:r>
                      <a:endParaRPr lang="nb-NO" sz="1000">
                        <a:solidFill>
                          <a:schemeClr val="tx1"/>
                        </a:solidFill>
                      </a:endParaRP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dirty="0">
                          <a:solidFill>
                            <a:schemeClr val="tx1"/>
                          </a:solidFill>
                        </a:rPr>
                        <a:t>Sykdommer i nervesystemet </a:t>
                      </a:r>
                    </a:p>
                    <a:p>
                      <a:r>
                        <a:rPr lang="nb-NO" sz="1000" dirty="0">
                          <a:solidFill>
                            <a:schemeClr val="tx1"/>
                          </a:solidFill>
                        </a:rPr>
                        <a:t>Encefalitt </a:t>
                      </a:r>
                    </a:p>
                  </a:txBody>
                  <a:tcPr marL="91416" marR="91416" marT="45708" marB="45708">
                    <a:solidFill>
                      <a:schemeClr val="accent4">
                        <a:lumMod val="20000"/>
                        <a:lumOff val="80000"/>
                      </a:schemeClr>
                    </a:solidFill>
                  </a:tcPr>
                </a:tc>
                <a:tc>
                  <a:txBody>
                    <a:bodyPr/>
                    <a:lstStyle/>
                    <a:p>
                      <a:r>
                        <a:rPr lang="nb-NO" sz="1000" dirty="0">
                          <a:solidFill>
                            <a:schemeClr val="tx1"/>
                          </a:solidFill>
                        </a:rPr>
                        <a:t>Svulster:</a:t>
                      </a:r>
                    </a:p>
                    <a:p>
                      <a:r>
                        <a:rPr lang="nb-NO" sz="1000" dirty="0">
                          <a:solidFill>
                            <a:schemeClr val="tx1"/>
                          </a:solidFill>
                        </a:rPr>
                        <a:t>Kreft</a:t>
                      </a:r>
                      <a:r>
                        <a:rPr lang="nb-NO" sz="1000" baseline="0" dirty="0">
                          <a:solidFill>
                            <a:schemeClr val="tx1"/>
                          </a:solidFill>
                        </a:rPr>
                        <a:t> - </a:t>
                      </a:r>
                      <a:r>
                        <a:rPr lang="nb-NO" sz="1000" dirty="0">
                          <a:solidFill>
                            <a:schemeClr val="tx1"/>
                          </a:solidFill>
                        </a:rPr>
                        <a:t>M</a:t>
                      </a:r>
                      <a:r>
                        <a:rPr lang="nb-NO" sz="1000" baseline="0" dirty="0">
                          <a:solidFill>
                            <a:schemeClr val="tx1"/>
                          </a:solidFill>
                        </a:rPr>
                        <a:t>alignt melanom</a:t>
                      </a:r>
                      <a:endParaRPr lang="nb-NO" sz="1000" dirty="0">
                        <a:solidFill>
                          <a:schemeClr val="tx1"/>
                        </a:solidFill>
                      </a:endParaRPr>
                    </a:p>
                  </a:txBody>
                  <a:tcPr marL="91416" marR="91416" marT="45708" marB="45708">
                    <a:solidFill>
                      <a:schemeClr val="accent4">
                        <a:lumMod val="20000"/>
                        <a:lumOff val="80000"/>
                      </a:schemeClr>
                    </a:solidFill>
                  </a:tcPr>
                </a:tc>
                <a:extLst>
                  <a:ext uri="{0D108BD9-81ED-4DB2-BD59-A6C34878D82A}">
                    <a16:rowId xmlns:a16="http://schemas.microsoft.com/office/drawing/2014/main" val="10004"/>
                  </a:ext>
                </a:extLst>
              </a:tr>
              <a:tr h="457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dirty="0">
                          <a:solidFill>
                            <a:schemeClr val="tx1"/>
                          </a:solidFill>
                        </a:rPr>
                        <a:t>Sykdommer i blod og bloddannende organer</a:t>
                      </a: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a:solidFill>
                            <a:schemeClr val="tx1"/>
                          </a:solidFill>
                        </a:rPr>
                        <a:t>Sykdommer i nervesystemet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a:solidFill>
                            <a:schemeClr val="tx1"/>
                          </a:solidFill>
                        </a:rPr>
                        <a:t>Epilepsi</a:t>
                      </a:r>
                    </a:p>
                  </a:txBody>
                  <a:tcPr marL="91416" marR="91416" marT="45708" marB="45708">
                    <a:solidFill>
                      <a:schemeClr val="bg2"/>
                    </a:solidFill>
                  </a:tcPr>
                </a:tc>
                <a:tc>
                  <a:txBody>
                    <a:bodyPr/>
                    <a:lstStyle/>
                    <a:p>
                      <a:endParaRPr lang="nb-NO" sz="1200" dirty="0">
                        <a:solidFill>
                          <a:schemeClr val="tx1"/>
                        </a:solidFill>
                      </a:endParaRPr>
                    </a:p>
                  </a:txBody>
                  <a:tcPr marL="91416" marR="91416" marT="45708" marB="45708">
                    <a:solidFill>
                      <a:schemeClr val="bg2"/>
                    </a:solidFill>
                  </a:tcPr>
                </a:tc>
                <a:extLst>
                  <a:ext uri="{0D108BD9-81ED-4DB2-BD59-A6C34878D82A}">
                    <a16:rowId xmlns:a16="http://schemas.microsoft.com/office/drawing/2014/main" val="10005"/>
                  </a:ext>
                </a:extLst>
              </a:tr>
              <a:tr h="571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a:solidFill>
                            <a:schemeClr val="tx1"/>
                          </a:solidFill>
                        </a:rPr>
                        <a:t>Endokrine sykdommer, ernæringssykdommer og metabolske forstyrrelser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baseline="0">
                          <a:solidFill>
                            <a:schemeClr val="tx1"/>
                          </a:solidFill>
                        </a:rPr>
                        <a:t>Medfødt binyrebarksvikt (CAH) </a:t>
                      </a:r>
                      <a:endParaRPr lang="nb-NO" sz="1000">
                        <a:solidFill>
                          <a:schemeClr val="tx1"/>
                        </a:solidFill>
                      </a:endParaRP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a:solidFill>
                            <a:schemeClr val="tx1"/>
                          </a:solidFill>
                        </a:rPr>
                        <a:t>Sykdommer i nervesystemet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a:solidFill>
                            <a:schemeClr val="tx1"/>
                          </a:solidFill>
                        </a:rPr>
                        <a:t>Nevrofibromatose </a:t>
                      </a:r>
                    </a:p>
                  </a:txBody>
                  <a:tcPr marL="91416" marR="91416" marT="45708" marB="45708">
                    <a:solidFill>
                      <a:schemeClr val="accent4">
                        <a:lumMod val="20000"/>
                        <a:lumOff val="80000"/>
                      </a:schemeClr>
                    </a:solidFill>
                  </a:tcPr>
                </a:tc>
                <a:tc>
                  <a:txBody>
                    <a:bodyPr/>
                    <a:lstStyle/>
                    <a:p>
                      <a:endParaRPr lang="nb-NO" sz="1200">
                        <a:solidFill>
                          <a:schemeClr val="tx1"/>
                        </a:solidFill>
                      </a:endParaRPr>
                    </a:p>
                  </a:txBody>
                  <a:tcPr marL="91416" marR="91416" marT="45708" marB="45708">
                    <a:solidFill>
                      <a:schemeClr val="accent4">
                        <a:lumMod val="20000"/>
                        <a:lumOff val="80000"/>
                      </a:schemeClr>
                    </a:solidFill>
                  </a:tcPr>
                </a:tc>
                <a:extLst>
                  <a:ext uri="{0D108BD9-81ED-4DB2-BD59-A6C34878D82A}">
                    <a16:rowId xmlns:a16="http://schemas.microsoft.com/office/drawing/2014/main" val="10006"/>
                  </a:ext>
                </a:extLst>
              </a:tr>
              <a:tr h="411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a:solidFill>
                            <a:schemeClr val="tx1"/>
                          </a:solidFill>
                        </a:rPr>
                        <a:t>Sykdommer i blod og bloddannende organer</a:t>
                      </a:r>
                    </a:p>
                    <a:p>
                      <a:r>
                        <a:rPr lang="nb-NO" sz="1000">
                          <a:solidFill>
                            <a:schemeClr val="tx1"/>
                          </a:solidFill>
                        </a:rPr>
                        <a:t>Kongenitt neutropeni</a:t>
                      </a:r>
                      <a:r>
                        <a:rPr lang="nb-NO" sz="1000" baseline="0">
                          <a:solidFill>
                            <a:schemeClr val="tx1"/>
                          </a:solidFill>
                        </a:rPr>
                        <a:t> </a:t>
                      </a: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dirty="0">
                          <a:solidFill>
                            <a:schemeClr val="tx1"/>
                          </a:solidFill>
                        </a:rPr>
                        <a:t>Sykdommer i blod og bloddannende organer</a:t>
                      </a:r>
                    </a:p>
                    <a:p>
                      <a:r>
                        <a:rPr lang="nb-NO" sz="1000" dirty="0">
                          <a:solidFill>
                            <a:schemeClr val="tx1"/>
                          </a:solidFill>
                        </a:rPr>
                        <a:t>Immunologisk</a:t>
                      </a:r>
                      <a:r>
                        <a:rPr lang="nb-NO" sz="1000" baseline="0" dirty="0">
                          <a:solidFill>
                            <a:schemeClr val="tx1"/>
                          </a:solidFill>
                        </a:rPr>
                        <a:t> </a:t>
                      </a:r>
                      <a:r>
                        <a:rPr lang="nb-NO" sz="1000" baseline="0" dirty="0" err="1">
                          <a:solidFill>
                            <a:schemeClr val="tx1"/>
                          </a:solidFill>
                        </a:rPr>
                        <a:t>trombocytopenisk</a:t>
                      </a:r>
                      <a:r>
                        <a:rPr lang="nb-NO" sz="1000" baseline="0" dirty="0">
                          <a:solidFill>
                            <a:schemeClr val="tx1"/>
                          </a:solidFill>
                        </a:rPr>
                        <a:t> </a:t>
                      </a:r>
                      <a:r>
                        <a:rPr lang="nb-NO" sz="1000" baseline="0" dirty="0" err="1">
                          <a:solidFill>
                            <a:schemeClr val="tx1"/>
                          </a:solidFill>
                        </a:rPr>
                        <a:t>purpura</a:t>
                      </a:r>
                      <a:r>
                        <a:rPr lang="nb-NO" sz="1000" baseline="0" dirty="0">
                          <a:solidFill>
                            <a:schemeClr val="tx1"/>
                          </a:solidFill>
                        </a:rPr>
                        <a:t> (ITP)</a:t>
                      </a:r>
                    </a:p>
                  </a:txBody>
                  <a:tcPr marL="91416" marR="91416" marT="45708" marB="45708">
                    <a:solidFill>
                      <a:schemeClr val="bg2"/>
                    </a:solidFill>
                  </a:tcPr>
                </a:tc>
                <a:tc>
                  <a:txBody>
                    <a:bodyPr/>
                    <a:lstStyle/>
                    <a:p>
                      <a:endParaRPr lang="nb-NO" sz="1200">
                        <a:solidFill>
                          <a:schemeClr val="tx1"/>
                        </a:solidFill>
                      </a:endParaRPr>
                    </a:p>
                  </a:txBody>
                  <a:tcPr marL="91416" marR="91416" marT="45708" marB="45708">
                    <a:solidFill>
                      <a:schemeClr val="bg2"/>
                    </a:solidFill>
                  </a:tcPr>
                </a:tc>
                <a:extLst>
                  <a:ext uri="{0D108BD9-81ED-4DB2-BD59-A6C34878D82A}">
                    <a16:rowId xmlns:a16="http://schemas.microsoft.com/office/drawing/2014/main" val="10007"/>
                  </a:ext>
                </a:extLst>
              </a:tr>
              <a:tr h="411373">
                <a:tc>
                  <a:txBody>
                    <a:bodyPr/>
                    <a:lstStyle/>
                    <a:p>
                      <a:r>
                        <a:rPr lang="nb-NO" sz="1000" kern="1200" dirty="0">
                          <a:solidFill>
                            <a:schemeClr val="tx1"/>
                          </a:solidFill>
                          <a:latin typeface="+mn-lt"/>
                          <a:ea typeface="+mn-ea"/>
                          <a:cs typeface="+mn-cs"/>
                        </a:rPr>
                        <a:t>Allergiske lidelser</a:t>
                      </a: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a:solidFill>
                            <a:schemeClr val="tx1"/>
                          </a:solidFill>
                        </a:rPr>
                        <a:t>Sykdommer i blod og bloddannende organer</a:t>
                      </a:r>
                    </a:p>
                    <a:p>
                      <a:pPr marL="0" algn="l" defTabSz="914400" rtl="0" eaLnBrk="1" latinLnBrk="0" hangingPunct="1"/>
                      <a:r>
                        <a:rPr lang="nb-NO" sz="1000" kern="1200">
                          <a:solidFill>
                            <a:schemeClr val="tx1"/>
                          </a:solidFill>
                          <a:latin typeface="+mn-lt"/>
                          <a:ea typeface="+mn-ea"/>
                          <a:cs typeface="+mn-cs"/>
                        </a:rPr>
                        <a:t>Von Willebrands sykdom og hemofili </a:t>
                      </a:r>
                    </a:p>
                  </a:txBody>
                  <a:tcPr marL="91416" marR="91416" marT="45708" marB="45708">
                    <a:solidFill>
                      <a:schemeClr val="accent4">
                        <a:lumMod val="20000"/>
                        <a:lumOff val="80000"/>
                      </a:schemeClr>
                    </a:solidFill>
                  </a:tcPr>
                </a:tc>
                <a:tc>
                  <a:txBody>
                    <a:bodyPr/>
                    <a:lstStyle/>
                    <a:p>
                      <a:endParaRPr lang="nb-NO" sz="1200" dirty="0">
                        <a:solidFill>
                          <a:schemeClr val="tx1"/>
                        </a:solidFill>
                      </a:endParaRPr>
                    </a:p>
                  </a:txBody>
                  <a:tcPr marL="91416" marR="91416" marT="45708" marB="45708">
                    <a:solidFill>
                      <a:schemeClr val="accent4">
                        <a:lumMod val="20000"/>
                        <a:lumOff val="80000"/>
                      </a:schemeClr>
                    </a:solidFill>
                  </a:tcPr>
                </a:tc>
                <a:extLst>
                  <a:ext uri="{0D108BD9-81ED-4DB2-BD59-A6C34878D82A}">
                    <a16:rowId xmlns:a16="http://schemas.microsoft.com/office/drawing/2014/main" val="10008"/>
                  </a:ext>
                </a:extLst>
              </a:tr>
              <a:tr h="639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Sykdommer i skjelett og bevegelsesorganene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KISS/KIDD,</a:t>
                      </a:r>
                      <a:r>
                        <a:rPr lang="nb-NO" sz="1200" baseline="0" dirty="0">
                          <a:solidFill>
                            <a:schemeClr val="tx1"/>
                          </a:solidFill>
                        </a:rPr>
                        <a:t> </a:t>
                      </a:r>
                      <a:r>
                        <a:rPr lang="nb-NO" sz="1200" baseline="0" dirty="0" err="1">
                          <a:solidFill>
                            <a:schemeClr val="tx1"/>
                          </a:solidFill>
                        </a:rPr>
                        <a:t>torticollis</a:t>
                      </a:r>
                      <a:r>
                        <a:rPr lang="nb-NO" sz="1200" baseline="0" dirty="0">
                          <a:solidFill>
                            <a:schemeClr val="tx1"/>
                          </a:solidFill>
                        </a:rPr>
                        <a:t>, </a:t>
                      </a:r>
                      <a:r>
                        <a:rPr lang="nb-NO" sz="1200" baseline="0" dirty="0" err="1">
                          <a:solidFill>
                            <a:schemeClr val="tx1"/>
                          </a:solidFill>
                        </a:rPr>
                        <a:t>scoliose</a:t>
                      </a:r>
                      <a:r>
                        <a:rPr lang="nb-NO" sz="1200" baseline="0" dirty="0">
                          <a:solidFill>
                            <a:schemeClr val="tx1"/>
                          </a:solidFill>
                        </a:rPr>
                        <a:t>, favorittside, </a:t>
                      </a:r>
                      <a:r>
                        <a:rPr lang="nb-NO" sz="1200" baseline="0" dirty="0" err="1">
                          <a:solidFill>
                            <a:schemeClr val="tx1"/>
                          </a:solidFill>
                        </a:rPr>
                        <a:t>hofteleddsdysplasi</a:t>
                      </a:r>
                      <a:r>
                        <a:rPr lang="nb-NO" sz="1200" baseline="0" dirty="0">
                          <a:solidFill>
                            <a:schemeClr val="tx1"/>
                          </a:solidFill>
                        </a:rPr>
                        <a:t>, </a:t>
                      </a:r>
                      <a:r>
                        <a:rPr lang="nb-NO" sz="1200" baseline="0" dirty="0" err="1">
                          <a:solidFill>
                            <a:schemeClr val="tx1"/>
                          </a:solidFill>
                        </a:rPr>
                        <a:t>Calve</a:t>
                      </a:r>
                      <a:r>
                        <a:rPr lang="nb-NO" sz="1200" baseline="0" dirty="0">
                          <a:solidFill>
                            <a:schemeClr val="tx1"/>
                          </a:solidFill>
                        </a:rPr>
                        <a:t> leg </a:t>
                      </a:r>
                      <a:r>
                        <a:rPr lang="nb-NO" sz="1200" baseline="0" dirty="0" err="1">
                          <a:solidFill>
                            <a:schemeClr val="tx1"/>
                          </a:solidFill>
                        </a:rPr>
                        <a:t>perthes</a:t>
                      </a:r>
                      <a:r>
                        <a:rPr lang="nb-NO" sz="1200" baseline="0" dirty="0">
                          <a:solidFill>
                            <a:schemeClr val="tx1"/>
                          </a:solidFill>
                        </a:rPr>
                        <a:t> </a:t>
                      </a:r>
                      <a:endParaRPr lang="nb-NO" sz="1200" dirty="0">
                        <a:solidFill>
                          <a:schemeClr val="tx1"/>
                        </a:solidFill>
                      </a:endParaRP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dirty="0">
                          <a:solidFill>
                            <a:schemeClr val="tx1"/>
                          </a:solidFill>
                        </a:rPr>
                        <a:t>Endokrine sykdommer, ernæringssykdommer og metabolske forstyrrelser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dirty="0">
                          <a:solidFill>
                            <a:schemeClr val="tx1"/>
                          </a:solidFill>
                        </a:rPr>
                        <a:t>Stoffskifte </a:t>
                      </a:r>
                    </a:p>
                  </a:txBody>
                  <a:tcPr marL="91416" marR="91416" marT="45708" marB="45708">
                    <a:solidFill>
                      <a:schemeClr val="bg2"/>
                    </a:solidFill>
                  </a:tcPr>
                </a:tc>
                <a:tc>
                  <a:txBody>
                    <a:bodyPr/>
                    <a:lstStyle/>
                    <a:p>
                      <a:endParaRPr lang="nb-NO" sz="1200" dirty="0">
                        <a:solidFill>
                          <a:schemeClr val="tx1"/>
                        </a:solidFill>
                      </a:endParaRPr>
                    </a:p>
                  </a:txBody>
                  <a:tcPr marL="91416" marR="91416" marT="45708" marB="45708">
                    <a:solidFill>
                      <a:schemeClr val="bg2"/>
                    </a:solidFill>
                  </a:tcPr>
                </a:tc>
                <a:extLst>
                  <a:ext uri="{0D108BD9-81ED-4DB2-BD59-A6C34878D82A}">
                    <a16:rowId xmlns:a16="http://schemas.microsoft.com/office/drawing/2014/main" val="10009"/>
                  </a:ext>
                </a:extLst>
              </a:tr>
            </a:tbl>
          </a:graphicData>
        </a:graphic>
      </p:graphicFrame>
      <p:sp>
        <p:nvSpPr>
          <p:cNvPr id="7" name="Avrundet rektangel 6"/>
          <p:cNvSpPr/>
          <p:nvPr/>
        </p:nvSpPr>
        <p:spPr>
          <a:xfrm>
            <a:off x="194968" y="144457"/>
            <a:ext cx="1440118" cy="42429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799" b="1" dirty="0"/>
              <a:t>BARN</a:t>
            </a:r>
          </a:p>
        </p:txBody>
      </p:sp>
    </p:spTree>
    <p:extLst>
      <p:ext uri="{BB962C8B-B14F-4D97-AF65-F5344CB8AC3E}">
        <p14:creationId xmlns:p14="http://schemas.microsoft.com/office/powerpoint/2010/main" val="330553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69566" y="147696"/>
            <a:ext cx="10720626" cy="553854"/>
          </a:xfrm>
        </p:spPr>
        <p:txBody>
          <a:bodyPr>
            <a:normAutofit fontScale="90000"/>
          </a:bodyPr>
          <a:lstStyle/>
          <a:p>
            <a:r>
              <a:rPr lang="nb-NO" sz="3599" dirty="0"/>
              <a:t>SYKDOMMER/LIDELSER OVERSIKT</a:t>
            </a:r>
          </a:p>
        </p:txBody>
      </p:sp>
      <p:graphicFrame>
        <p:nvGraphicFramePr>
          <p:cNvPr id="6" name="Plassholder for innhold 5"/>
          <p:cNvGraphicFramePr>
            <a:graphicFrameLocks noGrp="1"/>
          </p:cNvGraphicFramePr>
          <p:nvPr>
            <p:ph idx="13"/>
          </p:nvPr>
        </p:nvGraphicFramePr>
        <p:xfrm>
          <a:off x="1628198" y="678812"/>
          <a:ext cx="8856727" cy="4523883"/>
        </p:xfrm>
        <a:graphic>
          <a:graphicData uri="http://schemas.openxmlformats.org/drawingml/2006/table">
            <a:tbl>
              <a:tblPr firstRow="1" bandRow="1">
                <a:tableStyleId>{5C22544A-7EE6-4342-B048-85BDC9FD1C3A}</a:tableStyleId>
              </a:tblPr>
              <a:tblGrid>
                <a:gridCol w="2952242">
                  <a:extLst>
                    <a:ext uri="{9D8B030D-6E8A-4147-A177-3AD203B41FA5}">
                      <a16:colId xmlns:a16="http://schemas.microsoft.com/office/drawing/2014/main" val="20000"/>
                    </a:ext>
                  </a:extLst>
                </a:gridCol>
                <a:gridCol w="2952242">
                  <a:extLst>
                    <a:ext uri="{9D8B030D-6E8A-4147-A177-3AD203B41FA5}">
                      <a16:colId xmlns:a16="http://schemas.microsoft.com/office/drawing/2014/main" val="20001"/>
                    </a:ext>
                  </a:extLst>
                </a:gridCol>
                <a:gridCol w="2952242">
                  <a:extLst>
                    <a:ext uri="{9D8B030D-6E8A-4147-A177-3AD203B41FA5}">
                      <a16:colId xmlns:a16="http://schemas.microsoft.com/office/drawing/2014/main" val="20002"/>
                    </a:ext>
                  </a:extLst>
                </a:gridCol>
              </a:tblGrid>
              <a:tr h="352569">
                <a:tc>
                  <a:txBody>
                    <a:bodyPr/>
                    <a:lstStyle/>
                    <a:p>
                      <a:r>
                        <a:rPr lang="nb-NO" sz="1200" dirty="0"/>
                        <a:t>Standard </a:t>
                      </a:r>
                    </a:p>
                  </a:txBody>
                  <a:tcPr marL="91437" marR="91437" marT="45719" marB="45719"/>
                </a:tc>
                <a:tc>
                  <a:txBody>
                    <a:bodyPr/>
                    <a:lstStyle/>
                    <a:p>
                      <a:r>
                        <a:rPr lang="nb-NO" sz="1200" dirty="0"/>
                        <a:t>+ Standard</a:t>
                      </a:r>
                      <a:r>
                        <a:rPr lang="nb-NO" sz="1200" baseline="0" dirty="0"/>
                        <a:t> med introtekst</a:t>
                      </a:r>
                      <a:endParaRPr lang="nb-NO" sz="1200" dirty="0"/>
                    </a:p>
                  </a:txBody>
                  <a:tcPr marL="91437" marR="91437" marT="45719" marB="45719"/>
                </a:tc>
                <a:tc>
                  <a:txBody>
                    <a:bodyPr/>
                    <a:lstStyle/>
                    <a:p>
                      <a:r>
                        <a:rPr lang="nb-NO" sz="1200" dirty="0"/>
                        <a:t>+ Spesifikke spørsmål</a:t>
                      </a:r>
                    </a:p>
                  </a:txBody>
                  <a:tcPr marL="91437" marR="91437" marT="45719" marB="45719"/>
                </a:tc>
                <a:extLst>
                  <a:ext uri="{0D108BD9-81ED-4DB2-BD59-A6C34878D82A}">
                    <a16:rowId xmlns:a16="http://schemas.microsoft.com/office/drawing/2014/main" val="10000"/>
                  </a:ext>
                </a:extLst>
              </a:tr>
              <a:tr h="782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Psykiske sykdommer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Downs/psykisk</a:t>
                      </a:r>
                      <a:r>
                        <a:rPr lang="nb-NO" sz="1200" baseline="0" dirty="0">
                          <a:solidFill>
                            <a:schemeClr val="tx1"/>
                          </a:solidFill>
                        </a:rPr>
                        <a:t> utviklingshemming</a:t>
                      </a:r>
                      <a:endParaRPr lang="nb-NO" sz="1200" dirty="0">
                        <a:solidFill>
                          <a:schemeClr val="tx1"/>
                        </a:solidFill>
                      </a:endParaRP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latin typeface="+mn-lt"/>
                          <a:ea typeface="+mn-ea"/>
                          <a:cs typeface="+mn-cs"/>
                        </a:rPr>
                        <a:t>Prematuritet og fødselskomplikasjoner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latin typeface="+mn-lt"/>
                          <a:ea typeface="+mn-ea"/>
                          <a:cs typeface="+mn-cs"/>
                        </a:rPr>
                        <a:t>Prematuritet, fødselskomplikasjoner, lav fødselsvekt og </a:t>
                      </a:r>
                      <a:r>
                        <a:rPr lang="nb-NO" sz="1200" kern="1200" dirty="0" err="1">
                          <a:solidFill>
                            <a:schemeClr val="tx1"/>
                          </a:solidFill>
                          <a:latin typeface="+mn-lt"/>
                          <a:ea typeface="+mn-ea"/>
                          <a:cs typeface="+mn-cs"/>
                        </a:rPr>
                        <a:t>fødselsasfyxi</a:t>
                      </a:r>
                      <a:r>
                        <a:rPr lang="nb-NO" sz="1200" kern="1200" dirty="0">
                          <a:solidFill>
                            <a:schemeClr val="tx1"/>
                          </a:solidFill>
                          <a:latin typeface="+mn-lt"/>
                          <a:ea typeface="+mn-ea"/>
                          <a:cs typeface="+mn-cs"/>
                        </a:rPr>
                        <a:t> </a:t>
                      </a: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chemeClr val="tx1"/>
                        </a:solidFill>
                      </a:endParaRPr>
                    </a:p>
                  </a:txBody>
                  <a:tcPr marL="91416" marR="91416" marT="45708" marB="45708">
                    <a:solidFill>
                      <a:schemeClr val="bg2"/>
                    </a:solidFill>
                  </a:tcPr>
                </a:tc>
                <a:extLst>
                  <a:ext uri="{0D108BD9-81ED-4DB2-BD59-A6C34878D82A}">
                    <a16:rowId xmlns:a16="http://schemas.microsoft.com/office/drawing/2014/main" val="10001"/>
                  </a:ext>
                </a:extLst>
              </a:tr>
              <a:tr h="822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Psykiske sykdommer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Utviklingsforstyrrelser (lærevansker</a:t>
                      </a:r>
                      <a:r>
                        <a:rPr lang="nb-NO" sz="1200" baseline="0" dirty="0">
                          <a:solidFill>
                            <a:schemeClr val="tx1"/>
                          </a:solidFill>
                        </a:rPr>
                        <a:t>, språkvansker, adferd, motorisk utvikling)</a:t>
                      </a:r>
                      <a:endParaRPr lang="nb-NO" sz="1200" dirty="0">
                        <a:solidFill>
                          <a:schemeClr val="tx1"/>
                        </a:solidFill>
                      </a:endParaRP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Endokrine sykdommer, ernæringssykdommer og metabolske forstyrrelser: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err="1">
                          <a:solidFill>
                            <a:schemeClr val="tx1"/>
                          </a:solidFill>
                        </a:rPr>
                        <a:t>Hyperkolesterolemi</a:t>
                      </a:r>
                      <a:endParaRPr lang="nb-NO" sz="1200" dirty="0">
                        <a:solidFill>
                          <a:schemeClr val="tx1"/>
                        </a:solidFill>
                      </a:endParaRP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latin typeface="+mn-lt"/>
                        <a:ea typeface="+mn-ea"/>
                        <a:cs typeface="+mn-cs"/>
                      </a:endParaRPr>
                    </a:p>
                  </a:txBody>
                  <a:tcPr marL="91416" marR="91416" marT="45708" marB="45708">
                    <a:solidFill>
                      <a:schemeClr val="accent4">
                        <a:lumMod val="20000"/>
                        <a:lumOff val="80000"/>
                      </a:schemeClr>
                    </a:solidFill>
                  </a:tcPr>
                </a:tc>
                <a:extLst>
                  <a:ext uri="{0D108BD9-81ED-4DB2-BD59-A6C34878D82A}">
                    <a16:rowId xmlns:a16="http://schemas.microsoft.com/office/drawing/2014/main" val="10002"/>
                  </a:ext>
                </a:extLst>
              </a:tr>
              <a:tr h="822746">
                <a:tc>
                  <a:txBody>
                    <a:bodyPr/>
                    <a:lstStyle/>
                    <a:p>
                      <a:endParaRPr lang="nb-NO" sz="1200" dirty="0">
                        <a:solidFill>
                          <a:schemeClr val="tx1"/>
                        </a:solidFill>
                      </a:endParaRP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Endokrine sykdommer, ernæringssykdommer og metabolske forstyrrelser: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Metabolsk syndrom</a:t>
                      </a: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chemeClr val="tx1"/>
                        </a:solidFill>
                      </a:endParaRPr>
                    </a:p>
                  </a:txBody>
                  <a:tcPr marL="91416" marR="91416" marT="45708" marB="45708">
                    <a:solidFill>
                      <a:schemeClr val="bg2"/>
                    </a:solidFill>
                  </a:tcPr>
                </a:tc>
                <a:extLst>
                  <a:ext uri="{0D108BD9-81ED-4DB2-BD59-A6C34878D82A}">
                    <a16:rowId xmlns:a16="http://schemas.microsoft.com/office/drawing/2014/main" val="10003"/>
                  </a:ext>
                </a:extLst>
              </a:tr>
              <a:tr h="608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txBody>
                  <a:tcPr marL="91416" marR="91416" marT="45708" marB="45708">
                    <a:solidFill>
                      <a:schemeClr val="accent4">
                        <a:lumMod val="20000"/>
                        <a:lumOff val="80000"/>
                      </a:schemeClr>
                    </a:solidFill>
                  </a:tcPr>
                </a:tc>
                <a:extLst>
                  <a:ext uri="{0D108BD9-81ED-4DB2-BD59-A6C34878D82A}">
                    <a16:rowId xmlns:a16="http://schemas.microsoft.com/office/drawing/2014/main" val="10004"/>
                  </a:ext>
                </a:extLst>
              </a:tr>
              <a:tr h="782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txBody>
                  <a:tcPr marL="91416" marR="91416" marT="45708" marB="45708">
                    <a:solidFill>
                      <a:schemeClr val="bg2"/>
                    </a:solidFill>
                  </a:tcPr>
                </a:tc>
                <a:extLst>
                  <a:ext uri="{0D108BD9-81ED-4DB2-BD59-A6C34878D82A}">
                    <a16:rowId xmlns:a16="http://schemas.microsoft.com/office/drawing/2014/main" val="10005"/>
                  </a:ext>
                </a:extLst>
              </a:tr>
              <a:tr h="352569">
                <a:tc>
                  <a:txBody>
                    <a:bodyPr/>
                    <a:lstStyle/>
                    <a:p>
                      <a:endParaRPr lang="nb-NO" sz="1200" dirty="0"/>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txBody>
                  <a:tcPr marL="91416" marR="91416" marT="45708" marB="45708">
                    <a:solidFill>
                      <a:schemeClr val="accent4">
                        <a:lumMod val="20000"/>
                        <a:lumOff val="80000"/>
                      </a:schemeClr>
                    </a:solidFill>
                  </a:tcPr>
                </a:tc>
                <a:extLst>
                  <a:ext uri="{0D108BD9-81ED-4DB2-BD59-A6C34878D82A}">
                    <a16:rowId xmlns:a16="http://schemas.microsoft.com/office/drawing/2014/main" val="10006"/>
                  </a:ext>
                </a:extLst>
              </a:tr>
            </a:tbl>
          </a:graphicData>
        </a:graphic>
      </p:graphicFrame>
      <p:sp>
        <p:nvSpPr>
          <p:cNvPr id="7" name="Avrundet rektangel 6"/>
          <p:cNvSpPr/>
          <p:nvPr/>
        </p:nvSpPr>
        <p:spPr>
          <a:xfrm>
            <a:off x="188080" y="147697"/>
            <a:ext cx="1440118" cy="42429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799" b="1" dirty="0"/>
              <a:t>BARN</a:t>
            </a:r>
          </a:p>
        </p:txBody>
      </p:sp>
    </p:spTree>
    <p:extLst>
      <p:ext uri="{BB962C8B-B14F-4D97-AF65-F5344CB8AC3E}">
        <p14:creationId xmlns:p14="http://schemas.microsoft.com/office/powerpoint/2010/main" val="3939735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p:cNvSpPr>
            <a:spLocks noGrp="1"/>
          </p:cNvSpPr>
          <p:nvPr>
            <p:ph type="body" sz="quarter" idx="13"/>
          </p:nvPr>
        </p:nvSpPr>
        <p:spPr/>
        <p:txBody>
          <a:bodyPr/>
          <a:lstStyle/>
          <a:p>
            <a:pPr marL="0" indent="0">
              <a:buNone/>
            </a:pPr>
            <a:r>
              <a:rPr lang="nb-NO" dirty="0"/>
              <a:t>STANDARD SPØRSMÅL</a:t>
            </a:r>
          </a:p>
        </p:txBody>
      </p:sp>
      <p:sp>
        <p:nvSpPr>
          <p:cNvPr id="7" name="Plassholder for tekst 6"/>
          <p:cNvSpPr>
            <a:spLocks noGrp="1"/>
          </p:cNvSpPr>
          <p:nvPr>
            <p:ph type="body" sz="quarter" idx="12"/>
          </p:nvPr>
        </p:nvSpPr>
        <p:spPr/>
        <p:txBody>
          <a:bodyPr/>
          <a:lstStyle/>
          <a:p>
            <a:pPr marL="0" indent="0">
              <a:buNone/>
            </a:pPr>
            <a:r>
              <a:rPr lang="nb-NO" dirty="0"/>
              <a:t>Barn</a:t>
            </a:r>
          </a:p>
        </p:txBody>
      </p:sp>
    </p:spTree>
    <p:extLst>
      <p:ext uri="{BB962C8B-B14F-4D97-AF65-F5344CB8AC3E}">
        <p14:creationId xmlns:p14="http://schemas.microsoft.com/office/powerpoint/2010/main" val="285208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1440030" y="261058"/>
            <a:ext cx="9311940" cy="1661560"/>
          </a:xfrm>
        </p:spPr>
        <p:txBody>
          <a:bodyPr>
            <a:normAutofit fontScale="90000"/>
          </a:bodyPr>
          <a:lstStyle/>
          <a:p>
            <a:r>
              <a:rPr lang="nb-NO" dirty="0"/>
              <a:t>STANDARD SPØRSMÅL;</a:t>
            </a:r>
            <a:br>
              <a:rPr lang="nb-NO" dirty="0"/>
            </a:br>
            <a:r>
              <a:rPr lang="nb-NO" dirty="0"/>
              <a:t> </a:t>
            </a:r>
            <a:r>
              <a:rPr lang="nb-NO" sz="2799" dirty="0"/>
              <a:t>LIKE FOR ALLE SYKDOMMER/LIDELSER SOM IKKE UTLØSER EGNE SPØRSMÅL </a:t>
            </a:r>
            <a:endParaRPr lang="nb-NO" dirty="0"/>
          </a:p>
        </p:txBody>
      </p:sp>
      <p:sp>
        <p:nvSpPr>
          <p:cNvPr id="7" name="Plassholder for innhold 6"/>
          <p:cNvSpPr>
            <a:spLocks noGrp="1"/>
          </p:cNvSpPr>
          <p:nvPr>
            <p:ph idx="13"/>
          </p:nvPr>
        </p:nvSpPr>
        <p:spPr>
          <a:xfrm>
            <a:off x="1654949" y="2167369"/>
            <a:ext cx="8850033" cy="4435490"/>
          </a:xfrm>
        </p:spPr>
        <p:txBody>
          <a:bodyPr/>
          <a:lstStyle/>
          <a:p>
            <a:pPr marL="171433" indent="-171433">
              <a:buFont typeface="Arial" panose="020B0604020202020204" pitchFamily="34" charset="0"/>
              <a:buChar char="•"/>
            </a:pPr>
            <a:r>
              <a:rPr lang="nb-NO" dirty="0"/>
              <a:t>Når startet symptomene og hvordan artet de seg?</a:t>
            </a:r>
          </a:p>
          <a:p>
            <a:pPr marL="171433" indent="-171433">
              <a:buFont typeface="Arial" panose="020B0604020202020204" pitchFamily="34" charset="0"/>
              <a:buChar char="•"/>
            </a:pPr>
            <a:r>
              <a:rPr lang="nb-NO" dirty="0"/>
              <a:t>Er endelig diagnose(r) stilt? (Angi i så fall når og diagnosekoder) </a:t>
            </a:r>
          </a:p>
          <a:p>
            <a:pPr marL="171433" indent="-171433">
              <a:buFont typeface="Arial" panose="020B0604020202020204" pitchFamily="34" charset="0"/>
              <a:buChar char="•"/>
            </a:pPr>
            <a:r>
              <a:rPr lang="nb-NO" dirty="0"/>
              <a:t>Sannsynlige årsaksfaktorer?</a:t>
            </a:r>
          </a:p>
          <a:p>
            <a:pPr marL="171433" indent="-171433">
              <a:buFont typeface="Arial" panose="020B0604020202020204" pitchFamily="34" charset="0"/>
              <a:buChar char="•"/>
            </a:pPr>
            <a:r>
              <a:rPr lang="nb-NO" dirty="0"/>
              <a:t>Hvordan har helsetilstanden utviklet seg? Komplikasjoner?</a:t>
            </a:r>
          </a:p>
          <a:p>
            <a:pPr marL="171433" indent="-171433">
              <a:buFont typeface="Arial" panose="020B0604020202020204" pitchFamily="34" charset="0"/>
              <a:buChar char="•"/>
            </a:pPr>
            <a:r>
              <a:rPr lang="nb-NO" dirty="0"/>
              <a:t>Resultat av relevante prøver og undersøkelser med tidsangivelser </a:t>
            </a:r>
          </a:p>
          <a:p>
            <a:pPr marL="171433" indent="-171433">
              <a:buFont typeface="Arial" panose="020B0604020202020204" pitchFamily="34" charset="0"/>
              <a:buChar char="•"/>
            </a:pPr>
            <a:r>
              <a:rPr lang="nb-NO" dirty="0"/>
              <a:t>Behandling – type, tidsrom og effekt</a:t>
            </a:r>
          </a:p>
          <a:p>
            <a:pPr marL="171433" indent="-171433">
              <a:buFont typeface="Arial" panose="020B0604020202020204" pitchFamily="34" charset="0"/>
              <a:buChar char="•"/>
            </a:pPr>
            <a:r>
              <a:rPr lang="nb-NO" dirty="0"/>
              <a:t>Symptomer og funn (inkl. svar på ev. supplerende undersøkelser) ved siste kontroll (angi dato)</a:t>
            </a:r>
          </a:p>
          <a:p>
            <a:pPr marL="171433" indent="-171433">
              <a:buFont typeface="Arial" panose="020B0604020202020204" pitchFamily="34" charset="0"/>
              <a:buChar char="•"/>
            </a:pPr>
            <a:r>
              <a:rPr lang="nb-NO" dirty="0"/>
              <a:t>Plan for videre utredning/behandling/kontroll</a:t>
            </a:r>
          </a:p>
          <a:p>
            <a:pPr marL="171433" indent="-171433">
              <a:buFont typeface="Arial" panose="020B0604020202020204" pitchFamily="34" charset="0"/>
              <a:buChar char="•"/>
            </a:pPr>
            <a:r>
              <a:rPr lang="nb-NO" dirty="0"/>
              <a:t>Forventet videre utvikling / prognose</a:t>
            </a:r>
          </a:p>
          <a:p>
            <a:pPr marL="171433" indent="-171433">
              <a:buFont typeface="Arial" panose="020B0604020202020204" pitchFamily="34" charset="0"/>
              <a:buChar char="•"/>
            </a:pPr>
            <a:r>
              <a:rPr lang="nb-NO" dirty="0"/>
              <a:t>Andre faktorer som kan ha innvirkning på fremtidig helse og funksjon (eks. ernæring) </a:t>
            </a:r>
          </a:p>
          <a:p>
            <a:endParaRPr lang="nb-NO" dirty="0"/>
          </a:p>
        </p:txBody>
      </p:sp>
    </p:spTree>
    <p:extLst>
      <p:ext uri="{BB962C8B-B14F-4D97-AF65-F5344CB8AC3E}">
        <p14:creationId xmlns:p14="http://schemas.microsoft.com/office/powerpoint/2010/main" val="205831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1440030" y="261057"/>
            <a:ext cx="9311940" cy="615393"/>
          </a:xfrm>
        </p:spPr>
        <p:txBody>
          <a:bodyPr>
            <a:normAutofit fontScale="90000"/>
          </a:bodyPr>
          <a:lstStyle/>
          <a:p>
            <a:r>
              <a:rPr lang="nb-NO" dirty="0"/>
              <a:t>Meldingsformat - NHN</a:t>
            </a:r>
          </a:p>
        </p:txBody>
      </p:sp>
      <p:pic>
        <p:nvPicPr>
          <p:cNvPr id="9" name="Plassholder for innhold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9403" y="998906"/>
            <a:ext cx="4486166" cy="5095607"/>
          </a:xfrm>
          <a:prstGeom prst="rect">
            <a:avLst/>
          </a:prstGeom>
          <a:noFill/>
        </p:spPr>
      </p:pic>
      <p:sp>
        <p:nvSpPr>
          <p:cNvPr id="10" name="TekstSylinder 9"/>
          <p:cNvSpPr txBox="1"/>
          <p:nvPr/>
        </p:nvSpPr>
        <p:spPr>
          <a:xfrm>
            <a:off x="5459579" y="1159730"/>
            <a:ext cx="5933588" cy="4569292"/>
          </a:xfrm>
          <a:prstGeom prst="rect">
            <a:avLst/>
          </a:prstGeom>
          <a:noFill/>
        </p:spPr>
        <p:txBody>
          <a:bodyPr wrap="square" rtlCol="0">
            <a:spAutoFit/>
          </a:bodyPr>
          <a:lstStyle/>
          <a:p>
            <a:pPr lvl="0"/>
            <a:r>
              <a:rPr lang="nb-NO" sz="1799" dirty="0"/>
              <a:t>Avsender (senders helsenett-adresse)</a:t>
            </a:r>
          </a:p>
          <a:p>
            <a:pPr lvl="0"/>
            <a:r>
              <a:rPr lang="nb-NO" sz="1799" dirty="0"/>
              <a:t>Mottaker (mottakers helsenett-adresse)</a:t>
            </a:r>
          </a:p>
          <a:p>
            <a:pPr lvl="0"/>
            <a:r>
              <a:rPr lang="nb-NO" sz="1799" dirty="0"/>
              <a:t>Pasient / Kunde: Navn og fødselsnummer </a:t>
            </a:r>
          </a:p>
          <a:p>
            <a:endParaRPr lang="nb-NO" sz="1799" b="1" i="1" dirty="0"/>
          </a:p>
          <a:p>
            <a:r>
              <a:rPr lang="nb-NO" sz="1799" dirty="0"/>
              <a:t>Viktig at henvendelsen adresseres til en konkret lege. FNF-løsningen finner rett lege i adresseregisteret før henvendelsen sendes. (søker og verifiserer)</a:t>
            </a:r>
          </a:p>
          <a:p>
            <a:r>
              <a:rPr lang="nb-NO" sz="1799" dirty="0"/>
              <a:t> </a:t>
            </a:r>
          </a:p>
          <a:p>
            <a:r>
              <a:rPr lang="nb-NO" sz="1799" dirty="0"/>
              <a:t>Forsikringsselskapene tildeles unike adresser i adresseregisteret ved godkjent medlemskap i NHN</a:t>
            </a:r>
          </a:p>
          <a:p>
            <a:endParaRPr lang="nb-NO" sz="1799" dirty="0"/>
          </a:p>
          <a:p>
            <a:r>
              <a:rPr lang="nb-NO" sz="1799" dirty="0"/>
              <a:t>Selskapets saksnummer: Må være med som </a:t>
            </a:r>
            <a:r>
              <a:rPr lang="nb-NO" sz="1799" dirty="0" err="1"/>
              <a:t>uredigerbar</a:t>
            </a:r>
            <a:r>
              <a:rPr lang="nb-NO" sz="1799" dirty="0"/>
              <a:t> informasjon</a:t>
            </a:r>
          </a:p>
          <a:p>
            <a:endParaRPr lang="nb-NO" sz="1799" dirty="0"/>
          </a:p>
          <a:p>
            <a:r>
              <a:rPr lang="nb-NO" sz="1799" dirty="0"/>
              <a:t>Vedlegg: kun PDF (Eks. samtykke, bilder etc.)</a:t>
            </a:r>
          </a:p>
          <a:p>
            <a:endParaRPr lang="nb-NO" sz="1799" dirty="0"/>
          </a:p>
        </p:txBody>
      </p:sp>
      <p:pic>
        <p:nvPicPr>
          <p:cNvPr id="11" name="Bilde 10"/>
          <p:cNvPicPr/>
          <p:nvPr/>
        </p:nvPicPr>
        <p:blipFill>
          <a:blip r:embed="rId3">
            <a:extLst>
              <a:ext uri="{28A0092B-C50C-407E-A947-70E740481C1C}">
                <a14:useLocalDpi xmlns:a14="http://schemas.microsoft.com/office/drawing/2010/main" val="0"/>
              </a:ext>
            </a:extLst>
          </a:blip>
          <a:srcRect/>
          <a:stretch>
            <a:fillRect/>
          </a:stretch>
        </p:blipFill>
        <p:spPr bwMode="auto">
          <a:xfrm>
            <a:off x="499403" y="998906"/>
            <a:ext cx="4486166" cy="5022738"/>
          </a:xfrm>
          <a:prstGeom prst="rect">
            <a:avLst/>
          </a:prstGeom>
          <a:noFill/>
        </p:spPr>
      </p:pic>
    </p:spTree>
    <p:extLst>
      <p:ext uri="{BB962C8B-B14F-4D97-AF65-F5344CB8AC3E}">
        <p14:creationId xmlns:p14="http://schemas.microsoft.com/office/powerpoint/2010/main" val="439167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p:cNvSpPr>
            <a:spLocks noGrp="1"/>
          </p:cNvSpPr>
          <p:nvPr>
            <p:ph type="body" sz="quarter" idx="13"/>
          </p:nvPr>
        </p:nvSpPr>
        <p:spPr>
          <a:xfrm>
            <a:off x="527383" y="1053563"/>
            <a:ext cx="11137238" cy="1438406"/>
          </a:xfrm>
        </p:spPr>
        <p:txBody>
          <a:bodyPr/>
          <a:lstStyle/>
          <a:p>
            <a:pPr marL="0" indent="0">
              <a:buNone/>
            </a:pPr>
            <a:r>
              <a:rPr lang="nb-NO" dirty="0"/>
              <a:t>Spesifikke introtekster</a:t>
            </a:r>
          </a:p>
        </p:txBody>
      </p:sp>
      <p:sp>
        <p:nvSpPr>
          <p:cNvPr id="7" name="Plassholder for tekst 6"/>
          <p:cNvSpPr>
            <a:spLocks noGrp="1"/>
          </p:cNvSpPr>
          <p:nvPr>
            <p:ph type="body" sz="quarter" idx="12"/>
          </p:nvPr>
        </p:nvSpPr>
        <p:spPr>
          <a:xfrm>
            <a:off x="623906" y="2744944"/>
            <a:ext cx="10944191" cy="737678"/>
          </a:xfrm>
        </p:spPr>
        <p:txBody>
          <a:bodyPr/>
          <a:lstStyle/>
          <a:p>
            <a:pPr marL="0" indent="0">
              <a:buNone/>
            </a:pPr>
            <a:r>
              <a:rPr lang="nb-NO" dirty="0"/>
              <a:t>Barn</a:t>
            </a:r>
          </a:p>
        </p:txBody>
      </p:sp>
    </p:spTree>
    <p:extLst>
      <p:ext uri="{BB962C8B-B14F-4D97-AF65-F5344CB8AC3E}">
        <p14:creationId xmlns:p14="http://schemas.microsoft.com/office/powerpoint/2010/main" val="1916035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tx2"/>
                </a:solidFill>
              </a:rPr>
              <a:t>Nyresykdommer</a:t>
            </a:r>
          </a:p>
        </p:txBody>
      </p:sp>
      <p:sp>
        <p:nvSpPr>
          <p:cNvPr id="3" name="Plassholder for innhold 2"/>
          <p:cNvSpPr>
            <a:spLocks noGrp="1"/>
          </p:cNvSpPr>
          <p:nvPr>
            <p:ph idx="1"/>
          </p:nvPr>
        </p:nvSpPr>
        <p:spPr/>
        <p:txBody>
          <a:bodyPr>
            <a:normAutofit/>
          </a:bodyPr>
          <a:lstStyle/>
          <a:p>
            <a:pPr marL="0" indent="0">
              <a:buNone/>
            </a:pPr>
            <a:r>
              <a:rPr lang="nb-NO" sz="1200" b="1" dirty="0"/>
              <a:t>Nyresykdommer (Cyster på nyrene, </a:t>
            </a:r>
            <a:r>
              <a:rPr lang="nb-NO" sz="1200" b="1" dirty="0" err="1"/>
              <a:t>hydronefrose</a:t>
            </a:r>
            <a:r>
              <a:rPr lang="nb-NO" sz="1200" b="1" dirty="0"/>
              <a:t>, </a:t>
            </a:r>
            <a:r>
              <a:rPr lang="nb-NO" sz="1200" b="1" dirty="0" err="1"/>
              <a:t>reflux</a:t>
            </a:r>
            <a:r>
              <a:rPr lang="nb-NO" sz="1200" b="1" dirty="0"/>
              <a:t>, både medfødt og ervervet)</a:t>
            </a:r>
          </a:p>
          <a:p>
            <a:pPr marL="0" indent="0">
              <a:buNone/>
            </a:pPr>
            <a:r>
              <a:rPr lang="nb-NO" sz="1200" dirty="0"/>
              <a:t>Ved sykdommer i </a:t>
            </a:r>
            <a:r>
              <a:rPr lang="nb-NO" sz="1200" i="1" dirty="0"/>
              <a:t>«nyrer og urinveier» </a:t>
            </a:r>
            <a:r>
              <a:rPr lang="nb-NO" sz="1200" dirty="0"/>
              <a:t>er det særlig viktig med  opplysninger om eksakt diagnose, om  sykdommen er sekundær til annen sykdom, nyrefunksjonsprøver, høyde og vekt.</a:t>
            </a:r>
          </a:p>
          <a:p>
            <a:endParaRPr lang="nb-NO" sz="1200" dirty="0"/>
          </a:p>
        </p:txBody>
      </p:sp>
    </p:spTree>
    <p:extLst>
      <p:ext uri="{BB962C8B-B14F-4D97-AF65-F5344CB8AC3E}">
        <p14:creationId xmlns:p14="http://schemas.microsoft.com/office/powerpoint/2010/main" val="827094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4772" y="261057"/>
            <a:ext cx="11120823" cy="615393"/>
          </a:xfrm>
        </p:spPr>
        <p:txBody>
          <a:bodyPr>
            <a:normAutofit fontScale="90000"/>
          </a:bodyPr>
          <a:lstStyle/>
          <a:p>
            <a:r>
              <a:rPr lang="nb-NO" dirty="0">
                <a:solidFill>
                  <a:schemeClr val="tx2"/>
                </a:solidFill>
              </a:rPr>
              <a:t>Sykdommer i skjelett og bevegelsesorganene</a:t>
            </a:r>
          </a:p>
        </p:txBody>
      </p:sp>
      <p:sp>
        <p:nvSpPr>
          <p:cNvPr id="3" name="Plassholder for innhold 2"/>
          <p:cNvSpPr>
            <a:spLocks noGrp="1"/>
          </p:cNvSpPr>
          <p:nvPr>
            <p:ph idx="1"/>
          </p:nvPr>
        </p:nvSpPr>
        <p:spPr>
          <a:xfrm>
            <a:off x="1439806" y="1483280"/>
            <a:ext cx="9311940" cy="3283521"/>
          </a:xfrm>
        </p:spPr>
        <p:txBody>
          <a:bodyPr>
            <a:normAutofit/>
          </a:bodyPr>
          <a:lstStyle/>
          <a:p>
            <a:pPr marL="0" indent="0">
              <a:buNone/>
            </a:pPr>
            <a:r>
              <a:rPr lang="nb-NO" sz="1200" b="1" dirty="0"/>
              <a:t>Artrittsykdom (</a:t>
            </a:r>
            <a:r>
              <a:rPr lang="nb-NO" sz="1200" b="1" dirty="0">
                <a:solidFill>
                  <a:schemeClr val="dk1"/>
                </a:solidFill>
              </a:rPr>
              <a:t>Bekhterevs/</a:t>
            </a:r>
            <a:r>
              <a:rPr lang="nb-NO" sz="1200" b="1" dirty="0" err="1">
                <a:solidFill>
                  <a:schemeClr val="dk1"/>
                </a:solidFill>
              </a:rPr>
              <a:t>Psoreasisartritt</a:t>
            </a:r>
            <a:r>
              <a:rPr lang="nb-NO" sz="1200" b="1" dirty="0">
                <a:solidFill>
                  <a:schemeClr val="dk1"/>
                </a:solidFill>
              </a:rPr>
              <a:t>/ juvenil revmatoid artritt/Reiters sykdom)</a:t>
            </a:r>
            <a:br>
              <a:rPr lang="nb-NO" sz="1200" b="1" dirty="0">
                <a:solidFill>
                  <a:schemeClr val="dk1"/>
                </a:solidFill>
              </a:rPr>
            </a:br>
            <a:r>
              <a:rPr lang="nb-NO" sz="1200" dirty="0"/>
              <a:t>Ved &lt; </a:t>
            </a:r>
            <a:r>
              <a:rPr lang="nb-NO" sz="1200" i="1" dirty="0"/>
              <a:t>artrittsykdom </a:t>
            </a:r>
            <a:r>
              <a:rPr lang="nb-NO" sz="1200" dirty="0"/>
              <a:t>&gt; er det viktig med opplysninger om aktuelle og tidligere leddaffeksjoner, om det er affeksjon av andre organsystemer eller foreligger annen </a:t>
            </a:r>
            <a:r>
              <a:rPr lang="nb-NO" sz="1200" dirty="0" err="1"/>
              <a:t>autoimmun</a:t>
            </a:r>
            <a:r>
              <a:rPr lang="nb-NO" sz="1200" dirty="0"/>
              <a:t> lidelse.  I hvilken grad barnet  har begrensninger i dagliglivet eller ved fysisk aktivitet er relevant.</a:t>
            </a:r>
          </a:p>
          <a:p>
            <a:endParaRPr lang="nb-NO" sz="1200" dirty="0"/>
          </a:p>
          <a:p>
            <a:pPr marL="0" indent="0">
              <a:buNone/>
            </a:pPr>
            <a:r>
              <a:rPr lang="nb-NO" sz="1200" b="1" dirty="0" err="1"/>
              <a:t>Ehler</a:t>
            </a:r>
            <a:r>
              <a:rPr lang="nb-NO" sz="1200" b="1" dirty="0"/>
              <a:t> </a:t>
            </a:r>
            <a:r>
              <a:rPr lang="nb-NO" sz="1200" b="1" dirty="0" err="1"/>
              <a:t>Danlos</a:t>
            </a:r>
            <a:br>
              <a:rPr lang="nb-NO" sz="1200" b="1" dirty="0"/>
            </a:br>
            <a:r>
              <a:rPr lang="nb-NO" sz="1200" dirty="0"/>
              <a:t>Ved &lt; </a:t>
            </a:r>
            <a:r>
              <a:rPr lang="nb-NO" sz="1200" i="1" dirty="0" err="1"/>
              <a:t>Ehler</a:t>
            </a:r>
            <a:r>
              <a:rPr lang="nb-NO" sz="1200" i="1" dirty="0"/>
              <a:t> </a:t>
            </a:r>
            <a:r>
              <a:rPr lang="nb-NO" sz="1200" i="1" dirty="0" err="1"/>
              <a:t>Danlos</a:t>
            </a:r>
            <a:r>
              <a:rPr lang="nb-NO" sz="1200" i="1" dirty="0"/>
              <a:t> syndrom &gt; </a:t>
            </a:r>
            <a:r>
              <a:rPr lang="nb-NO" sz="1200" dirty="0"/>
              <a:t>ber vi om svar på om det er vaskulær eller okulær type. Beskriv også ev. brokk, påvirkning av indre organer, krumningsfeil i ryggsøylen og/eller brystkassedeformiteter, samt ev. skader </a:t>
            </a:r>
            <a:r>
              <a:rPr lang="nb-NO" sz="1200" dirty="0" err="1"/>
              <a:t>pga</a:t>
            </a:r>
            <a:r>
              <a:rPr lang="nb-NO" sz="1200" dirty="0"/>
              <a:t> </a:t>
            </a:r>
            <a:r>
              <a:rPr lang="nb-NO" sz="1200" dirty="0" err="1"/>
              <a:t>hypermobilitet</a:t>
            </a:r>
            <a:r>
              <a:rPr lang="nb-NO" sz="1200" dirty="0"/>
              <a:t> (type og tidspunkt). I hvilken grad barnet har begrensninger i dagliglivet eller ved fysisk aktivitet er også av betydning </a:t>
            </a:r>
          </a:p>
          <a:p>
            <a:pPr marL="0" indent="0" defTabSz="914309">
              <a:spcBef>
                <a:spcPts val="0"/>
              </a:spcBef>
              <a:spcAft>
                <a:spcPts val="600"/>
              </a:spcAft>
              <a:buNone/>
            </a:pPr>
            <a:endParaRPr lang="nb-NO" sz="1200" dirty="0">
              <a:solidFill>
                <a:prstClr val="black"/>
              </a:solidFill>
            </a:endParaRPr>
          </a:p>
          <a:p>
            <a:pPr marL="0" indent="0" defTabSz="914309">
              <a:spcBef>
                <a:spcPts val="0"/>
              </a:spcBef>
              <a:spcAft>
                <a:spcPts val="600"/>
              </a:spcAft>
              <a:buNone/>
            </a:pPr>
            <a:endParaRPr lang="nb-NO" sz="1200" dirty="0">
              <a:solidFill>
                <a:prstClr val="black"/>
              </a:solidFill>
            </a:endParaRPr>
          </a:p>
          <a:p>
            <a:endParaRPr lang="nb-NO" dirty="0"/>
          </a:p>
        </p:txBody>
      </p:sp>
    </p:spTree>
    <p:extLst>
      <p:ext uri="{BB962C8B-B14F-4D97-AF65-F5344CB8AC3E}">
        <p14:creationId xmlns:p14="http://schemas.microsoft.com/office/powerpoint/2010/main" val="1105351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solidFill>
                  <a:schemeClr val="tx2"/>
                </a:solidFill>
              </a:rPr>
              <a:t>Sykdommer i åndedrettssystemet</a:t>
            </a:r>
          </a:p>
        </p:txBody>
      </p:sp>
      <p:sp>
        <p:nvSpPr>
          <p:cNvPr id="3" name="Plassholder for innhold 2"/>
          <p:cNvSpPr>
            <a:spLocks noGrp="1"/>
          </p:cNvSpPr>
          <p:nvPr>
            <p:ph idx="1"/>
          </p:nvPr>
        </p:nvSpPr>
        <p:spPr/>
        <p:txBody>
          <a:bodyPr/>
          <a:lstStyle/>
          <a:p>
            <a:pPr marL="0" indent="0" defTabSz="914309">
              <a:spcBef>
                <a:spcPts val="0"/>
              </a:spcBef>
              <a:spcAft>
                <a:spcPts val="600"/>
              </a:spcAft>
              <a:buNone/>
            </a:pPr>
            <a:r>
              <a:rPr lang="nb-NO" sz="1200" b="1" dirty="0">
                <a:solidFill>
                  <a:prstClr val="black"/>
                </a:solidFill>
              </a:rPr>
              <a:t>Lungesykdommer:</a:t>
            </a: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lungesykdommer/</a:t>
            </a:r>
            <a:r>
              <a:rPr lang="nb-NO" sz="1200" i="1" dirty="0" err="1">
                <a:solidFill>
                  <a:prstClr val="black"/>
                </a:solidFill>
              </a:rPr>
              <a:t>obstruktive</a:t>
            </a:r>
            <a:r>
              <a:rPr lang="nb-NO" sz="1200" i="1" dirty="0">
                <a:solidFill>
                  <a:prstClr val="black"/>
                </a:solidFill>
              </a:rPr>
              <a:t> lungelidelser </a:t>
            </a:r>
            <a:r>
              <a:rPr lang="nb-NO" sz="1200" dirty="0">
                <a:solidFill>
                  <a:prstClr val="black"/>
                </a:solidFill>
              </a:rPr>
              <a:t>&gt; ber vi om opplysninger om eksakt diagnose, resultat av lungefunksjonstester, anfallshyppighet og røntgen av lungene</a:t>
            </a:r>
          </a:p>
          <a:p>
            <a:endParaRPr lang="nb-NO" dirty="0"/>
          </a:p>
        </p:txBody>
      </p:sp>
    </p:spTree>
    <p:extLst>
      <p:ext uri="{BB962C8B-B14F-4D97-AF65-F5344CB8AC3E}">
        <p14:creationId xmlns:p14="http://schemas.microsoft.com/office/powerpoint/2010/main" val="1985504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5896" y="261057"/>
            <a:ext cx="11040946" cy="1230103"/>
          </a:xfrm>
        </p:spPr>
        <p:txBody>
          <a:bodyPr>
            <a:normAutofit fontScale="90000"/>
          </a:bodyPr>
          <a:lstStyle/>
          <a:p>
            <a:r>
              <a:rPr lang="nb-NO" dirty="0">
                <a:solidFill>
                  <a:schemeClr val="tx2"/>
                </a:solidFill>
              </a:rPr>
              <a:t>Endokrine sykdommer, ernæringssykdommer og metabolske forstyrrelser </a:t>
            </a:r>
          </a:p>
        </p:txBody>
      </p:sp>
      <p:sp>
        <p:nvSpPr>
          <p:cNvPr id="3" name="Plassholder for innhold 2"/>
          <p:cNvSpPr>
            <a:spLocks noGrp="1"/>
          </p:cNvSpPr>
          <p:nvPr>
            <p:ph idx="1"/>
          </p:nvPr>
        </p:nvSpPr>
        <p:spPr>
          <a:xfrm>
            <a:off x="1439806" y="1615414"/>
            <a:ext cx="9311940" cy="4942397"/>
          </a:xfrm>
        </p:spPr>
        <p:txBody>
          <a:bodyPr>
            <a:normAutofit/>
          </a:bodyPr>
          <a:lstStyle/>
          <a:p>
            <a:pPr marL="0" indent="0" defTabSz="914126">
              <a:spcBef>
                <a:spcPts val="0"/>
              </a:spcBef>
              <a:spcAft>
                <a:spcPts val="600"/>
              </a:spcAft>
              <a:buNone/>
            </a:pPr>
            <a:r>
              <a:rPr lang="nb-NO" sz="1200" b="1" dirty="0">
                <a:solidFill>
                  <a:prstClr val="black"/>
                </a:solidFill>
              </a:rPr>
              <a:t>Diabetes </a:t>
            </a:r>
          </a:p>
          <a:p>
            <a:pPr marL="0" indent="0" defTabSz="914126">
              <a:spcBef>
                <a:spcPts val="0"/>
              </a:spcBef>
              <a:spcAft>
                <a:spcPts val="600"/>
              </a:spcAft>
              <a:buNone/>
            </a:pPr>
            <a:r>
              <a:rPr lang="nb-NO" sz="1200" dirty="0">
                <a:solidFill>
                  <a:prstClr val="black"/>
                </a:solidFill>
              </a:rPr>
              <a:t>Ved &lt; </a:t>
            </a:r>
            <a:r>
              <a:rPr lang="nb-NO" sz="1200" i="1" dirty="0">
                <a:solidFill>
                  <a:prstClr val="black"/>
                </a:solidFill>
              </a:rPr>
              <a:t>diabetes </a:t>
            </a:r>
            <a:r>
              <a:rPr lang="nb-NO" sz="1200" dirty="0">
                <a:solidFill>
                  <a:prstClr val="black"/>
                </a:solidFill>
              </a:rPr>
              <a:t>&gt; er det særlig viktig med nøyaktige opplysninger om behandling, HbA1c-verdier, om barnet har hatt episoder med akutt </a:t>
            </a:r>
            <a:r>
              <a:rPr lang="nb-NO" sz="1200" dirty="0" err="1">
                <a:solidFill>
                  <a:prstClr val="black"/>
                </a:solidFill>
              </a:rPr>
              <a:t>hypo</a:t>
            </a:r>
            <a:r>
              <a:rPr lang="nb-NO" sz="1200" dirty="0">
                <a:solidFill>
                  <a:prstClr val="black"/>
                </a:solidFill>
              </a:rPr>
              <a:t>- eller </a:t>
            </a:r>
            <a:r>
              <a:rPr lang="nb-NO" sz="1200" dirty="0" err="1">
                <a:solidFill>
                  <a:prstClr val="black"/>
                </a:solidFill>
              </a:rPr>
              <a:t>hyperglycemi</a:t>
            </a:r>
            <a:r>
              <a:rPr lang="nb-NO" sz="1200" dirty="0">
                <a:solidFill>
                  <a:prstClr val="black"/>
                </a:solidFill>
              </a:rPr>
              <a:t> (i så fall når og hvordan dette artet seg), om det er registrert komplikasjoner (retinopati, nevropati, sårproblematikk, nyreskade/proteinuri, høyt blodtrykk eller hjerte- karsykdom). </a:t>
            </a:r>
          </a:p>
          <a:p>
            <a:pPr marL="0" indent="0" defTabSz="914126">
              <a:spcBef>
                <a:spcPts val="0"/>
              </a:spcBef>
              <a:spcAft>
                <a:spcPts val="600"/>
              </a:spcAft>
              <a:buNone/>
            </a:pPr>
            <a:endParaRPr lang="nb-NO" sz="1200" dirty="0">
              <a:solidFill>
                <a:prstClr val="black"/>
              </a:solidFill>
            </a:endParaRPr>
          </a:p>
          <a:p>
            <a:pPr marL="0" indent="0" defTabSz="914126">
              <a:spcBef>
                <a:spcPts val="0"/>
              </a:spcBef>
              <a:spcAft>
                <a:spcPts val="600"/>
              </a:spcAft>
              <a:buNone/>
            </a:pPr>
            <a:r>
              <a:rPr lang="nb-NO" sz="1200" b="1" dirty="0">
                <a:solidFill>
                  <a:prstClr val="black"/>
                </a:solidFill>
              </a:rPr>
              <a:t>Metabolsk syndrom / nedsatt glukosetoleranse / insulinresistens </a:t>
            </a:r>
            <a:endParaRPr lang="nb-NO" sz="1200" dirty="0">
              <a:solidFill>
                <a:prstClr val="black"/>
              </a:solidFill>
            </a:endParaRPr>
          </a:p>
          <a:p>
            <a:pPr marL="0" indent="0" defTabSz="914126">
              <a:spcBef>
                <a:spcPts val="0"/>
              </a:spcBef>
              <a:spcAft>
                <a:spcPts val="600"/>
              </a:spcAft>
              <a:buNone/>
            </a:pPr>
            <a:r>
              <a:rPr lang="nb-NO" sz="1200" dirty="0">
                <a:solidFill>
                  <a:prstClr val="black"/>
                </a:solidFill>
              </a:rPr>
              <a:t>Ved &lt; </a:t>
            </a:r>
            <a:r>
              <a:rPr lang="nb-NO" sz="1200" i="1" dirty="0">
                <a:solidFill>
                  <a:prstClr val="black"/>
                </a:solidFill>
              </a:rPr>
              <a:t>metabolsk syndrom </a:t>
            </a:r>
            <a:r>
              <a:rPr lang="nb-NO" sz="1200" dirty="0">
                <a:solidFill>
                  <a:prstClr val="black"/>
                </a:solidFill>
              </a:rPr>
              <a:t>&gt; er det særlig viktig med nøyaktige opplysninger om lipidprofil, fastende blodsukkerverdier, blodsukkerbelastning, mikroalbuminuri, BT-verdier og midjeomkrets. Opplys også om resultat av eventuelle stoffskifte- og leverfunksjonsprøver. Eventuelle behandlingstiltak og effekten av disse må også beskrives.</a:t>
            </a:r>
          </a:p>
          <a:p>
            <a:pPr marL="0" indent="0" defTabSz="914126">
              <a:spcBef>
                <a:spcPts val="0"/>
              </a:spcBef>
              <a:spcAft>
                <a:spcPts val="600"/>
              </a:spcAft>
              <a:buNone/>
            </a:pPr>
            <a:r>
              <a:rPr lang="nb-NO" sz="1200" b="1" dirty="0">
                <a:solidFill>
                  <a:prstClr val="black"/>
                </a:solidFill>
              </a:rPr>
              <a:t> </a:t>
            </a:r>
            <a:endParaRPr lang="nb-NO" sz="1200" dirty="0">
              <a:solidFill>
                <a:prstClr val="black"/>
              </a:solidFill>
            </a:endParaRPr>
          </a:p>
          <a:p>
            <a:pPr marL="0" indent="0" defTabSz="914126">
              <a:spcBef>
                <a:spcPts val="0"/>
              </a:spcBef>
              <a:spcAft>
                <a:spcPts val="600"/>
              </a:spcAft>
              <a:buNone/>
            </a:pPr>
            <a:r>
              <a:rPr lang="nb-NO" sz="1200" b="1" dirty="0" err="1">
                <a:solidFill>
                  <a:prstClr val="black"/>
                </a:solidFill>
              </a:rPr>
              <a:t>Hyperkolesterolemi</a:t>
            </a:r>
            <a:endParaRPr lang="nb-NO" sz="1200" dirty="0">
              <a:solidFill>
                <a:prstClr val="black"/>
              </a:solidFill>
            </a:endParaRPr>
          </a:p>
          <a:p>
            <a:pPr marL="0" indent="0" defTabSz="914126">
              <a:spcBef>
                <a:spcPts val="0"/>
              </a:spcBef>
              <a:spcAft>
                <a:spcPts val="600"/>
              </a:spcAft>
              <a:buNone/>
            </a:pPr>
            <a:r>
              <a:rPr lang="nb-NO" sz="1200" dirty="0">
                <a:solidFill>
                  <a:prstClr val="black"/>
                </a:solidFill>
              </a:rPr>
              <a:t>Ved &lt; </a:t>
            </a:r>
            <a:r>
              <a:rPr lang="nb-NO" sz="1200" i="1" dirty="0" err="1">
                <a:solidFill>
                  <a:prstClr val="black"/>
                </a:solidFill>
              </a:rPr>
              <a:t>hyperkolesterolemi</a:t>
            </a:r>
            <a:r>
              <a:rPr lang="nb-NO" sz="1200" i="1" dirty="0">
                <a:solidFill>
                  <a:prstClr val="black"/>
                </a:solidFill>
              </a:rPr>
              <a:t> </a:t>
            </a:r>
            <a:r>
              <a:rPr lang="nb-NO" sz="1200" dirty="0">
                <a:solidFill>
                  <a:prstClr val="black"/>
                </a:solidFill>
              </a:rPr>
              <a:t>&gt; er det særlig viktig med nøyaktige opplysninger om lipidprofil, om det er påvist familiær </a:t>
            </a:r>
            <a:r>
              <a:rPr lang="nb-NO" sz="1200" dirty="0" err="1">
                <a:solidFill>
                  <a:prstClr val="black"/>
                </a:solidFill>
              </a:rPr>
              <a:t>hyperkolesterolemi</a:t>
            </a:r>
            <a:r>
              <a:rPr lang="nb-NO" sz="1200" dirty="0">
                <a:solidFill>
                  <a:prstClr val="black"/>
                </a:solidFill>
              </a:rPr>
              <a:t>, blodsukkerverdier, og ev. HbA1c, BT-verdier. Ulike behandlingstiltak (medikamentelle og ikke medikamentelle) og effekten av disse må også beskrives.</a:t>
            </a:r>
          </a:p>
          <a:p>
            <a:pPr marL="0" indent="0" defTabSz="914126">
              <a:spcBef>
                <a:spcPts val="0"/>
              </a:spcBef>
              <a:spcAft>
                <a:spcPts val="600"/>
              </a:spcAft>
              <a:buNone/>
            </a:pPr>
            <a:r>
              <a:rPr lang="nb-NO" sz="1200" b="1" dirty="0">
                <a:solidFill>
                  <a:prstClr val="black"/>
                </a:solidFill>
              </a:rPr>
              <a:t>Stoffskifte </a:t>
            </a:r>
          </a:p>
          <a:p>
            <a:pPr marL="0" indent="0" defTabSz="914126">
              <a:spcBef>
                <a:spcPts val="0"/>
              </a:spcBef>
              <a:spcAft>
                <a:spcPts val="600"/>
              </a:spcAft>
              <a:buNone/>
            </a:pPr>
            <a:r>
              <a:rPr lang="nb-NO" sz="1200" dirty="0">
                <a:solidFill>
                  <a:prstClr val="black"/>
                </a:solidFill>
              </a:rPr>
              <a:t>Ved &lt;</a:t>
            </a:r>
            <a:r>
              <a:rPr lang="nb-NO" sz="1200" i="1" dirty="0">
                <a:solidFill>
                  <a:prstClr val="black"/>
                </a:solidFill>
              </a:rPr>
              <a:t>stoffskiftesykdom</a:t>
            </a:r>
            <a:r>
              <a:rPr lang="nb-NO" sz="1200" dirty="0">
                <a:solidFill>
                  <a:prstClr val="black"/>
                </a:solidFill>
              </a:rPr>
              <a:t>&gt; ber vi  deg opplyse om hvilken behandling som gis  og effekten av denne, både på symptomer og stoffskifteverdier.  Ved ustabil sykdom ber vi om stoffskifteverdier fra siste to års kontroller. Tegn på annen </a:t>
            </a:r>
            <a:r>
              <a:rPr lang="nb-NO" sz="1200" dirty="0" err="1">
                <a:solidFill>
                  <a:prstClr val="black"/>
                </a:solidFill>
              </a:rPr>
              <a:t>autoimmun</a:t>
            </a:r>
            <a:r>
              <a:rPr lang="nb-NO" sz="1200" dirty="0">
                <a:solidFill>
                  <a:prstClr val="black"/>
                </a:solidFill>
              </a:rPr>
              <a:t> sykdom, muskel- skjelettplager, fordøyelsesplager, psykiske-/kognitive problemer eller  komplikasjoner fra andre organer (f. eks øye, hjerte) må fremgå. </a:t>
            </a:r>
          </a:p>
          <a:p>
            <a:pPr marL="0" indent="0" defTabSz="914126">
              <a:spcBef>
                <a:spcPts val="0"/>
              </a:spcBef>
              <a:spcAft>
                <a:spcPts val="600"/>
              </a:spcAft>
              <a:buNone/>
            </a:pPr>
            <a:endParaRPr lang="nb-NO" sz="1200" dirty="0"/>
          </a:p>
        </p:txBody>
      </p:sp>
    </p:spTree>
    <p:extLst>
      <p:ext uri="{BB962C8B-B14F-4D97-AF65-F5344CB8AC3E}">
        <p14:creationId xmlns:p14="http://schemas.microsoft.com/office/powerpoint/2010/main" val="3383952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solidFill>
                  <a:schemeClr val="tx2"/>
                </a:solidFill>
              </a:rPr>
              <a:t>Sykdommer i fordøyelsesorganene </a:t>
            </a:r>
          </a:p>
        </p:txBody>
      </p:sp>
      <p:sp>
        <p:nvSpPr>
          <p:cNvPr id="3" name="Plassholder for innhold 2"/>
          <p:cNvSpPr>
            <a:spLocks noGrp="1"/>
          </p:cNvSpPr>
          <p:nvPr>
            <p:ph idx="1"/>
          </p:nvPr>
        </p:nvSpPr>
        <p:spPr/>
        <p:txBody>
          <a:bodyPr/>
          <a:lstStyle/>
          <a:p>
            <a:pPr marL="0" indent="0" defTabSz="914309">
              <a:spcBef>
                <a:spcPts val="0"/>
              </a:spcBef>
              <a:spcAft>
                <a:spcPts val="600"/>
              </a:spcAft>
              <a:buNone/>
            </a:pPr>
            <a:r>
              <a:rPr lang="nb-NO" sz="1200" b="1" dirty="0">
                <a:solidFill>
                  <a:prstClr val="black"/>
                </a:solidFill>
              </a:rPr>
              <a:t>Leverlidelse </a:t>
            </a: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leverlidelser </a:t>
            </a:r>
            <a:r>
              <a:rPr lang="nb-NO" sz="1200" dirty="0">
                <a:solidFill>
                  <a:prstClr val="black"/>
                </a:solidFill>
              </a:rPr>
              <a:t>&gt; ber vi om  resultat av  ev leverbiopsi, og øvrige undersøkelser og utredninger ( leverfunksjonstester og serologi) . Opplysninger om  alkohol- eller medikamentbruk er relevant</a:t>
            </a:r>
          </a:p>
          <a:p>
            <a:pPr marL="0" indent="0" defTabSz="914309">
              <a:spcBef>
                <a:spcPts val="0"/>
              </a:spcBef>
              <a:spcAft>
                <a:spcPts val="600"/>
              </a:spcAft>
              <a:buNone/>
            </a:pPr>
            <a:endParaRPr lang="nb-NO" sz="1200" dirty="0">
              <a:solidFill>
                <a:prstClr val="black"/>
              </a:solidFill>
            </a:endParaRPr>
          </a:p>
          <a:p>
            <a:pPr marL="0" indent="0" defTabSz="914309">
              <a:spcBef>
                <a:spcPts val="0"/>
              </a:spcBef>
              <a:spcAft>
                <a:spcPts val="600"/>
              </a:spcAft>
              <a:buNone/>
            </a:pPr>
            <a:r>
              <a:rPr lang="nb-NO" sz="1200" b="1" dirty="0">
                <a:solidFill>
                  <a:prstClr val="black"/>
                </a:solidFill>
              </a:rPr>
              <a:t>Inflammatorisk tarmsykdom (Ulcerøs </a:t>
            </a:r>
            <a:r>
              <a:rPr lang="nb-NO" sz="1200" b="1" dirty="0" err="1">
                <a:solidFill>
                  <a:prstClr val="black"/>
                </a:solidFill>
              </a:rPr>
              <a:t>colitt</a:t>
            </a:r>
            <a:r>
              <a:rPr lang="nb-NO" sz="1200" b="1" dirty="0">
                <a:solidFill>
                  <a:prstClr val="black"/>
                </a:solidFill>
              </a:rPr>
              <a:t> / </a:t>
            </a:r>
            <a:r>
              <a:rPr lang="nb-NO" sz="1200" b="1" dirty="0" err="1">
                <a:solidFill>
                  <a:prstClr val="black"/>
                </a:solidFill>
              </a:rPr>
              <a:t>Crohns</a:t>
            </a:r>
            <a:r>
              <a:rPr lang="nb-NO" sz="1200" b="1" dirty="0">
                <a:solidFill>
                  <a:prstClr val="black"/>
                </a:solidFill>
              </a:rPr>
              <a:t> sykdom)</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inflammatorisk tarmsykdom </a:t>
            </a:r>
            <a:r>
              <a:rPr lang="nb-NO" sz="1200" dirty="0">
                <a:solidFill>
                  <a:prstClr val="black"/>
                </a:solidFill>
              </a:rPr>
              <a:t>&gt; ber  vi om opplysninger om hvilken del av tarmen som er affisert, størrelsen på affisert område og om kirurgisk behandling har vært nødvendig (type inngrep, tidspunkt, ev komplikasjoner).  Assosierte sykdommer i andre organer er også av betydning.</a:t>
            </a:r>
          </a:p>
          <a:p>
            <a:pPr marL="0" indent="0" defTabSz="914309">
              <a:spcBef>
                <a:spcPts val="0"/>
              </a:spcBef>
              <a:spcAft>
                <a:spcPts val="600"/>
              </a:spcAft>
              <a:buNone/>
            </a:pPr>
            <a:endParaRPr lang="nb-NO" dirty="0"/>
          </a:p>
        </p:txBody>
      </p:sp>
    </p:spTree>
    <p:extLst>
      <p:ext uri="{BB962C8B-B14F-4D97-AF65-F5344CB8AC3E}">
        <p14:creationId xmlns:p14="http://schemas.microsoft.com/office/powerpoint/2010/main" val="4173298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solidFill>
                  <a:schemeClr val="tx2"/>
                </a:solidFill>
              </a:rPr>
              <a:t>Sykdommer i nervesystemet </a:t>
            </a:r>
          </a:p>
        </p:txBody>
      </p:sp>
      <p:sp>
        <p:nvSpPr>
          <p:cNvPr id="3" name="Plassholder for innhold 2"/>
          <p:cNvSpPr>
            <a:spLocks noGrp="1"/>
          </p:cNvSpPr>
          <p:nvPr>
            <p:ph idx="1"/>
          </p:nvPr>
        </p:nvSpPr>
        <p:spPr>
          <a:xfrm>
            <a:off x="1439806" y="876451"/>
            <a:ext cx="9311940" cy="5373531"/>
          </a:xfrm>
        </p:spPr>
        <p:txBody>
          <a:bodyPr>
            <a:normAutofit/>
          </a:bodyPr>
          <a:lstStyle/>
          <a:p>
            <a:pPr marL="0" indent="0" defTabSz="914126">
              <a:spcBef>
                <a:spcPts val="0"/>
              </a:spcBef>
              <a:spcAft>
                <a:spcPts val="600"/>
              </a:spcAft>
              <a:buNone/>
            </a:pPr>
            <a:r>
              <a:rPr lang="nb-NO" sz="1200" b="1" dirty="0">
                <a:solidFill>
                  <a:prstClr val="black"/>
                </a:solidFill>
              </a:rPr>
              <a:t>Feberkramper</a:t>
            </a:r>
          </a:p>
          <a:p>
            <a:pPr marL="0" indent="0" defTabSz="914126">
              <a:spcBef>
                <a:spcPts val="0"/>
              </a:spcBef>
              <a:spcAft>
                <a:spcPts val="600"/>
              </a:spcAft>
              <a:buNone/>
            </a:pPr>
            <a:r>
              <a:rPr lang="nb-NO" sz="1200" dirty="0">
                <a:solidFill>
                  <a:prstClr val="black"/>
                </a:solidFill>
                <a:ea typeface="Open Sans For If"/>
                <a:cs typeface="Open Sans For If"/>
              </a:rPr>
              <a:t>Ved &lt; </a:t>
            </a:r>
            <a:r>
              <a:rPr lang="nb-NO" sz="1200" i="1" dirty="0">
                <a:solidFill>
                  <a:prstClr val="black"/>
                </a:solidFill>
                <a:ea typeface="Open Sans For If"/>
                <a:cs typeface="Open Sans For If"/>
              </a:rPr>
              <a:t>Feberkramper</a:t>
            </a:r>
            <a:r>
              <a:rPr lang="nb-NO" sz="1200" dirty="0">
                <a:solidFill>
                  <a:prstClr val="black"/>
                </a:solidFill>
                <a:ea typeface="Open Sans For If"/>
                <a:cs typeface="Open Sans For If"/>
              </a:rPr>
              <a:t> &gt; ber vi om opplysninger om hvor mange anfall med tidsangivelse. Beskrivelse av anfallene er ønskelig. Har det vært kompliserte anfall; over 15 min, nevrologiske symptomer, kraftsvekkelse, </a:t>
            </a:r>
            <a:r>
              <a:rPr lang="nb-NO" sz="1200" dirty="0" err="1">
                <a:solidFill>
                  <a:prstClr val="black"/>
                </a:solidFill>
                <a:ea typeface="Open Sans For If"/>
                <a:cs typeface="Open Sans For If"/>
              </a:rPr>
              <a:t>asymetriske</a:t>
            </a:r>
            <a:r>
              <a:rPr lang="nb-NO" sz="1200" dirty="0">
                <a:solidFill>
                  <a:prstClr val="black"/>
                </a:solidFill>
                <a:ea typeface="Open Sans For If"/>
                <a:cs typeface="Open Sans For If"/>
              </a:rPr>
              <a:t> anfall? Vi ber om resultat av relevante prøver og undersøkelser og om det har vært forsinket psykomotorisk utvikling.</a:t>
            </a:r>
          </a:p>
          <a:p>
            <a:pPr marL="0" indent="0" defTabSz="914126">
              <a:spcBef>
                <a:spcPts val="0"/>
              </a:spcBef>
              <a:spcAft>
                <a:spcPts val="600"/>
              </a:spcAft>
              <a:buNone/>
            </a:pPr>
            <a:endParaRPr lang="nb-NO" sz="1200" b="1" dirty="0">
              <a:solidFill>
                <a:prstClr val="black"/>
              </a:solidFill>
            </a:endParaRPr>
          </a:p>
          <a:p>
            <a:pPr marL="0" indent="0" defTabSz="914126">
              <a:spcBef>
                <a:spcPts val="0"/>
              </a:spcBef>
              <a:spcAft>
                <a:spcPts val="600"/>
              </a:spcAft>
              <a:buNone/>
            </a:pPr>
            <a:r>
              <a:rPr lang="nb-NO" sz="1200" b="1" dirty="0">
                <a:solidFill>
                  <a:prstClr val="black"/>
                </a:solidFill>
              </a:rPr>
              <a:t>Cerebral parese </a:t>
            </a:r>
          </a:p>
          <a:p>
            <a:pPr marL="0" indent="0" defTabSz="914126">
              <a:spcBef>
                <a:spcPts val="0"/>
              </a:spcBef>
              <a:spcAft>
                <a:spcPts val="600"/>
              </a:spcAft>
              <a:buNone/>
            </a:pPr>
            <a:r>
              <a:rPr lang="nb-NO" sz="1200" dirty="0">
                <a:solidFill>
                  <a:prstClr val="black"/>
                </a:solidFill>
                <a:ea typeface="Open Sans For If"/>
                <a:cs typeface="Open Sans For If"/>
              </a:rPr>
              <a:t>Ved &lt; </a:t>
            </a:r>
            <a:r>
              <a:rPr lang="nb-NO" sz="1200" i="1" dirty="0">
                <a:solidFill>
                  <a:prstClr val="black"/>
                </a:solidFill>
                <a:ea typeface="Open Sans For If"/>
                <a:cs typeface="Open Sans For If"/>
              </a:rPr>
              <a:t>Cerebral parese &gt;</a:t>
            </a:r>
            <a:r>
              <a:rPr lang="nb-NO" sz="1200" dirty="0">
                <a:solidFill>
                  <a:prstClr val="black"/>
                </a:solidFill>
                <a:ea typeface="Open Sans For If"/>
                <a:cs typeface="Open Sans For If"/>
              </a:rPr>
              <a:t> er det særlig viktig med en nøyaktig beskrivelse av motorisk funksjon, grov- og finmotorikk, herunder ev. spastisitet. Vi ber også om opplysninger om språkutvikling, lærevansker, ev. sanseproblemer eller epilepsi.</a:t>
            </a:r>
          </a:p>
          <a:p>
            <a:pPr marL="0" indent="0" defTabSz="914126">
              <a:spcBef>
                <a:spcPts val="0"/>
              </a:spcBef>
              <a:spcAft>
                <a:spcPts val="600"/>
              </a:spcAft>
              <a:buNone/>
            </a:pPr>
            <a:r>
              <a:rPr lang="nb-NO" sz="1200" b="1" dirty="0">
                <a:solidFill>
                  <a:prstClr val="black"/>
                </a:solidFill>
              </a:rPr>
              <a:t>Encefalitt</a:t>
            </a:r>
          </a:p>
          <a:p>
            <a:pPr marL="0" indent="0" defTabSz="914126">
              <a:spcBef>
                <a:spcPts val="0"/>
              </a:spcBef>
              <a:spcAft>
                <a:spcPts val="600"/>
              </a:spcAft>
              <a:buNone/>
            </a:pPr>
            <a:r>
              <a:rPr lang="nb-NO" sz="1200" dirty="0">
                <a:solidFill>
                  <a:prstClr val="black"/>
                </a:solidFill>
                <a:ea typeface="Open Sans For If"/>
                <a:cs typeface="Open Sans For If"/>
              </a:rPr>
              <a:t>Ved &lt; </a:t>
            </a:r>
            <a:r>
              <a:rPr lang="nb-NO" sz="1200" i="1" dirty="0">
                <a:solidFill>
                  <a:prstClr val="black"/>
                </a:solidFill>
                <a:ea typeface="Open Sans For If"/>
                <a:cs typeface="Open Sans For If"/>
              </a:rPr>
              <a:t>Encefalitt</a:t>
            </a:r>
            <a:r>
              <a:rPr lang="nb-NO" sz="1200" dirty="0">
                <a:solidFill>
                  <a:prstClr val="black"/>
                </a:solidFill>
                <a:ea typeface="Open Sans For If"/>
                <a:cs typeface="Open Sans For If"/>
              </a:rPr>
              <a:t> &gt; ønsker vi å vite om hvilket smittestoff som ev. er påvist. Beskriv også ev. </a:t>
            </a:r>
            <a:r>
              <a:rPr lang="nb-NO" sz="1200" dirty="0" err="1">
                <a:solidFill>
                  <a:prstClr val="black"/>
                </a:solidFill>
                <a:ea typeface="Open Sans For If"/>
                <a:cs typeface="Open Sans For If"/>
              </a:rPr>
              <a:t>sequele</a:t>
            </a:r>
            <a:r>
              <a:rPr lang="nb-NO" sz="1200" dirty="0">
                <a:solidFill>
                  <a:prstClr val="black"/>
                </a:solidFill>
                <a:ea typeface="Open Sans For If"/>
                <a:cs typeface="Open Sans For If"/>
              </a:rPr>
              <a:t> etter infeksjonen. </a:t>
            </a:r>
            <a:endParaRPr lang="nb-NO" sz="1200" dirty="0">
              <a:solidFill>
                <a:prstClr val="black"/>
              </a:solidFill>
            </a:endParaRPr>
          </a:p>
          <a:p>
            <a:pPr marL="0" indent="0" defTabSz="914126">
              <a:spcBef>
                <a:spcPts val="0"/>
              </a:spcBef>
              <a:spcAft>
                <a:spcPts val="600"/>
              </a:spcAft>
              <a:buNone/>
            </a:pPr>
            <a:r>
              <a:rPr lang="nb-NO" sz="1200" dirty="0">
                <a:solidFill>
                  <a:prstClr val="black"/>
                </a:solidFill>
              </a:rPr>
              <a:t> </a:t>
            </a:r>
          </a:p>
          <a:p>
            <a:pPr marL="0" indent="0" defTabSz="914126">
              <a:spcBef>
                <a:spcPts val="0"/>
              </a:spcBef>
              <a:spcAft>
                <a:spcPts val="600"/>
              </a:spcAft>
              <a:buNone/>
            </a:pPr>
            <a:r>
              <a:rPr lang="nb-NO" sz="1200" b="1" dirty="0">
                <a:solidFill>
                  <a:prstClr val="black"/>
                </a:solidFill>
              </a:rPr>
              <a:t>Epilepsi</a:t>
            </a:r>
          </a:p>
          <a:p>
            <a:pPr marL="0" indent="0" defTabSz="914126">
              <a:spcBef>
                <a:spcPts val="0"/>
              </a:spcBef>
              <a:spcAft>
                <a:spcPts val="600"/>
              </a:spcAft>
              <a:buNone/>
            </a:pPr>
            <a:r>
              <a:rPr lang="nb-NO" sz="1200" dirty="0">
                <a:solidFill>
                  <a:prstClr val="black"/>
                </a:solidFill>
                <a:ea typeface="Open Sans For If"/>
                <a:cs typeface="Open Sans For If"/>
              </a:rPr>
              <a:t>Ved &lt; </a:t>
            </a:r>
            <a:r>
              <a:rPr lang="nb-NO" sz="1200" i="1" dirty="0">
                <a:solidFill>
                  <a:prstClr val="black"/>
                </a:solidFill>
                <a:ea typeface="Open Sans For If"/>
                <a:cs typeface="Open Sans For If"/>
              </a:rPr>
              <a:t>Epilepsi</a:t>
            </a:r>
            <a:r>
              <a:rPr lang="nb-NO" sz="1200" dirty="0">
                <a:solidFill>
                  <a:prstClr val="black"/>
                </a:solidFill>
                <a:ea typeface="Open Sans For If"/>
                <a:cs typeface="Open Sans For If"/>
              </a:rPr>
              <a:t> &gt; ber vi om en nøyaktig beskrivelse av anfallstype(r) og </a:t>
            </a:r>
            <a:r>
              <a:rPr lang="nb-NO" sz="1200" dirty="0">
                <a:solidFill>
                  <a:prstClr val="black"/>
                </a:solidFill>
                <a:ea typeface="Open Sans For If"/>
                <a:cs typeface="Arial"/>
              </a:rPr>
              <a:t>anfallshyppighet. Er anfallene med eller uten bevissthetstap? Fokale eller generaliserte?  Beskriv også ev. mental eller kognitiv funksjonsnedsettelse og om det er mistanke om at epilepsien er del av et mer omfattende sykdomsbilde.</a:t>
            </a:r>
          </a:p>
          <a:p>
            <a:pPr marL="0" indent="0" defTabSz="914126">
              <a:spcBef>
                <a:spcPts val="0"/>
              </a:spcBef>
              <a:spcAft>
                <a:spcPts val="600"/>
              </a:spcAft>
              <a:buNone/>
            </a:pPr>
            <a:endParaRPr lang="nb-NO" sz="1200" b="1" dirty="0">
              <a:solidFill>
                <a:prstClr val="black"/>
              </a:solidFill>
            </a:endParaRPr>
          </a:p>
          <a:p>
            <a:pPr marL="0" indent="0" defTabSz="914126">
              <a:spcBef>
                <a:spcPts val="0"/>
              </a:spcBef>
              <a:spcAft>
                <a:spcPts val="600"/>
              </a:spcAft>
              <a:buNone/>
            </a:pPr>
            <a:r>
              <a:rPr lang="nb-NO" sz="1200" b="1" dirty="0" err="1">
                <a:solidFill>
                  <a:prstClr val="black"/>
                </a:solidFill>
              </a:rPr>
              <a:t>Nevrofibromatose</a:t>
            </a:r>
            <a:r>
              <a:rPr lang="nb-NO" sz="1200" b="1" dirty="0">
                <a:solidFill>
                  <a:prstClr val="black"/>
                </a:solidFill>
              </a:rPr>
              <a:t> </a:t>
            </a:r>
          </a:p>
          <a:p>
            <a:pPr marL="0" indent="0" defTabSz="914126">
              <a:spcBef>
                <a:spcPts val="0"/>
              </a:spcBef>
              <a:spcAft>
                <a:spcPts val="600"/>
              </a:spcAft>
              <a:buNone/>
            </a:pPr>
            <a:r>
              <a:rPr lang="nb-NO" sz="1200" dirty="0">
                <a:solidFill>
                  <a:prstClr val="black"/>
                </a:solidFill>
                <a:ea typeface="Open Sans For If"/>
                <a:cs typeface="Open Sans For If"/>
              </a:rPr>
              <a:t>Ved &lt; </a:t>
            </a:r>
            <a:r>
              <a:rPr lang="nb-NO" sz="1200" i="1" dirty="0" err="1">
                <a:solidFill>
                  <a:prstClr val="black"/>
                </a:solidFill>
                <a:ea typeface="Open Sans For If"/>
                <a:cs typeface="Open Sans For If"/>
              </a:rPr>
              <a:t>Nevrofibromatose</a:t>
            </a:r>
            <a:r>
              <a:rPr lang="nb-NO" sz="1200" dirty="0">
                <a:solidFill>
                  <a:prstClr val="black"/>
                </a:solidFill>
                <a:ea typeface="Open Sans For If"/>
                <a:cs typeface="Open Sans For If"/>
              </a:rPr>
              <a:t> &gt; er det viktig å få opplysninger om hvilken type, om det er påvist svulster, godartede og/eller ondartede og resultat av bildeundersøkelser med tidsangivelse.</a:t>
            </a:r>
          </a:p>
          <a:p>
            <a:pPr marL="0" indent="0" defTabSz="914309">
              <a:spcBef>
                <a:spcPts val="0"/>
              </a:spcBef>
              <a:spcAft>
                <a:spcPts val="600"/>
              </a:spcAft>
              <a:buNone/>
            </a:pPr>
            <a:endParaRPr lang="nb-NO" sz="1200" dirty="0">
              <a:solidFill>
                <a:prstClr val="black"/>
              </a:solidFill>
            </a:endParaRPr>
          </a:p>
        </p:txBody>
      </p:sp>
    </p:spTree>
    <p:extLst>
      <p:ext uri="{BB962C8B-B14F-4D97-AF65-F5344CB8AC3E}">
        <p14:creationId xmlns:p14="http://schemas.microsoft.com/office/powerpoint/2010/main" val="1863921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76850" y="261057"/>
            <a:ext cx="10671441" cy="615393"/>
          </a:xfrm>
        </p:spPr>
        <p:txBody>
          <a:bodyPr>
            <a:normAutofit fontScale="90000"/>
          </a:bodyPr>
          <a:lstStyle/>
          <a:p>
            <a:r>
              <a:rPr lang="nb-NO" dirty="0">
                <a:solidFill>
                  <a:schemeClr val="tx2"/>
                </a:solidFill>
              </a:rPr>
              <a:t>Sykdommer i blod og bloddannende organer</a:t>
            </a:r>
          </a:p>
        </p:txBody>
      </p:sp>
      <p:sp>
        <p:nvSpPr>
          <p:cNvPr id="3" name="Plassholder for innhold 2"/>
          <p:cNvSpPr>
            <a:spLocks noGrp="1"/>
          </p:cNvSpPr>
          <p:nvPr>
            <p:ph idx="1"/>
          </p:nvPr>
        </p:nvSpPr>
        <p:spPr/>
        <p:txBody>
          <a:bodyPr>
            <a:normAutofit/>
          </a:bodyPr>
          <a:lstStyle/>
          <a:p>
            <a:pPr marL="0" indent="0" defTabSz="914126">
              <a:spcBef>
                <a:spcPts val="0"/>
              </a:spcBef>
              <a:spcAft>
                <a:spcPts val="600"/>
              </a:spcAft>
              <a:buNone/>
            </a:pPr>
            <a:r>
              <a:rPr lang="nb-NO" sz="1200" b="1" dirty="0">
                <a:solidFill>
                  <a:prstClr val="black"/>
                </a:solidFill>
              </a:rPr>
              <a:t>Immunologisk </a:t>
            </a:r>
            <a:r>
              <a:rPr lang="nb-NO" sz="1200" b="1" dirty="0" err="1">
                <a:solidFill>
                  <a:prstClr val="black"/>
                </a:solidFill>
              </a:rPr>
              <a:t>trombocytopenisk</a:t>
            </a:r>
            <a:r>
              <a:rPr lang="nb-NO" sz="1200" b="1" dirty="0">
                <a:solidFill>
                  <a:prstClr val="black"/>
                </a:solidFill>
              </a:rPr>
              <a:t> </a:t>
            </a:r>
            <a:r>
              <a:rPr lang="nb-NO" sz="1200" b="1" dirty="0" err="1">
                <a:solidFill>
                  <a:prstClr val="black"/>
                </a:solidFill>
              </a:rPr>
              <a:t>purpura</a:t>
            </a:r>
            <a:r>
              <a:rPr lang="nb-NO" sz="1200" b="1" dirty="0">
                <a:solidFill>
                  <a:prstClr val="black"/>
                </a:solidFill>
              </a:rPr>
              <a:t> (ITP)</a:t>
            </a:r>
          </a:p>
          <a:p>
            <a:pPr marL="0" indent="0" defTabSz="914126">
              <a:spcBef>
                <a:spcPts val="0"/>
              </a:spcBef>
              <a:spcAft>
                <a:spcPts val="600"/>
              </a:spcAft>
              <a:buNone/>
            </a:pPr>
            <a:r>
              <a:rPr lang="nb-NO" sz="1200" dirty="0">
                <a:solidFill>
                  <a:prstClr val="black"/>
                </a:solidFill>
              </a:rPr>
              <a:t>Ved  &lt;Immunologisk </a:t>
            </a:r>
            <a:r>
              <a:rPr lang="nb-NO" sz="1200" dirty="0" err="1">
                <a:solidFill>
                  <a:prstClr val="black"/>
                </a:solidFill>
              </a:rPr>
              <a:t>trombocytopenisk</a:t>
            </a:r>
            <a:r>
              <a:rPr lang="nb-NO" sz="1200" dirty="0">
                <a:solidFill>
                  <a:prstClr val="black"/>
                </a:solidFill>
              </a:rPr>
              <a:t> </a:t>
            </a:r>
            <a:r>
              <a:rPr lang="nb-NO" sz="1200" dirty="0" err="1">
                <a:solidFill>
                  <a:prstClr val="black"/>
                </a:solidFill>
              </a:rPr>
              <a:t>purpura</a:t>
            </a:r>
            <a:r>
              <a:rPr lang="nb-NO" sz="1200" dirty="0">
                <a:solidFill>
                  <a:prstClr val="black"/>
                </a:solidFill>
              </a:rPr>
              <a:t>&gt; er det særlig viktig å få svar på om sykdommen er stabil, om trombocyttverdier og om milten er fjernet.</a:t>
            </a:r>
          </a:p>
          <a:p>
            <a:pPr marL="0" indent="0" defTabSz="914126">
              <a:spcBef>
                <a:spcPts val="0"/>
              </a:spcBef>
              <a:spcAft>
                <a:spcPts val="600"/>
              </a:spcAft>
              <a:buNone/>
            </a:pPr>
            <a:endParaRPr lang="nb-NO" sz="1200" dirty="0">
              <a:solidFill>
                <a:prstClr val="black"/>
              </a:solidFill>
            </a:endParaRPr>
          </a:p>
          <a:p>
            <a:pPr marL="0" indent="0" defTabSz="914126">
              <a:spcBef>
                <a:spcPts val="0"/>
              </a:spcBef>
              <a:spcAft>
                <a:spcPts val="600"/>
              </a:spcAft>
              <a:buNone/>
            </a:pPr>
            <a:endParaRPr lang="nb-NO" sz="1200" dirty="0">
              <a:solidFill>
                <a:prstClr val="black"/>
              </a:solidFill>
            </a:endParaRPr>
          </a:p>
          <a:p>
            <a:pPr marL="0" indent="0" defTabSz="914126">
              <a:spcBef>
                <a:spcPts val="0"/>
              </a:spcBef>
              <a:spcAft>
                <a:spcPts val="600"/>
              </a:spcAft>
              <a:buNone/>
            </a:pPr>
            <a:r>
              <a:rPr lang="nb-NO" sz="1200" b="1" dirty="0">
                <a:solidFill>
                  <a:prstClr val="black"/>
                </a:solidFill>
              </a:rPr>
              <a:t>Von </a:t>
            </a:r>
            <a:r>
              <a:rPr lang="nb-NO" sz="1200" b="1" dirty="0" err="1">
                <a:solidFill>
                  <a:prstClr val="black"/>
                </a:solidFill>
              </a:rPr>
              <a:t>Willebrands</a:t>
            </a:r>
            <a:r>
              <a:rPr lang="nb-NO" sz="1200" b="1" dirty="0">
                <a:solidFill>
                  <a:prstClr val="black"/>
                </a:solidFill>
              </a:rPr>
              <a:t> sykdom og hemofili </a:t>
            </a:r>
          </a:p>
          <a:p>
            <a:pPr marL="0" indent="0" defTabSz="914126">
              <a:spcBef>
                <a:spcPts val="0"/>
              </a:spcBef>
              <a:spcAft>
                <a:spcPts val="600"/>
              </a:spcAft>
              <a:buNone/>
            </a:pPr>
            <a:r>
              <a:rPr lang="nb-NO" sz="1200" dirty="0">
                <a:solidFill>
                  <a:prstClr val="black"/>
                </a:solidFill>
              </a:rPr>
              <a:t>Ved «koagulasjonsdefekter» er det særlig viktig å få opplysninger om alvorlighetsgrad, behandling, og om det har vært komplikasjoner</a:t>
            </a:r>
            <a:r>
              <a:rPr lang="nb-NO" sz="1799" dirty="0">
                <a:solidFill>
                  <a:prstClr val="black"/>
                </a:solidFill>
                <a:latin typeface="Open Sans For If"/>
              </a:rPr>
              <a:t>. </a:t>
            </a:r>
          </a:p>
          <a:p>
            <a:pPr marL="0" indent="0">
              <a:buNone/>
            </a:pPr>
            <a:endParaRPr lang="nb-NO" sz="1200" dirty="0"/>
          </a:p>
        </p:txBody>
      </p:sp>
    </p:spTree>
    <p:extLst>
      <p:ext uri="{BB962C8B-B14F-4D97-AF65-F5344CB8AC3E}">
        <p14:creationId xmlns:p14="http://schemas.microsoft.com/office/powerpoint/2010/main" val="2356355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tx2"/>
                </a:solidFill>
              </a:rPr>
              <a:t>Hudsykdommer</a:t>
            </a:r>
          </a:p>
        </p:txBody>
      </p:sp>
      <p:sp>
        <p:nvSpPr>
          <p:cNvPr id="3" name="Plassholder for innhold 2"/>
          <p:cNvSpPr>
            <a:spLocks noGrp="1"/>
          </p:cNvSpPr>
          <p:nvPr>
            <p:ph idx="1"/>
          </p:nvPr>
        </p:nvSpPr>
        <p:spPr/>
        <p:txBody>
          <a:bodyPr>
            <a:normAutofit/>
          </a:bodyPr>
          <a:lstStyle/>
          <a:p>
            <a:pPr marL="0" indent="0" defTabSz="914126">
              <a:spcBef>
                <a:spcPts val="0"/>
              </a:spcBef>
              <a:spcAft>
                <a:spcPts val="600"/>
              </a:spcAft>
              <a:buNone/>
            </a:pPr>
            <a:r>
              <a:rPr lang="nb-NO" sz="1200" b="1" dirty="0">
                <a:solidFill>
                  <a:prstClr val="black"/>
                </a:solidFill>
                <a:latin typeface="Open Sans For If"/>
              </a:rPr>
              <a:t>Psoriasis </a:t>
            </a:r>
          </a:p>
          <a:p>
            <a:pPr marL="0" indent="0" defTabSz="914126">
              <a:spcBef>
                <a:spcPts val="0"/>
              </a:spcBef>
              <a:spcAft>
                <a:spcPts val="600"/>
              </a:spcAft>
              <a:buNone/>
            </a:pPr>
            <a:r>
              <a:rPr lang="nb-NO" sz="1200" dirty="0">
                <a:solidFill>
                  <a:prstClr val="black"/>
                </a:solidFill>
                <a:latin typeface="Open Sans For If"/>
              </a:rPr>
              <a:t>Ved &lt; </a:t>
            </a:r>
            <a:r>
              <a:rPr lang="nb-NO" sz="1200" i="1" dirty="0">
                <a:solidFill>
                  <a:prstClr val="black"/>
                </a:solidFill>
                <a:latin typeface="Open Sans For If"/>
              </a:rPr>
              <a:t>psoriasis </a:t>
            </a:r>
            <a:r>
              <a:rPr lang="nb-NO" sz="1200" dirty="0">
                <a:solidFill>
                  <a:prstClr val="black"/>
                </a:solidFill>
                <a:latin typeface="Open Sans For If"/>
              </a:rPr>
              <a:t>&gt; er det særlig viktig med nøyaktige opplysninger om utbredelse av hudsykdommen samt eventuelle tegn til artritt eller assosiert sykdom (diabetes, metabolsk syndrom/ hjertesykdom).</a:t>
            </a:r>
          </a:p>
          <a:p>
            <a:pPr marL="0" indent="0">
              <a:buNone/>
            </a:pPr>
            <a:endParaRPr lang="nb-NO" sz="1200" dirty="0"/>
          </a:p>
        </p:txBody>
      </p:sp>
    </p:spTree>
    <p:extLst>
      <p:ext uri="{BB962C8B-B14F-4D97-AF65-F5344CB8AC3E}">
        <p14:creationId xmlns:p14="http://schemas.microsoft.com/office/powerpoint/2010/main" val="1204995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Prematuritet og fødselskomplikasjone</a:t>
            </a:r>
            <a:r>
              <a:rPr lang="nb-NO" dirty="0">
                <a:solidFill>
                  <a:schemeClr val="tx2"/>
                </a:solidFill>
              </a:rPr>
              <a:t>r</a:t>
            </a:r>
          </a:p>
        </p:txBody>
      </p:sp>
      <p:sp>
        <p:nvSpPr>
          <p:cNvPr id="3" name="Plassholder for innhold 2"/>
          <p:cNvSpPr>
            <a:spLocks noGrp="1"/>
          </p:cNvSpPr>
          <p:nvPr>
            <p:ph idx="1"/>
          </p:nvPr>
        </p:nvSpPr>
        <p:spPr/>
        <p:txBody>
          <a:bodyPr/>
          <a:lstStyle/>
          <a:p>
            <a:pPr marL="0" indent="0" defTabSz="914126">
              <a:spcBef>
                <a:spcPts val="0"/>
              </a:spcBef>
              <a:spcAft>
                <a:spcPts val="600"/>
              </a:spcAft>
              <a:buNone/>
            </a:pPr>
            <a:r>
              <a:rPr lang="nb-NO" sz="1200" b="1" dirty="0">
                <a:solidFill>
                  <a:prstClr val="black"/>
                </a:solidFill>
              </a:rPr>
              <a:t>Prematuritet, fødselskomplikasjoner, lav fødselsvekt og </a:t>
            </a:r>
            <a:r>
              <a:rPr lang="nb-NO" sz="1200" b="1" dirty="0" err="1">
                <a:solidFill>
                  <a:prstClr val="black"/>
                </a:solidFill>
              </a:rPr>
              <a:t>fødselsasfyxi</a:t>
            </a:r>
            <a:r>
              <a:rPr lang="nb-NO" sz="1200" b="1" dirty="0">
                <a:solidFill>
                  <a:prstClr val="black"/>
                </a:solidFill>
              </a:rPr>
              <a:t> </a:t>
            </a:r>
          </a:p>
          <a:p>
            <a:pPr marL="0" indent="0" defTabSz="914126">
              <a:spcBef>
                <a:spcPts val="0"/>
              </a:spcBef>
              <a:spcAft>
                <a:spcPts val="600"/>
              </a:spcAft>
              <a:buNone/>
            </a:pPr>
            <a:r>
              <a:rPr lang="nb-NO" sz="1200" dirty="0">
                <a:solidFill>
                  <a:prstClr val="black"/>
                </a:solidFill>
              </a:rPr>
              <a:t>Ved «prematuritet/lav fødselsvekt/fødselskomplikasjoner» er det særlig viktig med opplysninger om svangerskapets lengde, fødselsvekt og </a:t>
            </a:r>
            <a:r>
              <a:rPr lang="nb-NO" sz="1200" dirty="0" err="1">
                <a:solidFill>
                  <a:prstClr val="black"/>
                </a:solidFill>
              </a:rPr>
              <a:t>apgarscore</a:t>
            </a:r>
            <a:r>
              <a:rPr lang="nb-NO" sz="1200" dirty="0">
                <a:solidFill>
                  <a:prstClr val="black"/>
                </a:solidFill>
              </a:rPr>
              <a:t>. Om det var komplikasjoner i nyfødtperioden og videre utvikling med hensyn til motorikk, språk, lære- og </a:t>
            </a:r>
            <a:r>
              <a:rPr lang="nb-NO" sz="1200" dirty="0" err="1">
                <a:solidFill>
                  <a:prstClr val="black"/>
                </a:solidFill>
              </a:rPr>
              <a:t>adferdsvansker</a:t>
            </a:r>
            <a:r>
              <a:rPr lang="nb-NO" sz="1200" dirty="0">
                <a:solidFill>
                  <a:prstClr val="black"/>
                </a:solidFill>
              </a:rPr>
              <a:t> er også relevant. Er det påvist eller mistanke om hjerneskade, kronisk lungesykdom, eller andre følgetilstander ber vi om opplysninger om dette. </a:t>
            </a:r>
          </a:p>
          <a:p>
            <a:pPr marL="0" indent="0">
              <a:buNone/>
            </a:pPr>
            <a:endParaRPr lang="nb-NO" dirty="0"/>
          </a:p>
        </p:txBody>
      </p:sp>
    </p:spTree>
    <p:extLst>
      <p:ext uri="{BB962C8B-B14F-4D97-AF65-F5344CB8AC3E}">
        <p14:creationId xmlns:p14="http://schemas.microsoft.com/office/powerpoint/2010/main" val="94680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1230785"/>
          </a:xfrm>
        </p:spPr>
        <p:txBody>
          <a:bodyPr>
            <a:normAutofit fontScale="90000"/>
          </a:bodyPr>
          <a:lstStyle/>
          <a:p>
            <a:r>
              <a:rPr lang="nb-NO" dirty="0"/>
              <a:t>Logikk – Fra forsikring til lege nytegning </a:t>
            </a:r>
            <a:br>
              <a:rPr lang="nb-NO" dirty="0"/>
            </a:br>
            <a:endParaRPr lang="nb-NO" dirty="0"/>
          </a:p>
        </p:txBody>
      </p:sp>
      <p:graphicFrame>
        <p:nvGraphicFramePr>
          <p:cNvPr id="6" name="Plassholder for innhold 5"/>
          <p:cNvGraphicFramePr>
            <a:graphicFrameLocks noGrp="1"/>
          </p:cNvGraphicFramePr>
          <p:nvPr>
            <p:ph idx="13"/>
          </p:nvPr>
        </p:nvGraphicFramePr>
        <p:xfrm>
          <a:off x="2567711" y="1962932"/>
          <a:ext cx="6520466" cy="3091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ssholder for tekst 3"/>
          <p:cNvSpPr>
            <a:spLocks noGrp="1"/>
          </p:cNvSpPr>
          <p:nvPr>
            <p:ph type="body" sz="quarter" idx="14"/>
          </p:nvPr>
        </p:nvSpPr>
        <p:spPr>
          <a:xfrm>
            <a:off x="655666" y="1833408"/>
            <a:ext cx="9731924" cy="388434"/>
          </a:xfrm>
        </p:spPr>
        <p:txBody>
          <a:bodyPr>
            <a:normAutofit/>
          </a:bodyPr>
          <a:lstStyle/>
          <a:p>
            <a:pPr marL="0" indent="0">
              <a:buNone/>
            </a:pPr>
            <a:r>
              <a:rPr lang="nb-NO" dirty="0"/>
              <a:t>Oppbygning av henvendelse </a:t>
            </a:r>
          </a:p>
        </p:txBody>
      </p:sp>
      <p:sp>
        <p:nvSpPr>
          <p:cNvPr id="7" name="TekstSylinder 6"/>
          <p:cNvSpPr txBox="1"/>
          <p:nvPr/>
        </p:nvSpPr>
        <p:spPr>
          <a:xfrm>
            <a:off x="1889710" y="4365077"/>
            <a:ext cx="2555702" cy="1076938"/>
          </a:xfrm>
          <a:prstGeom prst="accentBorderCallout1">
            <a:avLst>
              <a:gd name="adj1" fmla="val 18750"/>
              <a:gd name="adj2" fmla="val -8333"/>
              <a:gd name="adj3" fmla="val -96081"/>
              <a:gd name="adj4" fmla="val 23549"/>
            </a:avLst>
          </a:prstGeom>
          <a:solidFill>
            <a:schemeClr val="bg2">
              <a:lumMod val="95000"/>
            </a:schemeClr>
          </a:solidFill>
          <a:ln>
            <a:solidFill>
              <a:schemeClr val="tx1">
                <a:lumMod val="50000"/>
                <a:lumOff val="50000"/>
              </a:schemeClr>
            </a:solidFill>
          </a:ln>
        </p:spPr>
        <p:txBody>
          <a:bodyPr wrap="square" rtlCol="0">
            <a:spAutoFit/>
          </a:bodyPr>
          <a:lstStyle/>
          <a:p>
            <a:r>
              <a:rPr lang="nb-NO" sz="1600" dirty="0">
                <a:latin typeface="Bradley Hand ITC" panose="03070402050302030203" pitchFamily="66" charset="0"/>
              </a:rPr>
              <a:t>De aller fleste sykdommer/lidelser sender vi kun standard spørsmål på</a:t>
            </a:r>
          </a:p>
        </p:txBody>
      </p:sp>
      <p:sp>
        <p:nvSpPr>
          <p:cNvPr id="8" name="TekstSylinder 7"/>
          <p:cNvSpPr txBox="1"/>
          <p:nvPr/>
        </p:nvSpPr>
        <p:spPr>
          <a:xfrm>
            <a:off x="5231929" y="5183523"/>
            <a:ext cx="2555702" cy="830973"/>
          </a:xfrm>
          <a:prstGeom prst="accentBorderCallout1">
            <a:avLst>
              <a:gd name="adj1" fmla="val 18750"/>
              <a:gd name="adj2" fmla="val -8333"/>
              <a:gd name="adj3" fmla="val -90189"/>
              <a:gd name="adj4" fmla="val 11104"/>
            </a:avLst>
          </a:prstGeom>
          <a:solidFill>
            <a:schemeClr val="bg2">
              <a:lumMod val="95000"/>
            </a:schemeClr>
          </a:solidFill>
          <a:ln>
            <a:solidFill>
              <a:schemeClr val="tx1">
                <a:lumMod val="50000"/>
                <a:lumOff val="50000"/>
              </a:schemeClr>
            </a:solidFill>
          </a:ln>
        </p:spPr>
        <p:txBody>
          <a:bodyPr wrap="square" rtlCol="0">
            <a:spAutoFit/>
          </a:bodyPr>
          <a:lstStyle/>
          <a:p>
            <a:r>
              <a:rPr lang="nb-NO" sz="1600" dirty="0">
                <a:latin typeface="Bradley Hand ITC" panose="03070402050302030203" pitchFamily="66" charset="0"/>
              </a:rPr>
              <a:t>Sykdommer/lidelser som krever egne spørsmål </a:t>
            </a:r>
            <a:r>
              <a:rPr lang="nb-NO" sz="1600" dirty="0" err="1">
                <a:latin typeface="Bradley Hand ITC" panose="03070402050302030203" pitchFamily="66" charset="0"/>
              </a:rPr>
              <a:t>pga</a:t>
            </a:r>
            <a:r>
              <a:rPr lang="nb-NO" sz="1600" dirty="0">
                <a:latin typeface="Bradley Hand ITC" panose="03070402050302030203" pitchFamily="66" charset="0"/>
              </a:rPr>
              <a:t> mye detaljer </a:t>
            </a:r>
          </a:p>
        </p:txBody>
      </p:sp>
      <p:sp>
        <p:nvSpPr>
          <p:cNvPr id="9" name="TekstSylinder 8"/>
          <p:cNvSpPr txBox="1"/>
          <p:nvPr/>
        </p:nvSpPr>
        <p:spPr>
          <a:xfrm>
            <a:off x="7831887" y="1432186"/>
            <a:ext cx="2555702" cy="1076938"/>
          </a:xfrm>
          <a:prstGeom prst="accentBorderCallout1">
            <a:avLst>
              <a:gd name="adj1" fmla="val 18750"/>
              <a:gd name="adj2" fmla="val -8333"/>
              <a:gd name="adj3" fmla="val 134165"/>
              <a:gd name="adj4" fmla="val -45518"/>
            </a:avLst>
          </a:prstGeom>
          <a:solidFill>
            <a:schemeClr val="bg2">
              <a:lumMod val="95000"/>
            </a:schemeClr>
          </a:solidFill>
          <a:ln>
            <a:solidFill>
              <a:schemeClr val="tx1">
                <a:lumMod val="50000"/>
                <a:lumOff val="50000"/>
              </a:schemeClr>
            </a:solidFill>
          </a:ln>
        </p:spPr>
        <p:txBody>
          <a:bodyPr wrap="square" rtlCol="0">
            <a:spAutoFit/>
          </a:bodyPr>
          <a:lstStyle/>
          <a:p>
            <a:r>
              <a:rPr lang="nb-NO" sz="1600" dirty="0">
                <a:latin typeface="Bradley Hand ITC" panose="03070402050302030203" pitchFamily="66" charset="0"/>
                <a:ea typeface="Gungsuh" panose="02030600000101010101" pitchFamily="18" charset="-127"/>
              </a:rPr>
              <a:t>Sykdommer/lidelser hvor legene må sørge for at svar på standard spørsmål dekker det vi lurer på</a:t>
            </a:r>
          </a:p>
        </p:txBody>
      </p:sp>
      <p:sp>
        <p:nvSpPr>
          <p:cNvPr id="10" name="TekstSylinder 9"/>
          <p:cNvSpPr txBox="1"/>
          <p:nvPr/>
        </p:nvSpPr>
        <p:spPr>
          <a:xfrm>
            <a:off x="9908567" y="2635526"/>
            <a:ext cx="2055375" cy="1077186"/>
          </a:xfrm>
          <a:prstGeom prst="accentBorderCallout1">
            <a:avLst>
              <a:gd name="adj1" fmla="val 18750"/>
              <a:gd name="adj2" fmla="val -8333"/>
              <a:gd name="adj3" fmla="val 114323"/>
              <a:gd name="adj4" fmla="val -39987"/>
            </a:avLst>
          </a:prstGeom>
          <a:solidFill>
            <a:schemeClr val="bg2">
              <a:lumMod val="95000"/>
            </a:schemeClr>
          </a:solidFill>
          <a:ln>
            <a:solidFill>
              <a:schemeClr val="tx1">
                <a:lumMod val="50000"/>
                <a:lumOff val="50000"/>
              </a:schemeClr>
            </a:solidFill>
          </a:ln>
        </p:spPr>
        <p:txBody>
          <a:bodyPr wrap="square" rtlCol="0">
            <a:spAutoFit/>
          </a:bodyPr>
          <a:lstStyle/>
          <a:p>
            <a:r>
              <a:rPr lang="nb-NO" sz="1600" dirty="0">
                <a:latin typeface="Bradley Hand ITC" panose="03070402050302030203" pitchFamily="66" charset="0"/>
              </a:rPr>
              <a:t>Mulighet til å spesifisere spørsmål, for eksempel for uføreforsikring </a:t>
            </a:r>
          </a:p>
        </p:txBody>
      </p:sp>
    </p:spTree>
    <p:extLst>
      <p:ext uri="{BB962C8B-B14F-4D97-AF65-F5344CB8AC3E}">
        <p14:creationId xmlns:p14="http://schemas.microsoft.com/office/powerpoint/2010/main" val="3958667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Øye/syn</a:t>
            </a:r>
          </a:p>
        </p:txBody>
      </p:sp>
      <p:sp>
        <p:nvSpPr>
          <p:cNvPr id="3" name="Plassholder for innhold 2"/>
          <p:cNvSpPr>
            <a:spLocks noGrp="1"/>
          </p:cNvSpPr>
          <p:nvPr>
            <p:ph idx="1"/>
          </p:nvPr>
        </p:nvSpPr>
        <p:spPr/>
        <p:txBody>
          <a:bodyPr/>
          <a:lstStyle/>
          <a:p>
            <a:pPr marL="0" indent="0" defTabSz="914126">
              <a:spcBef>
                <a:spcPts val="0"/>
              </a:spcBef>
              <a:spcAft>
                <a:spcPts val="600"/>
              </a:spcAft>
              <a:buNone/>
            </a:pPr>
            <a:r>
              <a:rPr lang="nb-NO" sz="1200" b="1" dirty="0" err="1">
                <a:solidFill>
                  <a:prstClr val="black"/>
                </a:solidFill>
                <a:latin typeface="Open Sans For If"/>
              </a:rPr>
              <a:t>Iridocyklitt</a:t>
            </a:r>
            <a:endParaRPr lang="nb-NO" sz="1200" b="1" dirty="0">
              <a:solidFill>
                <a:prstClr val="black"/>
              </a:solidFill>
              <a:latin typeface="Open Sans For If"/>
            </a:endParaRPr>
          </a:p>
          <a:p>
            <a:pPr marL="0" indent="0" defTabSz="914126">
              <a:spcBef>
                <a:spcPts val="0"/>
              </a:spcBef>
              <a:spcAft>
                <a:spcPts val="600"/>
              </a:spcAft>
              <a:buNone/>
            </a:pPr>
            <a:r>
              <a:rPr lang="nb-NO" sz="1200" dirty="0">
                <a:solidFill>
                  <a:prstClr val="black"/>
                </a:solidFill>
                <a:latin typeface="Open Sans For If"/>
                <a:ea typeface="Open Sans For If"/>
                <a:cs typeface="Open Sans For If"/>
              </a:rPr>
              <a:t>Ved &lt; </a:t>
            </a:r>
            <a:r>
              <a:rPr lang="nb-NO" sz="1200" i="1" dirty="0" err="1">
                <a:solidFill>
                  <a:prstClr val="black"/>
                </a:solidFill>
                <a:latin typeface="Open Sans For If"/>
                <a:ea typeface="Open Sans For If"/>
                <a:cs typeface="Open Sans For If"/>
              </a:rPr>
              <a:t>Iridocyklitt</a:t>
            </a:r>
            <a:r>
              <a:rPr lang="nb-NO" sz="1200" i="1" dirty="0">
                <a:solidFill>
                  <a:prstClr val="black"/>
                </a:solidFill>
                <a:latin typeface="Open Sans For If"/>
                <a:ea typeface="Open Sans For If"/>
                <a:cs typeface="Open Sans For If"/>
              </a:rPr>
              <a:t> </a:t>
            </a:r>
            <a:r>
              <a:rPr lang="nb-NO" sz="1200" dirty="0">
                <a:solidFill>
                  <a:prstClr val="black"/>
                </a:solidFill>
                <a:latin typeface="Open Sans For If"/>
                <a:ea typeface="Open Sans For If"/>
                <a:cs typeface="Open Sans For If"/>
              </a:rPr>
              <a:t>&gt; ber vi om opplysninger om det har vært gjentatte tilfeller (tidsangivelse) og om det er påvist eller mistanke om annen reumatisk sykdom/</a:t>
            </a:r>
            <a:r>
              <a:rPr lang="nb-NO" sz="1200" dirty="0" err="1">
                <a:solidFill>
                  <a:prstClr val="black"/>
                </a:solidFill>
                <a:latin typeface="Open Sans For If"/>
                <a:ea typeface="Open Sans For If"/>
                <a:cs typeface="Open Sans For If"/>
              </a:rPr>
              <a:t>autoimmun</a:t>
            </a:r>
            <a:r>
              <a:rPr lang="nb-NO" sz="1200" dirty="0">
                <a:solidFill>
                  <a:prstClr val="black"/>
                </a:solidFill>
                <a:latin typeface="Open Sans For If"/>
                <a:ea typeface="Open Sans For If"/>
                <a:cs typeface="Open Sans For If"/>
              </a:rPr>
              <a:t> sykdom. Opplysninger om synet er også relevant.</a:t>
            </a:r>
            <a:endParaRPr lang="nb-NO" sz="1200" dirty="0">
              <a:solidFill>
                <a:prstClr val="black"/>
              </a:solidFill>
              <a:latin typeface="Open Sans For If"/>
            </a:endParaRPr>
          </a:p>
          <a:p>
            <a:pPr marL="0" indent="0" defTabSz="914126">
              <a:spcBef>
                <a:spcPts val="0"/>
              </a:spcBef>
              <a:spcAft>
                <a:spcPts val="600"/>
              </a:spcAft>
              <a:buNone/>
            </a:pPr>
            <a:r>
              <a:rPr lang="nb-NO" sz="1200" dirty="0">
                <a:solidFill>
                  <a:prstClr val="black"/>
                </a:solidFill>
                <a:latin typeface="Open Sans For If"/>
              </a:rPr>
              <a:t> </a:t>
            </a:r>
          </a:p>
          <a:p>
            <a:pPr marL="0" indent="0" defTabSz="914126">
              <a:spcBef>
                <a:spcPts val="0"/>
              </a:spcBef>
              <a:spcAft>
                <a:spcPts val="600"/>
              </a:spcAft>
              <a:buNone/>
            </a:pPr>
            <a:r>
              <a:rPr lang="nb-NO" sz="1200" b="1" dirty="0">
                <a:solidFill>
                  <a:prstClr val="black"/>
                </a:solidFill>
                <a:latin typeface="Open Sans For If"/>
              </a:rPr>
              <a:t>Nystagmus</a:t>
            </a:r>
          </a:p>
          <a:p>
            <a:pPr marL="0" indent="0" defTabSz="914126">
              <a:spcBef>
                <a:spcPts val="0"/>
              </a:spcBef>
              <a:spcAft>
                <a:spcPts val="600"/>
              </a:spcAft>
              <a:buNone/>
            </a:pPr>
            <a:r>
              <a:rPr lang="nb-NO" sz="1200" dirty="0">
                <a:solidFill>
                  <a:prstClr val="black"/>
                </a:solidFill>
                <a:latin typeface="Open Sans For If"/>
                <a:ea typeface="Open Sans For If"/>
                <a:cs typeface="Open Sans For If"/>
              </a:rPr>
              <a:t>Ved &lt; </a:t>
            </a:r>
            <a:r>
              <a:rPr lang="nb-NO" sz="1200" i="1" dirty="0">
                <a:solidFill>
                  <a:prstClr val="black"/>
                </a:solidFill>
                <a:latin typeface="Open Sans For If"/>
                <a:ea typeface="Open Sans For If"/>
                <a:cs typeface="Open Sans For If"/>
              </a:rPr>
              <a:t>Nystagmus </a:t>
            </a:r>
            <a:r>
              <a:rPr lang="nb-NO" sz="1200" dirty="0">
                <a:solidFill>
                  <a:prstClr val="black"/>
                </a:solidFill>
                <a:latin typeface="Open Sans For If"/>
                <a:ea typeface="Open Sans For If"/>
                <a:cs typeface="Open Sans For If"/>
              </a:rPr>
              <a:t>&gt; ber vi om opplysninger om  påvist eller mistenkt bakenforliggende sykdom, og om det er planlagt utredning og videre prognose. Opplysninger om synet er også relevant.</a:t>
            </a:r>
          </a:p>
          <a:p>
            <a:endParaRPr lang="nb-NO" dirty="0"/>
          </a:p>
        </p:txBody>
      </p:sp>
    </p:spTree>
    <p:extLst>
      <p:ext uri="{BB962C8B-B14F-4D97-AF65-F5344CB8AC3E}">
        <p14:creationId xmlns:p14="http://schemas.microsoft.com/office/powerpoint/2010/main" val="4062664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p:cNvSpPr>
            <a:spLocks noGrp="1"/>
          </p:cNvSpPr>
          <p:nvPr>
            <p:ph type="body" sz="quarter" idx="13"/>
          </p:nvPr>
        </p:nvSpPr>
        <p:spPr>
          <a:xfrm>
            <a:off x="527383" y="533742"/>
            <a:ext cx="11137238" cy="2112829"/>
          </a:xfrm>
        </p:spPr>
        <p:txBody>
          <a:bodyPr/>
          <a:lstStyle/>
          <a:p>
            <a:pPr marL="0" indent="0">
              <a:buNone/>
            </a:pPr>
            <a:r>
              <a:rPr lang="nb-NO" dirty="0"/>
              <a:t>Spesifikke spørsmål</a:t>
            </a:r>
          </a:p>
        </p:txBody>
      </p:sp>
      <p:sp>
        <p:nvSpPr>
          <p:cNvPr id="7" name="Plassholder for tekst 6"/>
          <p:cNvSpPr>
            <a:spLocks noGrp="1"/>
          </p:cNvSpPr>
          <p:nvPr>
            <p:ph type="body" sz="quarter" idx="12"/>
          </p:nvPr>
        </p:nvSpPr>
        <p:spPr>
          <a:xfrm>
            <a:off x="623906" y="2855142"/>
            <a:ext cx="10944191" cy="815084"/>
          </a:xfrm>
        </p:spPr>
        <p:txBody>
          <a:bodyPr/>
          <a:lstStyle/>
          <a:p>
            <a:pPr marL="0" indent="0">
              <a:buNone/>
            </a:pPr>
            <a:r>
              <a:rPr lang="nb-NO" dirty="0"/>
              <a:t>Barn</a:t>
            </a:r>
          </a:p>
        </p:txBody>
      </p:sp>
    </p:spTree>
    <p:extLst>
      <p:ext uri="{BB962C8B-B14F-4D97-AF65-F5344CB8AC3E}">
        <p14:creationId xmlns:p14="http://schemas.microsoft.com/office/powerpoint/2010/main" val="4040762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tx2"/>
                </a:solidFill>
              </a:rPr>
              <a:t>Medfødte misdannelser</a:t>
            </a:r>
          </a:p>
        </p:txBody>
      </p:sp>
      <p:sp>
        <p:nvSpPr>
          <p:cNvPr id="3" name="Plassholder for innhold 2"/>
          <p:cNvSpPr>
            <a:spLocks noGrp="1"/>
          </p:cNvSpPr>
          <p:nvPr>
            <p:ph idx="1"/>
          </p:nvPr>
        </p:nvSpPr>
        <p:spPr/>
        <p:txBody>
          <a:bodyPr>
            <a:normAutofit/>
          </a:bodyPr>
          <a:lstStyle/>
          <a:p>
            <a:pPr marL="0" indent="0" defTabSz="914126">
              <a:spcBef>
                <a:spcPts val="0"/>
              </a:spcBef>
              <a:spcAft>
                <a:spcPts val="600"/>
              </a:spcAft>
              <a:buNone/>
            </a:pPr>
            <a:r>
              <a:rPr lang="nb-NO" sz="1200" b="1" dirty="0">
                <a:solidFill>
                  <a:prstClr val="black"/>
                </a:solidFill>
              </a:rPr>
              <a:t>Leppe-/ganespalte</a:t>
            </a:r>
          </a:p>
          <a:p>
            <a:pPr marL="228531" indent="-228531" defTabSz="914126">
              <a:spcBef>
                <a:spcPts val="0"/>
              </a:spcBef>
              <a:spcAft>
                <a:spcPts val="600"/>
              </a:spcAft>
              <a:buFont typeface="+mj-lt"/>
              <a:buAutoNum type="arabicPeriod"/>
            </a:pPr>
            <a:r>
              <a:rPr lang="nb-NO" sz="1200" dirty="0">
                <a:solidFill>
                  <a:prstClr val="black"/>
                </a:solidFill>
                <a:ea typeface="Open Sans For If"/>
                <a:cs typeface="Open Sans For If"/>
              </a:rPr>
              <a:t>Gi en beskrivelse av leppe-/ganespalten</a:t>
            </a:r>
          </a:p>
          <a:p>
            <a:pPr marL="228531" indent="-228531" defTabSz="914126">
              <a:spcBef>
                <a:spcPts val="0"/>
              </a:spcBef>
              <a:spcAft>
                <a:spcPts val="600"/>
              </a:spcAft>
              <a:buFont typeface="+mj-lt"/>
              <a:buAutoNum type="arabicPeriod"/>
            </a:pPr>
            <a:r>
              <a:rPr lang="nb-NO" sz="1200" dirty="0">
                <a:solidFill>
                  <a:prstClr val="black"/>
                </a:solidFill>
                <a:ea typeface="Open Sans For If"/>
                <a:cs typeface="Open Sans For If"/>
              </a:rPr>
              <a:t>Resultat av relevante prøver og undersøkelser</a:t>
            </a:r>
          </a:p>
          <a:p>
            <a:pPr marL="228531" indent="-228531" defTabSz="914126">
              <a:spcBef>
                <a:spcPts val="0"/>
              </a:spcBef>
              <a:spcAft>
                <a:spcPts val="600"/>
              </a:spcAft>
              <a:buFont typeface="+mj-lt"/>
              <a:buAutoNum type="arabicPeriod"/>
            </a:pPr>
            <a:r>
              <a:rPr lang="nb-NO" sz="1200" dirty="0">
                <a:solidFill>
                  <a:prstClr val="black"/>
                </a:solidFill>
                <a:ea typeface="Open Sans For If"/>
                <a:cs typeface="Open Sans For If"/>
              </a:rPr>
              <a:t>Er det påvist eller mistanke om annen sykdom eller misdannelser?</a:t>
            </a:r>
          </a:p>
          <a:p>
            <a:pPr marL="228531" indent="-228531" defTabSz="914126">
              <a:spcBef>
                <a:spcPts val="0"/>
              </a:spcBef>
              <a:spcAft>
                <a:spcPts val="600"/>
              </a:spcAft>
              <a:buFont typeface="+mj-lt"/>
              <a:buAutoNum type="arabicPeriod"/>
            </a:pPr>
            <a:r>
              <a:rPr lang="nb-NO" sz="1200" dirty="0">
                <a:solidFill>
                  <a:prstClr val="black"/>
                </a:solidFill>
                <a:ea typeface="Open Sans For If"/>
                <a:cs typeface="Open Sans For If"/>
              </a:rPr>
              <a:t>Plan for videre utredning/behandling/kontroll</a:t>
            </a:r>
          </a:p>
          <a:p>
            <a:pPr marL="0" indent="0" defTabSz="914126">
              <a:spcBef>
                <a:spcPts val="0"/>
              </a:spcBef>
              <a:spcAft>
                <a:spcPts val="600"/>
              </a:spcAft>
              <a:buNone/>
            </a:pPr>
            <a:endParaRPr lang="nb-NO" sz="1200" dirty="0">
              <a:solidFill>
                <a:prstClr val="black"/>
              </a:solidFill>
            </a:endParaRPr>
          </a:p>
          <a:p>
            <a:pPr marL="0" indent="0" defTabSz="914126">
              <a:spcBef>
                <a:spcPts val="0"/>
              </a:spcBef>
              <a:spcAft>
                <a:spcPts val="600"/>
              </a:spcAft>
              <a:buNone/>
            </a:pPr>
            <a:r>
              <a:rPr lang="nb-NO" sz="1200" b="1" dirty="0">
                <a:solidFill>
                  <a:prstClr val="black"/>
                </a:solidFill>
              </a:rPr>
              <a:t>Dysmeli</a:t>
            </a:r>
          </a:p>
          <a:p>
            <a:pPr marL="228531" indent="-228531" defTabSz="914126">
              <a:spcBef>
                <a:spcPts val="0"/>
              </a:spcBef>
              <a:spcAft>
                <a:spcPts val="600"/>
              </a:spcAft>
              <a:buFont typeface="+mj-lt"/>
              <a:buAutoNum type="arabicPeriod"/>
            </a:pPr>
            <a:r>
              <a:rPr lang="nb-NO" sz="1200" dirty="0">
                <a:solidFill>
                  <a:prstClr val="black"/>
                </a:solidFill>
                <a:ea typeface="Open Sans For If"/>
                <a:cs typeface="Open Sans For If"/>
              </a:rPr>
              <a:t>Gi en beskrivelse av dysmelien</a:t>
            </a:r>
          </a:p>
          <a:p>
            <a:pPr marL="228531" indent="-228531" defTabSz="914126">
              <a:spcBef>
                <a:spcPts val="0"/>
              </a:spcBef>
              <a:spcAft>
                <a:spcPts val="600"/>
              </a:spcAft>
              <a:buFont typeface="+mj-lt"/>
              <a:buAutoNum type="arabicPeriod"/>
            </a:pPr>
            <a:r>
              <a:rPr lang="nb-NO" sz="1200" dirty="0">
                <a:solidFill>
                  <a:prstClr val="black"/>
                </a:solidFill>
                <a:ea typeface="Open Sans For If"/>
                <a:cs typeface="Open Sans For If"/>
              </a:rPr>
              <a:t>Resultat av relevante prøver og undersøkelser</a:t>
            </a:r>
          </a:p>
          <a:p>
            <a:pPr marL="228531" indent="-228531" defTabSz="914126">
              <a:spcBef>
                <a:spcPts val="0"/>
              </a:spcBef>
              <a:spcAft>
                <a:spcPts val="600"/>
              </a:spcAft>
              <a:buFont typeface="+mj-lt"/>
              <a:buAutoNum type="arabicPeriod"/>
            </a:pPr>
            <a:r>
              <a:rPr lang="nb-NO" sz="1200" dirty="0">
                <a:solidFill>
                  <a:prstClr val="black"/>
                </a:solidFill>
                <a:ea typeface="Open Sans For If"/>
                <a:cs typeface="Open Sans For If"/>
              </a:rPr>
              <a:t>Er det påvist eller mistanke om annen sykdom eller misdannelser?</a:t>
            </a:r>
          </a:p>
          <a:p>
            <a:pPr marL="228531" indent="-228531" defTabSz="914126">
              <a:spcBef>
                <a:spcPts val="0"/>
              </a:spcBef>
              <a:spcAft>
                <a:spcPts val="600"/>
              </a:spcAft>
              <a:buFont typeface="+mj-lt"/>
              <a:buAutoNum type="arabicPeriod"/>
            </a:pPr>
            <a:r>
              <a:rPr lang="nb-NO" sz="1200" dirty="0">
                <a:solidFill>
                  <a:prstClr val="black"/>
                </a:solidFill>
                <a:ea typeface="Open Sans For If"/>
                <a:cs typeface="Open Sans For If"/>
              </a:rPr>
              <a:t>Plan for videre utredning/behandling/kontroll</a:t>
            </a:r>
          </a:p>
          <a:p>
            <a:pPr marL="0" indent="0" defTabSz="914126">
              <a:spcBef>
                <a:spcPts val="0"/>
              </a:spcBef>
              <a:spcAft>
                <a:spcPts val="600"/>
              </a:spcAft>
              <a:buNone/>
            </a:pPr>
            <a:endParaRPr lang="nb-NO" sz="1200" dirty="0">
              <a:solidFill>
                <a:prstClr val="black"/>
              </a:solidFill>
            </a:endParaRPr>
          </a:p>
          <a:p>
            <a:pPr marL="0" indent="0" defTabSz="914126">
              <a:spcBef>
                <a:spcPts val="0"/>
              </a:spcBef>
              <a:spcAft>
                <a:spcPts val="600"/>
              </a:spcAft>
              <a:buNone/>
            </a:pPr>
            <a:r>
              <a:rPr lang="nb-NO" sz="1200" b="1" dirty="0">
                <a:solidFill>
                  <a:prstClr val="black"/>
                </a:solidFill>
                <a:ea typeface="Open Sans For If"/>
                <a:cs typeface="Open Sans For If"/>
              </a:rPr>
              <a:t>Klumpfot/andre fotdeformiteter</a:t>
            </a:r>
          </a:p>
          <a:p>
            <a:pPr marL="228531" indent="-228531" defTabSz="914126">
              <a:spcBef>
                <a:spcPts val="0"/>
              </a:spcBef>
              <a:spcAft>
                <a:spcPts val="600"/>
              </a:spcAft>
              <a:buFont typeface="+mj-lt"/>
              <a:buAutoNum type="arabicPeriod"/>
            </a:pPr>
            <a:r>
              <a:rPr lang="nb-NO" sz="1200" dirty="0">
                <a:solidFill>
                  <a:prstClr val="black"/>
                </a:solidFill>
                <a:ea typeface="Open Sans For If"/>
                <a:cs typeface="Open Sans For If"/>
              </a:rPr>
              <a:t>Gi en beskrivelse av klumpfoten/fotdeformiteten</a:t>
            </a:r>
          </a:p>
          <a:p>
            <a:pPr marL="228531" indent="-228531" defTabSz="914126">
              <a:spcBef>
                <a:spcPts val="0"/>
              </a:spcBef>
              <a:spcAft>
                <a:spcPts val="600"/>
              </a:spcAft>
              <a:buFont typeface="+mj-lt"/>
              <a:buAutoNum type="arabicPeriod"/>
            </a:pPr>
            <a:r>
              <a:rPr lang="nb-NO" sz="1200" dirty="0">
                <a:solidFill>
                  <a:prstClr val="black"/>
                </a:solidFill>
                <a:ea typeface="Open Sans For If"/>
                <a:cs typeface="Open Sans For If"/>
              </a:rPr>
              <a:t>Resultat av relevante prøver og undersøkelser</a:t>
            </a:r>
          </a:p>
          <a:p>
            <a:pPr marL="228531" indent="-228531" defTabSz="914126">
              <a:spcBef>
                <a:spcPts val="0"/>
              </a:spcBef>
              <a:spcAft>
                <a:spcPts val="600"/>
              </a:spcAft>
              <a:buFont typeface="+mj-lt"/>
              <a:buAutoNum type="arabicPeriod"/>
            </a:pPr>
            <a:r>
              <a:rPr lang="nb-NO" sz="1200" dirty="0">
                <a:solidFill>
                  <a:prstClr val="black"/>
                </a:solidFill>
                <a:ea typeface="Open Sans For If"/>
                <a:cs typeface="Open Sans For If"/>
              </a:rPr>
              <a:t>Er det påvist eller mistanke om annen sykdom eller misdannelser?</a:t>
            </a:r>
          </a:p>
          <a:p>
            <a:pPr marL="228531" indent="-228531" defTabSz="914126">
              <a:spcBef>
                <a:spcPts val="0"/>
              </a:spcBef>
              <a:spcAft>
                <a:spcPts val="600"/>
              </a:spcAft>
              <a:buFont typeface="+mj-lt"/>
              <a:buAutoNum type="arabicPeriod"/>
            </a:pPr>
            <a:r>
              <a:rPr lang="nb-NO" sz="1200" dirty="0">
                <a:solidFill>
                  <a:prstClr val="black"/>
                </a:solidFill>
                <a:ea typeface="Open Sans For If"/>
                <a:cs typeface="Open Sans For If"/>
              </a:rPr>
              <a:t>Plan for videre utredning/behandling/kontroll</a:t>
            </a:r>
          </a:p>
          <a:p>
            <a:pPr marL="0" indent="0">
              <a:buNone/>
            </a:pPr>
            <a:endParaRPr lang="nb-NO" sz="1200" dirty="0"/>
          </a:p>
        </p:txBody>
      </p:sp>
    </p:spTree>
    <p:extLst>
      <p:ext uri="{BB962C8B-B14F-4D97-AF65-F5344CB8AC3E}">
        <p14:creationId xmlns:p14="http://schemas.microsoft.com/office/powerpoint/2010/main" val="2954801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solidFill>
                  <a:schemeClr val="tx2"/>
                </a:solidFill>
              </a:rPr>
              <a:t>Hjerte- og karsykdommer</a:t>
            </a:r>
          </a:p>
        </p:txBody>
      </p:sp>
      <p:sp>
        <p:nvSpPr>
          <p:cNvPr id="3" name="Plassholder for innhold 2"/>
          <p:cNvSpPr>
            <a:spLocks noGrp="1"/>
          </p:cNvSpPr>
          <p:nvPr>
            <p:ph idx="1"/>
          </p:nvPr>
        </p:nvSpPr>
        <p:spPr/>
        <p:txBody>
          <a:bodyPr/>
          <a:lstStyle/>
          <a:p>
            <a:pPr marL="0" indent="0" defTabSz="914309">
              <a:spcBef>
                <a:spcPts val="0"/>
              </a:spcBef>
              <a:spcAft>
                <a:spcPts val="600"/>
              </a:spcAft>
              <a:buNone/>
            </a:pPr>
            <a:r>
              <a:rPr lang="nb-NO" sz="1200" b="1" dirty="0"/>
              <a:t>Medfødt hjertefeil</a:t>
            </a:r>
          </a:p>
          <a:p>
            <a:pPr marL="285721" indent="-285721" defTabSz="914309">
              <a:spcBef>
                <a:spcPts val="0"/>
              </a:spcBef>
              <a:spcAft>
                <a:spcPts val="600"/>
              </a:spcAft>
              <a:buFont typeface="+mj-lt"/>
              <a:buAutoNum type="arabicPeriod"/>
            </a:pPr>
            <a:r>
              <a:rPr lang="nb-NO" sz="1200" dirty="0">
                <a:solidFill>
                  <a:prstClr val="black"/>
                </a:solidFill>
              </a:rPr>
              <a:t>Diagnose (type hjertefeil)? </a:t>
            </a:r>
          </a:p>
          <a:p>
            <a:pPr marL="285721" indent="-285721" defTabSz="914309">
              <a:spcBef>
                <a:spcPts val="0"/>
              </a:spcBef>
              <a:spcAft>
                <a:spcPts val="600"/>
              </a:spcAft>
              <a:buFont typeface="+mj-lt"/>
              <a:buAutoNum type="arabicPeriod"/>
            </a:pPr>
            <a:r>
              <a:rPr lang="nb-NO" sz="1200" dirty="0">
                <a:solidFill>
                  <a:prstClr val="black"/>
                </a:solidFill>
              </a:rPr>
              <a:t>Er hjertefeilen del av syndrom, er det kromosomanomali og/eller </a:t>
            </a:r>
            <a:r>
              <a:rPr lang="nb-NO" sz="1200" dirty="0" err="1">
                <a:solidFill>
                  <a:prstClr val="black"/>
                </a:solidFill>
              </a:rPr>
              <a:t>ekstrakardiale</a:t>
            </a:r>
            <a:r>
              <a:rPr lang="nb-NO" sz="1200" dirty="0">
                <a:solidFill>
                  <a:prstClr val="black"/>
                </a:solidFill>
              </a:rPr>
              <a:t> </a:t>
            </a:r>
            <a:r>
              <a:rPr lang="nb-NO" sz="1200" dirty="0" err="1">
                <a:solidFill>
                  <a:prstClr val="black"/>
                </a:solidFill>
              </a:rPr>
              <a:t>malformasjoner</a:t>
            </a:r>
            <a:r>
              <a:rPr lang="nb-NO" sz="1200" dirty="0">
                <a:solidFill>
                  <a:prstClr val="black"/>
                </a:solidFill>
              </a:rPr>
              <a:t>?</a:t>
            </a:r>
          </a:p>
          <a:p>
            <a:pPr marL="285721" indent="-285721" defTabSz="914309">
              <a:spcBef>
                <a:spcPts val="0"/>
              </a:spcBef>
              <a:spcAft>
                <a:spcPts val="600"/>
              </a:spcAft>
              <a:buFont typeface="+mj-lt"/>
              <a:buAutoNum type="arabicPeriod"/>
            </a:pPr>
            <a:r>
              <a:rPr lang="nb-NO" sz="1200" dirty="0">
                <a:solidFill>
                  <a:prstClr val="black"/>
                </a:solidFill>
              </a:rPr>
              <a:t>Behandling – type, når og effekt? Ved operasjoner beskriv (totalkorreksjon, palliativt, reoperasjon)</a:t>
            </a:r>
          </a:p>
          <a:p>
            <a:pPr marL="285721" indent="-285721" defTabSz="914309">
              <a:spcBef>
                <a:spcPts val="0"/>
              </a:spcBef>
              <a:spcAft>
                <a:spcPts val="600"/>
              </a:spcAft>
              <a:buFont typeface="+mj-lt"/>
              <a:buAutoNum type="arabicPeriod"/>
            </a:pPr>
            <a:r>
              <a:rPr lang="nb-NO" sz="1200" dirty="0">
                <a:solidFill>
                  <a:prstClr val="black"/>
                </a:solidFill>
              </a:rPr>
              <a:t>Hvordan har helsetilstanden utviklet seg? Komplikasjoner (arytmi, hjertesvikt, fysisk yteevne, kognitive problem)?</a:t>
            </a:r>
          </a:p>
          <a:p>
            <a:pPr marL="285721" indent="-285721" defTabSz="914309">
              <a:spcBef>
                <a:spcPts val="0"/>
              </a:spcBef>
              <a:spcAft>
                <a:spcPts val="600"/>
              </a:spcAft>
              <a:buFont typeface="+mj-lt"/>
              <a:buAutoNum type="arabicPeriod"/>
            </a:pPr>
            <a:r>
              <a:rPr lang="nb-NO" sz="1200" dirty="0">
                <a:solidFill>
                  <a:prstClr val="black"/>
                </a:solidFill>
              </a:rPr>
              <a:t>Symptomer og funn (symptomer og resultat av prøver og undersøkelser) ved siste kontroll (angi dato) </a:t>
            </a:r>
          </a:p>
          <a:p>
            <a:pPr marL="285721" indent="-285721" defTabSz="914309">
              <a:spcBef>
                <a:spcPts val="0"/>
              </a:spcBef>
              <a:spcAft>
                <a:spcPts val="600"/>
              </a:spcAft>
              <a:buFont typeface="+mj-lt"/>
              <a:buAutoNum type="arabicPeriod"/>
            </a:pPr>
            <a:r>
              <a:rPr lang="nb-NO" sz="1200" dirty="0">
                <a:solidFill>
                  <a:prstClr val="black"/>
                </a:solidFill>
              </a:rPr>
              <a:t>Plan for videre utredning/behandling/kontroll. Oppfølging ved GUCH-senter?</a:t>
            </a:r>
          </a:p>
          <a:p>
            <a:pPr marL="285721" indent="-285721" defTabSz="914309">
              <a:spcBef>
                <a:spcPts val="0"/>
              </a:spcBef>
              <a:spcAft>
                <a:spcPts val="600"/>
              </a:spcAft>
              <a:buFont typeface="+mj-lt"/>
              <a:buAutoNum type="arabicPeriod"/>
            </a:pPr>
            <a:r>
              <a:rPr lang="nb-NO" sz="1200" dirty="0">
                <a:solidFill>
                  <a:prstClr val="black"/>
                </a:solidFill>
              </a:rPr>
              <a:t>Forventet videre utvikling/prognose</a:t>
            </a:r>
          </a:p>
          <a:p>
            <a:pPr marL="285721" indent="-285721" defTabSz="914309">
              <a:spcBef>
                <a:spcPts val="0"/>
              </a:spcBef>
              <a:spcAft>
                <a:spcPts val="600"/>
              </a:spcAft>
              <a:buFont typeface="+mj-lt"/>
              <a:buAutoNum type="arabicPeriod"/>
            </a:pPr>
            <a:r>
              <a:rPr lang="nb-NO" sz="1200" dirty="0">
                <a:solidFill>
                  <a:prstClr val="black"/>
                </a:solidFill>
              </a:rPr>
              <a:t>Andre risikofaktorer som kan ha innvirkning på fremtidig helse og funksjon (usikker på om denne setningen skal være  med på barna)</a:t>
            </a:r>
          </a:p>
          <a:p>
            <a:pPr marL="0" indent="0" defTabSz="914309">
              <a:spcBef>
                <a:spcPts val="0"/>
              </a:spcBef>
              <a:spcAft>
                <a:spcPts val="600"/>
              </a:spcAft>
              <a:buNone/>
            </a:pPr>
            <a:endParaRPr lang="nb-NO" dirty="0"/>
          </a:p>
        </p:txBody>
      </p:sp>
    </p:spTree>
    <p:extLst>
      <p:ext uri="{BB962C8B-B14F-4D97-AF65-F5344CB8AC3E}">
        <p14:creationId xmlns:p14="http://schemas.microsoft.com/office/powerpoint/2010/main" val="1392982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tx2"/>
                </a:solidFill>
              </a:rPr>
              <a:t>Svulster</a:t>
            </a:r>
          </a:p>
        </p:txBody>
      </p:sp>
      <p:sp>
        <p:nvSpPr>
          <p:cNvPr id="3" name="Plassholder for innhold 2"/>
          <p:cNvSpPr>
            <a:spLocks noGrp="1"/>
          </p:cNvSpPr>
          <p:nvPr>
            <p:ph idx="1"/>
          </p:nvPr>
        </p:nvSpPr>
        <p:spPr/>
        <p:txBody>
          <a:bodyPr/>
          <a:lstStyle/>
          <a:p>
            <a:pPr marL="0" indent="0" defTabSz="914126">
              <a:spcBef>
                <a:spcPts val="0"/>
              </a:spcBef>
              <a:spcAft>
                <a:spcPts val="600"/>
              </a:spcAft>
              <a:buNone/>
            </a:pPr>
            <a:r>
              <a:rPr lang="nb-NO" sz="1799" b="1" dirty="0">
                <a:solidFill>
                  <a:prstClr val="black"/>
                </a:solidFill>
                <a:latin typeface="Open Sans For If"/>
              </a:rPr>
              <a:t>Kreft</a:t>
            </a:r>
          </a:p>
          <a:p>
            <a:pPr marL="285664" indent="-285664" defTabSz="914126">
              <a:spcBef>
                <a:spcPts val="0"/>
              </a:spcBef>
              <a:spcAft>
                <a:spcPts val="600"/>
              </a:spcAft>
              <a:buFont typeface="+mj-lt"/>
              <a:buAutoNum type="arabicPeriod"/>
            </a:pPr>
            <a:r>
              <a:rPr lang="nb-NO" sz="1200" dirty="0">
                <a:latin typeface="Open Sans For If"/>
              </a:rPr>
              <a:t>Histologisk diagnose og tidspunkt for diagnose</a:t>
            </a:r>
          </a:p>
          <a:p>
            <a:pPr marL="285664" indent="-285664" defTabSz="914126">
              <a:spcBef>
                <a:spcPts val="0"/>
              </a:spcBef>
              <a:spcAft>
                <a:spcPts val="600"/>
              </a:spcAft>
              <a:buFont typeface="+mj-lt"/>
              <a:buAutoNum type="arabicPeriod"/>
            </a:pPr>
            <a:r>
              <a:rPr lang="nb-NO" sz="1200" dirty="0">
                <a:latin typeface="Open Sans For If"/>
              </a:rPr>
              <a:t>Lokalisasjon og utbredelse (stadium, TNM klassifisering, spredning/lymfeknutespredning, tumordiameter i mm)</a:t>
            </a:r>
          </a:p>
          <a:p>
            <a:pPr marL="285664" indent="-285664" defTabSz="914126">
              <a:spcBef>
                <a:spcPts val="0"/>
              </a:spcBef>
              <a:spcAft>
                <a:spcPts val="600"/>
              </a:spcAft>
              <a:buFont typeface="+mj-lt"/>
              <a:buAutoNum type="arabicPeriod"/>
            </a:pPr>
            <a:r>
              <a:rPr lang="nb-NO" sz="1200" dirty="0">
                <a:latin typeface="Open Sans For If"/>
              </a:rPr>
              <a:t>Hvilken behandling ble gitt?</a:t>
            </a:r>
          </a:p>
          <a:p>
            <a:pPr marL="285664" indent="-285664" defTabSz="914126">
              <a:spcBef>
                <a:spcPts val="0"/>
              </a:spcBef>
              <a:spcAft>
                <a:spcPts val="600"/>
              </a:spcAft>
              <a:buFont typeface="+mj-lt"/>
              <a:buAutoNum type="arabicPeriod"/>
            </a:pPr>
            <a:r>
              <a:rPr lang="nb-NO" sz="1200" dirty="0">
                <a:latin typeface="Open Sans For If"/>
              </a:rPr>
              <a:t>Når ble behandlingen avsluttet?</a:t>
            </a:r>
          </a:p>
          <a:p>
            <a:pPr marL="285664" indent="-285664" defTabSz="914126">
              <a:spcBef>
                <a:spcPts val="0"/>
              </a:spcBef>
              <a:spcAft>
                <a:spcPts val="600"/>
              </a:spcAft>
              <a:buFont typeface="+mj-lt"/>
              <a:buAutoNum type="arabicPeriod"/>
            </a:pPr>
            <a:r>
              <a:rPr lang="nb-NO" sz="1200" dirty="0">
                <a:latin typeface="Open Sans For If"/>
              </a:rPr>
              <a:t>Funn ved siste kontroll (residiv/metastaser, blodprøvesvar). Angi dato.</a:t>
            </a:r>
          </a:p>
          <a:p>
            <a:pPr marL="285664" indent="-285664" defTabSz="914126">
              <a:spcBef>
                <a:spcPts val="0"/>
              </a:spcBef>
              <a:spcAft>
                <a:spcPts val="600"/>
              </a:spcAft>
              <a:buFont typeface="+mj-lt"/>
              <a:buAutoNum type="arabicPeriod"/>
            </a:pPr>
            <a:r>
              <a:rPr lang="nb-NO" sz="1200" dirty="0">
                <a:latin typeface="Open Sans For If"/>
              </a:rPr>
              <a:t>Kognitiv fungering, skolevansker</a:t>
            </a:r>
          </a:p>
          <a:p>
            <a:pPr marL="285664" indent="-285664" defTabSz="914126">
              <a:spcBef>
                <a:spcPts val="0"/>
              </a:spcBef>
              <a:spcAft>
                <a:spcPts val="600"/>
              </a:spcAft>
              <a:buFont typeface="+mj-lt"/>
              <a:buAutoNum type="arabicPeriod"/>
            </a:pPr>
            <a:endParaRPr lang="nb-NO" sz="1200" dirty="0">
              <a:latin typeface="Open Sans For If"/>
            </a:endParaRPr>
          </a:p>
          <a:p>
            <a:pPr marL="0" indent="0" defTabSz="914309">
              <a:spcBef>
                <a:spcPts val="0"/>
              </a:spcBef>
              <a:spcAft>
                <a:spcPts val="600"/>
              </a:spcAft>
              <a:buNone/>
            </a:pPr>
            <a:r>
              <a:rPr lang="nb-NO" sz="1200" b="1" dirty="0"/>
              <a:t>Malignt melanom</a:t>
            </a:r>
          </a:p>
          <a:p>
            <a:pPr marL="285721" indent="-285721" defTabSz="914309">
              <a:spcBef>
                <a:spcPts val="0"/>
              </a:spcBef>
              <a:spcAft>
                <a:spcPts val="600"/>
              </a:spcAft>
              <a:buFont typeface="+mj-lt"/>
              <a:buAutoNum type="arabicPeriod"/>
            </a:pPr>
            <a:r>
              <a:rPr lang="nb-NO" sz="1200" dirty="0"/>
              <a:t>Histologisk diagnose og tidspunkt for diagnose</a:t>
            </a:r>
          </a:p>
          <a:p>
            <a:pPr marL="285721" indent="-285721" defTabSz="914309">
              <a:spcBef>
                <a:spcPts val="0"/>
              </a:spcBef>
              <a:spcAft>
                <a:spcPts val="600"/>
              </a:spcAft>
              <a:buFont typeface="+mj-lt"/>
              <a:buAutoNum type="arabicPeriod"/>
            </a:pPr>
            <a:r>
              <a:rPr lang="nb-NO" sz="1200" dirty="0"/>
              <a:t>Lokalisasjon og utbredelse (stadium, TNM klassifisering, spredning/lymfeknutespredning, tumortykkelse i mm)</a:t>
            </a:r>
          </a:p>
          <a:p>
            <a:pPr marL="285721" indent="-285721" defTabSz="914309">
              <a:spcBef>
                <a:spcPts val="0"/>
              </a:spcBef>
              <a:spcAft>
                <a:spcPts val="600"/>
              </a:spcAft>
              <a:buFont typeface="+mj-lt"/>
              <a:buAutoNum type="arabicPeriod"/>
            </a:pPr>
            <a:r>
              <a:rPr lang="nb-NO" sz="1200" dirty="0"/>
              <a:t>Var det ulcerasjon?</a:t>
            </a:r>
          </a:p>
          <a:p>
            <a:pPr marL="285721" indent="-285721" defTabSz="914309">
              <a:spcBef>
                <a:spcPts val="0"/>
              </a:spcBef>
              <a:spcAft>
                <a:spcPts val="600"/>
              </a:spcAft>
              <a:buFont typeface="+mj-lt"/>
              <a:buAutoNum type="arabicPeriod"/>
            </a:pPr>
            <a:r>
              <a:rPr lang="nb-NO" sz="1200" dirty="0"/>
              <a:t>Hvilken behandling ble gitt?</a:t>
            </a:r>
          </a:p>
          <a:p>
            <a:pPr marL="285721" indent="-285721" defTabSz="914309">
              <a:spcBef>
                <a:spcPts val="0"/>
              </a:spcBef>
              <a:spcAft>
                <a:spcPts val="600"/>
              </a:spcAft>
              <a:buFont typeface="+mj-lt"/>
              <a:buAutoNum type="arabicPeriod"/>
            </a:pPr>
            <a:r>
              <a:rPr lang="nb-NO" sz="1200" dirty="0"/>
              <a:t>Når ble behandlingen avsluttet?</a:t>
            </a:r>
          </a:p>
          <a:p>
            <a:pPr marL="285721" indent="-285721" defTabSz="914309">
              <a:spcBef>
                <a:spcPts val="0"/>
              </a:spcBef>
              <a:spcAft>
                <a:spcPts val="600"/>
              </a:spcAft>
              <a:buFont typeface="+mj-lt"/>
              <a:buAutoNum type="arabicPeriod"/>
            </a:pPr>
            <a:r>
              <a:rPr lang="nb-NO" sz="1200" dirty="0"/>
              <a:t>Funn ved siste kontroll (residiv/metastaser). Angi dato.</a:t>
            </a:r>
          </a:p>
          <a:p>
            <a:pPr marL="285664" indent="-285664" defTabSz="914126">
              <a:spcBef>
                <a:spcPts val="0"/>
              </a:spcBef>
              <a:spcAft>
                <a:spcPts val="600"/>
              </a:spcAft>
              <a:buFont typeface="+mj-lt"/>
              <a:buAutoNum type="arabicPeriod"/>
            </a:pPr>
            <a:endParaRPr lang="nb-NO" sz="1200" dirty="0">
              <a:latin typeface="Open Sans For If"/>
            </a:endParaRPr>
          </a:p>
          <a:p>
            <a:endParaRPr lang="nb-NO" dirty="0"/>
          </a:p>
        </p:txBody>
      </p:sp>
    </p:spTree>
    <p:extLst>
      <p:ext uri="{BB962C8B-B14F-4D97-AF65-F5344CB8AC3E}">
        <p14:creationId xmlns:p14="http://schemas.microsoft.com/office/powerpoint/2010/main" val="1643372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solidFill>
                  <a:schemeClr val="tx2"/>
                </a:solidFill>
              </a:rPr>
              <a:t>Infeksjonssykdommer</a:t>
            </a:r>
            <a:r>
              <a:rPr lang="nb-NO" dirty="0"/>
              <a:t> </a:t>
            </a:r>
          </a:p>
        </p:txBody>
      </p:sp>
      <p:sp>
        <p:nvSpPr>
          <p:cNvPr id="3" name="Plassholder for innhold 2"/>
          <p:cNvSpPr>
            <a:spLocks noGrp="1"/>
          </p:cNvSpPr>
          <p:nvPr>
            <p:ph idx="1"/>
          </p:nvPr>
        </p:nvSpPr>
        <p:spPr>
          <a:xfrm>
            <a:off x="1439806" y="951574"/>
            <a:ext cx="9311940" cy="5652879"/>
          </a:xfrm>
        </p:spPr>
        <p:txBody>
          <a:bodyPr>
            <a:normAutofit/>
          </a:bodyPr>
          <a:lstStyle/>
          <a:p>
            <a:pPr marL="0" indent="0" defTabSz="914126">
              <a:spcBef>
                <a:spcPts val="0"/>
              </a:spcBef>
              <a:spcAft>
                <a:spcPts val="600"/>
              </a:spcAft>
              <a:buNone/>
            </a:pPr>
            <a:r>
              <a:rPr lang="nb-NO" sz="1200" b="1" dirty="0">
                <a:solidFill>
                  <a:prstClr val="black"/>
                </a:solidFill>
              </a:rPr>
              <a:t>Hepatitt (INF)</a:t>
            </a:r>
          </a:p>
          <a:p>
            <a:pPr marL="342797" indent="-342797" defTabSz="914126">
              <a:spcBef>
                <a:spcPts val="0"/>
              </a:spcBef>
              <a:spcAft>
                <a:spcPts val="600"/>
              </a:spcAft>
              <a:buFont typeface="+mj-lt"/>
              <a:buAutoNum type="arabicPeriod"/>
            </a:pPr>
            <a:r>
              <a:rPr lang="nb-NO" sz="1200" dirty="0">
                <a:solidFill>
                  <a:prstClr val="black"/>
                </a:solidFill>
              </a:rPr>
              <a:t>Type (akutt eller kronisk)</a:t>
            </a:r>
          </a:p>
          <a:p>
            <a:pPr marL="342797" indent="-342797" defTabSz="914126">
              <a:spcBef>
                <a:spcPts val="0"/>
              </a:spcBef>
              <a:spcAft>
                <a:spcPts val="600"/>
              </a:spcAft>
              <a:buFont typeface="+mj-lt"/>
              <a:buAutoNum type="arabicPeriod"/>
            </a:pPr>
            <a:r>
              <a:rPr lang="nb-NO" sz="1200" dirty="0">
                <a:solidFill>
                  <a:prstClr val="black"/>
                </a:solidFill>
              </a:rPr>
              <a:t>Årsak (infeksiøs, </a:t>
            </a:r>
            <a:r>
              <a:rPr lang="nb-NO" sz="1200" dirty="0" err="1">
                <a:solidFill>
                  <a:prstClr val="black"/>
                </a:solidFill>
              </a:rPr>
              <a:t>autoimmun</a:t>
            </a:r>
            <a:r>
              <a:rPr lang="nb-NO" sz="1200" dirty="0">
                <a:solidFill>
                  <a:prstClr val="black"/>
                </a:solidFill>
              </a:rPr>
              <a:t> eller toksisk)</a:t>
            </a:r>
          </a:p>
          <a:p>
            <a:pPr marL="342797" indent="-342797" defTabSz="914126">
              <a:spcBef>
                <a:spcPts val="0"/>
              </a:spcBef>
              <a:spcAft>
                <a:spcPts val="600"/>
              </a:spcAft>
              <a:buFont typeface="+mj-lt"/>
              <a:buAutoNum type="arabicPeriod"/>
            </a:pPr>
            <a:r>
              <a:rPr lang="nb-NO" sz="1200" dirty="0">
                <a:solidFill>
                  <a:prstClr val="black"/>
                </a:solidFill>
              </a:rPr>
              <a:t>Ved infeksiøs hepatitt; antatt smittetidspunkt og smitteårsak</a:t>
            </a:r>
          </a:p>
          <a:p>
            <a:pPr marL="342797" indent="-342797" defTabSz="914126">
              <a:spcBef>
                <a:spcPts val="0"/>
              </a:spcBef>
              <a:spcAft>
                <a:spcPts val="600"/>
              </a:spcAft>
              <a:buFont typeface="+mj-lt"/>
              <a:buAutoNum type="arabicPeriod"/>
            </a:pPr>
            <a:r>
              <a:rPr lang="nb-NO" sz="1200" dirty="0">
                <a:solidFill>
                  <a:prstClr val="black"/>
                </a:solidFill>
              </a:rPr>
              <a:t>Forløp og eventuelle komplikasjoner</a:t>
            </a:r>
          </a:p>
          <a:p>
            <a:pPr marL="342797" indent="-342797" defTabSz="914126">
              <a:spcBef>
                <a:spcPts val="0"/>
              </a:spcBef>
              <a:spcAft>
                <a:spcPts val="600"/>
              </a:spcAft>
              <a:buFont typeface="+mj-lt"/>
              <a:buAutoNum type="arabicPeriod"/>
            </a:pPr>
            <a:r>
              <a:rPr lang="nb-NO" sz="1200" dirty="0">
                <a:solidFill>
                  <a:prstClr val="black"/>
                </a:solidFill>
              </a:rPr>
              <a:t>Behandling med tidsangivelser (er det pågående behandling, tidligere behandlet og i så fall når ble denne avsluttet)</a:t>
            </a:r>
          </a:p>
          <a:p>
            <a:pPr marL="342797" indent="-342797" defTabSz="914126">
              <a:spcBef>
                <a:spcPts val="0"/>
              </a:spcBef>
              <a:spcAft>
                <a:spcPts val="600"/>
              </a:spcAft>
              <a:buFont typeface="+mj-lt"/>
              <a:buAutoNum type="arabicPeriod"/>
            </a:pPr>
            <a:r>
              <a:rPr lang="nb-NO" sz="1200" dirty="0">
                <a:solidFill>
                  <a:prstClr val="black"/>
                </a:solidFill>
              </a:rPr>
              <a:t>Resultat og dato for leverprøver (INR, Albumin, </a:t>
            </a:r>
            <a:r>
              <a:rPr lang="nb-NO" sz="1200" dirty="0" err="1">
                <a:solidFill>
                  <a:prstClr val="black"/>
                </a:solidFill>
              </a:rPr>
              <a:t>Bilirubin</a:t>
            </a:r>
            <a:r>
              <a:rPr lang="nb-NO" sz="1200" dirty="0">
                <a:solidFill>
                  <a:prstClr val="black"/>
                </a:solidFill>
              </a:rPr>
              <a:t>, ASAT, ALAT; ALP) </a:t>
            </a:r>
          </a:p>
          <a:p>
            <a:pPr marL="342797" indent="-342797" defTabSz="914126">
              <a:spcBef>
                <a:spcPts val="0"/>
              </a:spcBef>
              <a:spcAft>
                <a:spcPts val="600"/>
              </a:spcAft>
              <a:buFont typeface="+mj-lt"/>
              <a:buAutoNum type="arabicPeriod"/>
            </a:pPr>
            <a:r>
              <a:rPr lang="nb-NO" sz="1200" dirty="0">
                <a:solidFill>
                  <a:prstClr val="black"/>
                </a:solidFill>
              </a:rPr>
              <a:t>Hvis «bærertilstand» ber vi  om de tre siste leverprøver med tidsangivelser</a:t>
            </a:r>
          </a:p>
          <a:p>
            <a:pPr marL="342797" indent="-342797" defTabSz="914126">
              <a:spcBef>
                <a:spcPts val="0"/>
              </a:spcBef>
              <a:spcAft>
                <a:spcPts val="600"/>
              </a:spcAft>
              <a:buFont typeface="+mj-lt"/>
              <a:buAutoNum type="arabicPeriod"/>
            </a:pPr>
            <a:r>
              <a:rPr lang="nb-NO" sz="1200" dirty="0">
                <a:solidFill>
                  <a:prstClr val="black"/>
                </a:solidFill>
              </a:rPr>
              <a:t>Resultat og dato for serologiske undersøkelser (antigen/antistoff) </a:t>
            </a:r>
          </a:p>
          <a:p>
            <a:pPr marL="342797" indent="-342797" defTabSz="914126">
              <a:spcBef>
                <a:spcPts val="0"/>
              </a:spcBef>
              <a:spcAft>
                <a:spcPts val="600"/>
              </a:spcAft>
              <a:buFont typeface="+mj-lt"/>
              <a:buAutoNum type="arabicPeriod"/>
            </a:pPr>
            <a:r>
              <a:rPr lang="nb-NO" sz="1200" dirty="0">
                <a:solidFill>
                  <a:prstClr val="black"/>
                </a:solidFill>
              </a:rPr>
              <a:t>Virusmengde og dato for undersøkelse</a:t>
            </a:r>
          </a:p>
          <a:p>
            <a:pPr marL="0" indent="0" defTabSz="914126">
              <a:spcBef>
                <a:spcPts val="0"/>
              </a:spcBef>
              <a:spcAft>
                <a:spcPts val="600"/>
              </a:spcAft>
              <a:buNone/>
            </a:pPr>
            <a:r>
              <a:rPr lang="nb-NO" sz="1200" b="1" dirty="0">
                <a:solidFill>
                  <a:prstClr val="black"/>
                </a:solidFill>
              </a:rPr>
              <a:t>HIV</a:t>
            </a:r>
          </a:p>
          <a:p>
            <a:pPr marL="342797" indent="-342797" defTabSz="914126">
              <a:spcBef>
                <a:spcPts val="0"/>
              </a:spcBef>
              <a:spcAft>
                <a:spcPts val="600"/>
              </a:spcAft>
              <a:buFont typeface="+mj-lt"/>
              <a:buAutoNum type="arabicPeriod"/>
            </a:pPr>
            <a:r>
              <a:rPr lang="nb-NO" sz="1200" dirty="0">
                <a:solidFill>
                  <a:prstClr val="black"/>
                </a:solidFill>
              </a:rPr>
              <a:t>Når ble HIV-infeksjon påvist?</a:t>
            </a:r>
          </a:p>
          <a:p>
            <a:pPr marL="342797" indent="-342797" defTabSz="914126">
              <a:spcBef>
                <a:spcPts val="0"/>
              </a:spcBef>
              <a:spcAft>
                <a:spcPts val="600"/>
              </a:spcAft>
              <a:buFont typeface="+mj-lt"/>
              <a:buAutoNum type="arabicPeriod"/>
            </a:pPr>
            <a:r>
              <a:rPr lang="nb-NO" sz="1200" dirty="0">
                <a:solidFill>
                  <a:prstClr val="black"/>
                </a:solidFill>
              </a:rPr>
              <a:t>Angi antatt smittetidspunkt?</a:t>
            </a:r>
          </a:p>
          <a:p>
            <a:pPr marL="342797" indent="-342797" defTabSz="914126">
              <a:spcBef>
                <a:spcPts val="0"/>
              </a:spcBef>
              <a:spcAft>
                <a:spcPts val="600"/>
              </a:spcAft>
              <a:buFont typeface="+mj-lt"/>
              <a:buAutoNum type="arabicPeriod"/>
            </a:pPr>
            <a:r>
              <a:rPr lang="nb-NO" sz="1200" dirty="0">
                <a:solidFill>
                  <a:prstClr val="black"/>
                </a:solidFill>
              </a:rPr>
              <a:t>HIV relaterte symptomer/tegn (tidsrom?)</a:t>
            </a:r>
          </a:p>
          <a:p>
            <a:pPr marL="342797" indent="-342797" defTabSz="914126">
              <a:spcBef>
                <a:spcPts val="0"/>
              </a:spcBef>
              <a:spcAft>
                <a:spcPts val="600"/>
              </a:spcAft>
              <a:buFont typeface="+mj-lt"/>
              <a:buAutoNum type="arabicPeriod"/>
            </a:pPr>
            <a:r>
              <a:rPr lang="nb-NO" sz="1200" dirty="0">
                <a:solidFill>
                  <a:prstClr val="black"/>
                </a:solidFill>
              </a:rPr>
              <a:t>Behandling og kontroller (type, tidsrom og effekt)? </a:t>
            </a:r>
          </a:p>
          <a:p>
            <a:pPr marL="342797" indent="-342797" defTabSz="914126">
              <a:spcBef>
                <a:spcPts val="0"/>
              </a:spcBef>
              <a:spcAft>
                <a:spcPts val="600"/>
              </a:spcAft>
              <a:buFont typeface="+mj-lt"/>
              <a:buAutoNum type="arabicPeriod"/>
            </a:pPr>
            <a:r>
              <a:rPr lang="nb-NO" sz="1200" dirty="0">
                <a:solidFill>
                  <a:prstClr val="black"/>
                </a:solidFill>
              </a:rPr>
              <a:t>Resultat av relevante prøver siste 12 måneder (CD4 tall og virusmengde)? </a:t>
            </a:r>
          </a:p>
          <a:p>
            <a:pPr marL="342797" indent="-342797" defTabSz="914126">
              <a:spcBef>
                <a:spcPts val="0"/>
              </a:spcBef>
              <a:spcAft>
                <a:spcPts val="600"/>
              </a:spcAft>
              <a:buFont typeface="+mj-lt"/>
              <a:buAutoNum type="arabicPeriod"/>
            </a:pPr>
            <a:r>
              <a:rPr lang="nb-NO" sz="1200" dirty="0">
                <a:solidFill>
                  <a:prstClr val="black"/>
                </a:solidFill>
              </a:rPr>
              <a:t>Er det god etterlevelse av medikamentell behandling og kontroller?</a:t>
            </a:r>
          </a:p>
          <a:p>
            <a:pPr marL="342797" indent="-342797" defTabSz="914126">
              <a:spcBef>
                <a:spcPts val="0"/>
              </a:spcBef>
              <a:spcAft>
                <a:spcPts val="600"/>
              </a:spcAft>
              <a:buFont typeface="+mj-lt"/>
              <a:buAutoNum type="arabicPeriod"/>
            </a:pPr>
            <a:r>
              <a:rPr lang="nb-NO" sz="1200" dirty="0">
                <a:solidFill>
                  <a:prstClr val="black"/>
                </a:solidFill>
              </a:rPr>
              <a:t>Hvis behandlingen er avsluttet, hva er årsaken til det?</a:t>
            </a:r>
          </a:p>
          <a:p>
            <a:pPr marL="342797" indent="-342797" defTabSz="914126">
              <a:spcBef>
                <a:spcPts val="0"/>
              </a:spcBef>
              <a:spcAft>
                <a:spcPts val="600"/>
              </a:spcAft>
              <a:buFont typeface="+mj-lt"/>
              <a:buAutoNum type="arabicPeriod"/>
            </a:pPr>
            <a:r>
              <a:rPr lang="nb-NO" sz="1200" dirty="0">
                <a:solidFill>
                  <a:prstClr val="black"/>
                </a:solidFill>
              </a:rPr>
              <a:t>Er det andre infeksjonssykdommer (spesielt Hepatitt B/C)? Ev. resultat av relevante prøver og undersøkelser med tidsangivelser?</a:t>
            </a:r>
          </a:p>
          <a:p>
            <a:pPr marL="342797" indent="-342797" defTabSz="914126">
              <a:spcBef>
                <a:spcPts val="0"/>
              </a:spcBef>
              <a:spcAft>
                <a:spcPts val="600"/>
              </a:spcAft>
              <a:buFont typeface="+mj-lt"/>
              <a:buAutoNum type="arabicPeriod"/>
            </a:pPr>
            <a:r>
              <a:rPr lang="nb-NO" sz="1200" dirty="0">
                <a:solidFill>
                  <a:prstClr val="black"/>
                </a:solidFill>
              </a:rPr>
              <a:t>Er det andre faktorer som kan ha innvirkning på prognosen? </a:t>
            </a:r>
          </a:p>
          <a:p>
            <a:pPr marL="0" indent="0">
              <a:buNone/>
            </a:pPr>
            <a:endParaRPr lang="nb-NO" sz="1200" dirty="0"/>
          </a:p>
        </p:txBody>
      </p:sp>
    </p:spTree>
    <p:extLst>
      <p:ext uri="{BB962C8B-B14F-4D97-AF65-F5344CB8AC3E}">
        <p14:creationId xmlns:p14="http://schemas.microsoft.com/office/powerpoint/2010/main" val="3884782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solidFill>
                  <a:schemeClr val="tx2"/>
                </a:solidFill>
              </a:rPr>
              <a:t>Psykiske sykdommer</a:t>
            </a:r>
          </a:p>
        </p:txBody>
      </p:sp>
      <p:sp>
        <p:nvSpPr>
          <p:cNvPr id="3" name="Plassholder for innhold 2"/>
          <p:cNvSpPr>
            <a:spLocks noGrp="1"/>
          </p:cNvSpPr>
          <p:nvPr>
            <p:ph idx="1"/>
          </p:nvPr>
        </p:nvSpPr>
        <p:spPr>
          <a:xfrm>
            <a:off x="1439806" y="1235424"/>
            <a:ext cx="9311940" cy="5341316"/>
          </a:xfrm>
        </p:spPr>
        <p:txBody>
          <a:bodyPr>
            <a:normAutofit/>
          </a:bodyPr>
          <a:lstStyle/>
          <a:p>
            <a:pPr marL="0" indent="0" defTabSz="914126">
              <a:spcBef>
                <a:spcPts val="0"/>
              </a:spcBef>
              <a:spcAft>
                <a:spcPts val="600"/>
              </a:spcAft>
              <a:buNone/>
            </a:pPr>
            <a:r>
              <a:rPr lang="nb-NO" sz="1200" b="1" dirty="0"/>
              <a:t>ADHD/ADD</a:t>
            </a:r>
          </a:p>
          <a:p>
            <a:pPr marL="0" indent="0" defTabSz="914126">
              <a:spcBef>
                <a:spcPts val="0"/>
              </a:spcBef>
              <a:spcAft>
                <a:spcPts val="600"/>
              </a:spcAft>
              <a:buNone/>
            </a:pPr>
            <a:r>
              <a:rPr lang="nb-NO" sz="1200" dirty="0"/>
              <a:t>1. Henvisningsgrunn/symptomer? Når hadde  barnet symptomer første gang?</a:t>
            </a:r>
          </a:p>
          <a:p>
            <a:pPr marL="0" indent="0" defTabSz="914126">
              <a:spcBef>
                <a:spcPts val="0"/>
              </a:spcBef>
              <a:spcAft>
                <a:spcPts val="600"/>
              </a:spcAft>
              <a:buNone/>
            </a:pPr>
            <a:r>
              <a:rPr lang="nb-NO" sz="1200" dirty="0"/>
              <a:t>2. Når ble diagnosen stilt? Vi ber om kopi av utredningen. </a:t>
            </a:r>
          </a:p>
          <a:p>
            <a:pPr marL="0" indent="0" defTabSz="914126">
              <a:spcBef>
                <a:spcPts val="0"/>
              </a:spcBef>
              <a:spcAft>
                <a:spcPts val="600"/>
              </a:spcAft>
              <a:buNone/>
            </a:pPr>
            <a:r>
              <a:rPr lang="nb-NO" sz="1200" dirty="0"/>
              <a:t>3. Hva slags behandling/hjelpetiltak  får barnet?</a:t>
            </a:r>
          </a:p>
          <a:p>
            <a:pPr marL="0" indent="0" defTabSz="914126">
              <a:spcBef>
                <a:spcPts val="0"/>
              </a:spcBef>
              <a:spcAft>
                <a:spcPts val="600"/>
              </a:spcAft>
              <a:buNone/>
            </a:pPr>
            <a:r>
              <a:rPr lang="nb-NO" sz="1200" dirty="0"/>
              <a:t>4. Komorbide tilstander som: </a:t>
            </a:r>
          </a:p>
          <a:p>
            <a:pPr marL="444467" lvl="1" indent="-228531" defTabSz="914126">
              <a:spcBef>
                <a:spcPts val="0"/>
              </a:spcBef>
              <a:spcAft>
                <a:spcPts val="600"/>
              </a:spcAft>
              <a:buFont typeface="+mj-lt"/>
              <a:buAutoNum type="alphaLcParenR"/>
            </a:pPr>
            <a:r>
              <a:rPr lang="nb-NO" sz="1200" dirty="0">
                <a:cs typeface="Arial" panose="020B0604020202020204" pitchFamily="34" charset="0"/>
              </a:rPr>
              <a:t>Lærevansker?</a:t>
            </a:r>
          </a:p>
          <a:p>
            <a:pPr marL="444467" lvl="1" indent="-228531" defTabSz="914126">
              <a:spcBef>
                <a:spcPts val="0"/>
              </a:spcBef>
              <a:spcAft>
                <a:spcPts val="600"/>
              </a:spcAft>
              <a:buFont typeface="+mj-lt"/>
              <a:buAutoNum type="alphaLcParenR"/>
            </a:pPr>
            <a:r>
              <a:rPr lang="nb-NO" sz="1200" dirty="0">
                <a:cs typeface="Arial" panose="020B0604020202020204" pitchFamily="34" charset="0"/>
              </a:rPr>
              <a:t>Psykiske problemer/tilstander?</a:t>
            </a:r>
          </a:p>
          <a:p>
            <a:pPr marL="444467" lvl="1" indent="-228531" defTabSz="914126">
              <a:spcBef>
                <a:spcPts val="0"/>
              </a:spcBef>
              <a:spcAft>
                <a:spcPts val="600"/>
              </a:spcAft>
              <a:buFont typeface="+mj-lt"/>
              <a:buAutoNum type="alphaLcParenR"/>
            </a:pPr>
            <a:r>
              <a:rPr lang="nb-NO" sz="1200" dirty="0">
                <a:cs typeface="Arial" panose="020B0604020202020204" pitchFamily="34" charset="0"/>
              </a:rPr>
              <a:t>Organisk hjerneskade?</a:t>
            </a:r>
          </a:p>
          <a:p>
            <a:pPr marL="0" indent="0" defTabSz="914126">
              <a:spcBef>
                <a:spcPts val="0"/>
              </a:spcBef>
              <a:spcAft>
                <a:spcPts val="600"/>
              </a:spcAft>
              <a:buNone/>
            </a:pPr>
            <a:r>
              <a:rPr lang="nb-NO" sz="1200" dirty="0"/>
              <a:t>5.Andre somatiske tilstander? </a:t>
            </a:r>
          </a:p>
          <a:p>
            <a:pPr marL="0" indent="0" defTabSz="914126">
              <a:spcBef>
                <a:spcPts val="0"/>
              </a:spcBef>
              <a:spcAft>
                <a:spcPts val="600"/>
              </a:spcAft>
              <a:buNone/>
            </a:pPr>
            <a:endParaRPr lang="nb-NO" sz="1200" dirty="0"/>
          </a:p>
          <a:p>
            <a:pPr marL="0" indent="0" defTabSz="914126">
              <a:spcBef>
                <a:spcPts val="0"/>
              </a:spcBef>
              <a:spcAft>
                <a:spcPts val="600"/>
              </a:spcAft>
              <a:buNone/>
            </a:pPr>
            <a:r>
              <a:rPr lang="nb-NO" sz="1200" b="1" dirty="0">
                <a:solidFill>
                  <a:prstClr val="black"/>
                </a:solidFill>
              </a:rPr>
              <a:t>Tourettes/Tics</a:t>
            </a:r>
          </a:p>
          <a:p>
            <a:pPr marL="342797" indent="-342797" defTabSz="914126">
              <a:spcBef>
                <a:spcPts val="0"/>
              </a:spcBef>
              <a:spcAft>
                <a:spcPts val="600"/>
              </a:spcAft>
              <a:buFont typeface="+mj-lt"/>
              <a:buAutoNum type="arabicPeriod"/>
            </a:pPr>
            <a:r>
              <a:rPr lang="nb-NO" sz="1200" dirty="0">
                <a:solidFill>
                  <a:prstClr val="black"/>
                </a:solidFill>
              </a:rPr>
              <a:t>Hvilken type tics, verbale eller motoriske? Er de vedvarende? </a:t>
            </a:r>
          </a:p>
          <a:p>
            <a:pPr marL="342797" indent="-342797" defTabSz="914126">
              <a:spcBef>
                <a:spcPts val="0"/>
              </a:spcBef>
              <a:spcAft>
                <a:spcPts val="600"/>
              </a:spcAft>
              <a:buFont typeface="+mj-lt"/>
              <a:buAutoNum type="arabicPeriod"/>
            </a:pPr>
            <a:r>
              <a:rPr lang="nb-NO" sz="1200" dirty="0">
                <a:solidFill>
                  <a:prstClr val="black"/>
                </a:solidFill>
              </a:rPr>
              <a:t>Når ble diagnosen stilt? Vi ber om kopi av utredningen. </a:t>
            </a:r>
          </a:p>
          <a:p>
            <a:pPr marL="342797" indent="-342797" defTabSz="914126">
              <a:spcBef>
                <a:spcPts val="0"/>
              </a:spcBef>
              <a:spcAft>
                <a:spcPts val="600"/>
              </a:spcAft>
              <a:buFont typeface="+mj-lt"/>
              <a:buAutoNum type="arabicPeriod"/>
            </a:pPr>
            <a:r>
              <a:rPr lang="nb-NO" sz="1200" dirty="0">
                <a:solidFill>
                  <a:prstClr val="black"/>
                </a:solidFill>
              </a:rPr>
              <a:t>Hva slags behandling/hjelpetiltak er igangsatt?</a:t>
            </a:r>
          </a:p>
          <a:p>
            <a:pPr marL="342797" indent="-342797" defTabSz="914126">
              <a:spcBef>
                <a:spcPts val="0"/>
              </a:spcBef>
              <a:spcAft>
                <a:spcPts val="600"/>
              </a:spcAft>
              <a:buFont typeface="+mj-lt"/>
              <a:buAutoNum type="arabicPeriod"/>
            </a:pPr>
            <a:r>
              <a:rPr lang="nb-NO" sz="1200" dirty="0">
                <a:solidFill>
                  <a:prstClr val="black"/>
                </a:solidFill>
              </a:rPr>
              <a:t>Er det påvist komorbide tilstander som lærevansker, psykiske problemer, ADHD/ADD eller organisk hjerneskade?</a:t>
            </a:r>
          </a:p>
          <a:p>
            <a:pPr marL="342797" indent="-342797" defTabSz="914126">
              <a:spcBef>
                <a:spcPts val="0"/>
              </a:spcBef>
              <a:spcAft>
                <a:spcPts val="600"/>
              </a:spcAft>
              <a:buFont typeface="+mj-lt"/>
              <a:buAutoNum type="arabicPeriod"/>
            </a:pPr>
            <a:r>
              <a:rPr lang="nb-NO" sz="1200" dirty="0">
                <a:solidFill>
                  <a:prstClr val="black"/>
                </a:solidFill>
              </a:rPr>
              <a:t>Påvirkes funksjonsevnen?</a:t>
            </a:r>
          </a:p>
          <a:p>
            <a:pPr marL="342797" indent="-342797" defTabSz="914126">
              <a:spcBef>
                <a:spcPts val="0"/>
              </a:spcBef>
              <a:spcAft>
                <a:spcPts val="600"/>
              </a:spcAft>
              <a:buFont typeface="+mj-lt"/>
              <a:buAutoNum type="arabicPeriod"/>
            </a:pPr>
            <a:r>
              <a:rPr lang="nb-NO" sz="1200" dirty="0">
                <a:solidFill>
                  <a:prstClr val="black"/>
                </a:solidFill>
              </a:rPr>
              <a:t>Plan for videre utredning/behandling/kontroll? </a:t>
            </a:r>
          </a:p>
          <a:p>
            <a:pPr marL="0" indent="0">
              <a:buNone/>
            </a:pPr>
            <a:endParaRPr lang="nb-NO" sz="1200" b="1" dirty="0"/>
          </a:p>
        </p:txBody>
      </p:sp>
    </p:spTree>
    <p:extLst>
      <p:ext uri="{BB962C8B-B14F-4D97-AF65-F5344CB8AC3E}">
        <p14:creationId xmlns:p14="http://schemas.microsoft.com/office/powerpoint/2010/main" val="2677384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solidFill>
                  <a:schemeClr val="tx2"/>
                </a:solidFill>
              </a:rPr>
              <a:t>Psykiske sykdommer</a:t>
            </a:r>
          </a:p>
        </p:txBody>
      </p:sp>
      <p:sp>
        <p:nvSpPr>
          <p:cNvPr id="3" name="Plassholder for innhold 2"/>
          <p:cNvSpPr>
            <a:spLocks noGrp="1"/>
          </p:cNvSpPr>
          <p:nvPr>
            <p:ph idx="1"/>
          </p:nvPr>
        </p:nvSpPr>
        <p:spPr>
          <a:xfrm>
            <a:off x="1439806" y="988887"/>
            <a:ext cx="9311940" cy="4869310"/>
          </a:xfrm>
        </p:spPr>
        <p:txBody>
          <a:bodyPr>
            <a:normAutofit/>
          </a:bodyPr>
          <a:lstStyle/>
          <a:p>
            <a:pPr marL="0" indent="0" defTabSz="914126">
              <a:spcBef>
                <a:spcPts val="0"/>
              </a:spcBef>
              <a:spcAft>
                <a:spcPts val="600"/>
              </a:spcAft>
              <a:buNone/>
            </a:pPr>
            <a:r>
              <a:rPr lang="nb-NO" sz="1200" b="1" dirty="0">
                <a:solidFill>
                  <a:prstClr val="black"/>
                </a:solidFill>
              </a:rPr>
              <a:t>Generelle psykiske plager (nedstemthet/mobbing/utbrenthet, angst) </a:t>
            </a:r>
          </a:p>
          <a:p>
            <a:pPr marL="0" indent="0" defTabSz="914126">
              <a:spcBef>
                <a:spcPts val="0"/>
              </a:spcBef>
              <a:spcAft>
                <a:spcPts val="600"/>
              </a:spcAft>
              <a:buNone/>
            </a:pPr>
            <a:r>
              <a:rPr lang="nb-NO" sz="1200" dirty="0">
                <a:solidFill>
                  <a:prstClr val="black"/>
                </a:solidFill>
              </a:rPr>
              <a:t>1. Hvilke symptomer hadde barnet før  det ble henvist til behandling?</a:t>
            </a:r>
          </a:p>
          <a:p>
            <a:pPr marL="0" indent="0" defTabSz="914126">
              <a:spcBef>
                <a:spcPts val="0"/>
              </a:spcBef>
              <a:spcAft>
                <a:spcPts val="600"/>
              </a:spcAft>
              <a:buNone/>
            </a:pPr>
            <a:r>
              <a:rPr lang="nb-NO" sz="1200" dirty="0">
                <a:solidFill>
                  <a:prstClr val="black"/>
                </a:solidFill>
              </a:rPr>
              <a:t>2. Hva slags behandling er gitt og hvor lenge har den vart? Pågår behandlingen ennå?</a:t>
            </a:r>
          </a:p>
          <a:p>
            <a:pPr marL="0" indent="0" defTabSz="914126">
              <a:spcBef>
                <a:spcPts val="0"/>
              </a:spcBef>
              <a:spcAft>
                <a:spcPts val="600"/>
              </a:spcAft>
              <a:buNone/>
            </a:pPr>
            <a:r>
              <a:rPr lang="nb-NO" sz="1200" dirty="0">
                <a:solidFill>
                  <a:prstClr val="black"/>
                </a:solidFill>
              </a:rPr>
              <a:t>3. Har barnet fortsatt symptomer?</a:t>
            </a:r>
          </a:p>
          <a:p>
            <a:pPr marL="0" indent="0" defTabSz="914126">
              <a:spcBef>
                <a:spcPts val="0"/>
              </a:spcBef>
              <a:spcAft>
                <a:spcPts val="600"/>
              </a:spcAft>
              <a:buNone/>
            </a:pPr>
            <a:r>
              <a:rPr lang="nb-NO" sz="1200" dirty="0">
                <a:solidFill>
                  <a:prstClr val="black"/>
                </a:solidFill>
              </a:rPr>
              <a:t>4. Har barnet fått  noen diagnose?</a:t>
            </a:r>
          </a:p>
          <a:p>
            <a:pPr marL="0" indent="0" defTabSz="914126">
              <a:spcBef>
                <a:spcPts val="0"/>
              </a:spcBef>
              <a:spcAft>
                <a:spcPts val="600"/>
              </a:spcAft>
              <a:buNone/>
            </a:pPr>
            <a:r>
              <a:rPr lang="nb-NO" sz="1200" dirty="0">
                <a:solidFill>
                  <a:prstClr val="black"/>
                </a:solidFill>
              </a:rPr>
              <a:t>5. Hvilke planer foreligger for videre oppfølging/kontroller? </a:t>
            </a:r>
          </a:p>
          <a:p>
            <a:pPr marL="0" indent="0" defTabSz="914126">
              <a:spcBef>
                <a:spcPts val="0"/>
              </a:spcBef>
              <a:spcAft>
                <a:spcPts val="600"/>
              </a:spcAft>
              <a:buNone/>
            </a:pPr>
            <a:r>
              <a:rPr lang="nb-NO" sz="1200" dirty="0">
                <a:solidFill>
                  <a:prstClr val="black"/>
                </a:solidFill>
              </a:rPr>
              <a:t>6. Hvordan vurderes prognosen i forhold til behov for videre behandling og fremtidig psykisk helsetilstand?</a:t>
            </a:r>
            <a:br>
              <a:rPr lang="nb-NO" sz="1200" dirty="0">
                <a:solidFill>
                  <a:prstClr val="black"/>
                </a:solidFill>
              </a:rPr>
            </a:br>
            <a:endParaRPr lang="nb-NO" sz="1799" dirty="0">
              <a:solidFill>
                <a:prstClr val="black"/>
              </a:solidFill>
              <a:latin typeface="Open Sans For If"/>
            </a:endParaRPr>
          </a:p>
          <a:p>
            <a:pPr marL="0" indent="0" defTabSz="914126">
              <a:spcBef>
                <a:spcPts val="0"/>
              </a:spcBef>
              <a:spcAft>
                <a:spcPts val="600"/>
              </a:spcAft>
              <a:buNone/>
            </a:pPr>
            <a:r>
              <a:rPr lang="nb-NO" sz="1200" b="1" dirty="0">
                <a:solidFill>
                  <a:prstClr val="black"/>
                </a:solidFill>
              </a:rPr>
              <a:t>Psykiske lidelser (selvskading, schizofreni, bipolar lidelse, personlighetsforstyrrelser) </a:t>
            </a:r>
          </a:p>
          <a:p>
            <a:pPr marL="342797" indent="-342797" defTabSz="914126">
              <a:spcBef>
                <a:spcPts val="0"/>
              </a:spcBef>
              <a:spcAft>
                <a:spcPts val="600"/>
              </a:spcAft>
              <a:buFontTx/>
              <a:buAutoNum type="arabicPeriod"/>
            </a:pPr>
            <a:r>
              <a:rPr lang="nb-NO" sz="1200" dirty="0">
                <a:solidFill>
                  <a:prstClr val="black"/>
                </a:solidFill>
              </a:rPr>
              <a:t>Når oppsto de første symptomene på psykiske plager, og hvilke symptomer hadde barnet før det ble henvist til behandling?</a:t>
            </a:r>
          </a:p>
          <a:p>
            <a:pPr marL="342797" indent="-342797" defTabSz="914126">
              <a:spcBef>
                <a:spcPts val="0"/>
              </a:spcBef>
              <a:spcAft>
                <a:spcPts val="600"/>
              </a:spcAft>
              <a:buFontTx/>
              <a:buAutoNum type="arabicPeriod"/>
            </a:pPr>
            <a:r>
              <a:rPr lang="nb-NO" sz="1200" dirty="0">
                <a:solidFill>
                  <a:prstClr val="black"/>
                </a:solidFill>
              </a:rPr>
              <a:t>Oppgi nøyaktig diagnose(r) og om lidelsen er mild, moderat eller alvorlig</a:t>
            </a:r>
          </a:p>
          <a:p>
            <a:pPr marL="342797" indent="-342797" defTabSz="914126">
              <a:spcBef>
                <a:spcPts val="0"/>
              </a:spcBef>
              <a:spcAft>
                <a:spcPts val="600"/>
              </a:spcAft>
              <a:buFontTx/>
              <a:buAutoNum type="arabicPeriod"/>
            </a:pPr>
            <a:r>
              <a:rPr lang="nb-NO" sz="1200" dirty="0">
                <a:solidFill>
                  <a:prstClr val="black"/>
                </a:solidFill>
              </a:rPr>
              <a:t>Forløp med tidsangivelser (symptomer, har det vært flere perioder, psykotiske episoder, suicidaltanker/-forsøk)</a:t>
            </a:r>
          </a:p>
          <a:p>
            <a:pPr marL="342797" indent="-342797" defTabSz="914126">
              <a:spcBef>
                <a:spcPts val="0"/>
              </a:spcBef>
              <a:spcAft>
                <a:spcPts val="600"/>
              </a:spcAft>
              <a:buFontTx/>
              <a:buAutoNum type="arabicPeriod"/>
            </a:pPr>
            <a:r>
              <a:rPr lang="nb-NO" sz="1200" dirty="0">
                <a:solidFill>
                  <a:prstClr val="black"/>
                </a:solidFill>
              </a:rPr>
              <a:t>Behandling med tidsangivelser (medikamenter, spesialistbehandling, sykehusinnleggelser) og effekten av behandlingen. Vennligst legg ved epikriser.</a:t>
            </a:r>
          </a:p>
          <a:p>
            <a:pPr marL="342797" indent="-342797" defTabSz="914126">
              <a:spcBef>
                <a:spcPts val="0"/>
              </a:spcBef>
              <a:spcAft>
                <a:spcPts val="600"/>
              </a:spcAft>
              <a:buFontTx/>
              <a:buAutoNum type="arabicPeriod"/>
            </a:pPr>
            <a:r>
              <a:rPr lang="nb-NO" sz="1200" dirty="0">
                <a:solidFill>
                  <a:prstClr val="black"/>
                </a:solidFill>
              </a:rPr>
              <a:t>Status ved siste kontroll (symptomer, behandling)?</a:t>
            </a:r>
          </a:p>
          <a:p>
            <a:pPr marL="342797" indent="-342797" defTabSz="914126">
              <a:spcBef>
                <a:spcPts val="0"/>
              </a:spcBef>
              <a:spcAft>
                <a:spcPts val="600"/>
              </a:spcAft>
              <a:buFontTx/>
              <a:buAutoNum type="arabicPeriod"/>
            </a:pPr>
            <a:r>
              <a:rPr lang="nb-NO" sz="1200" dirty="0">
                <a:solidFill>
                  <a:prstClr val="black"/>
                </a:solidFill>
              </a:rPr>
              <a:t>Er det andre faktorer som kan ha innvirkning på prognose (sosiale forhold, psykosomatiske plager, medikamentoverforbruk)? Ev. beskriv</a:t>
            </a:r>
          </a:p>
          <a:p>
            <a:pPr marL="342797" indent="-342797" defTabSz="914126">
              <a:spcBef>
                <a:spcPts val="0"/>
              </a:spcBef>
              <a:spcAft>
                <a:spcPts val="600"/>
              </a:spcAft>
              <a:buFontTx/>
              <a:buAutoNum type="arabicPeriod"/>
            </a:pPr>
            <a:r>
              <a:rPr lang="nb-NO" sz="1200" dirty="0">
                <a:solidFill>
                  <a:prstClr val="black"/>
                </a:solidFill>
              </a:rPr>
              <a:t>Forventet videre utvikling/prognose? </a:t>
            </a:r>
          </a:p>
          <a:p>
            <a:pPr marL="0" indent="0" defTabSz="914126">
              <a:spcBef>
                <a:spcPts val="0"/>
              </a:spcBef>
              <a:spcAft>
                <a:spcPts val="600"/>
              </a:spcAft>
              <a:buNone/>
            </a:pPr>
            <a:endParaRPr lang="nb-NO" sz="1799" dirty="0">
              <a:solidFill>
                <a:prstClr val="black"/>
              </a:solidFill>
              <a:latin typeface="Open Sans For If"/>
            </a:endParaRPr>
          </a:p>
        </p:txBody>
      </p:sp>
    </p:spTree>
    <p:extLst>
      <p:ext uri="{BB962C8B-B14F-4D97-AF65-F5344CB8AC3E}">
        <p14:creationId xmlns:p14="http://schemas.microsoft.com/office/powerpoint/2010/main" val="4001720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tx2"/>
                </a:solidFill>
              </a:rPr>
              <a:t>Psykiske sykdommer</a:t>
            </a:r>
          </a:p>
        </p:txBody>
      </p:sp>
      <p:sp>
        <p:nvSpPr>
          <p:cNvPr id="3" name="Plassholder for innhold 2"/>
          <p:cNvSpPr>
            <a:spLocks noGrp="1"/>
          </p:cNvSpPr>
          <p:nvPr>
            <p:ph idx="1"/>
          </p:nvPr>
        </p:nvSpPr>
        <p:spPr>
          <a:xfrm>
            <a:off x="1439806" y="1235424"/>
            <a:ext cx="9311940" cy="5021803"/>
          </a:xfrm>
        </p:spPr>
        <p:txBody>
          <a:bodyPr/>
          <a:lstStyle/>
          <a:p>
            <a:pPr marL="0" indent="0" defTabSz="914309">
              <a:spcBef>
                <a:spcPts val="0"/>
              </a:spcBef>
              <a:spcAft>
                <a:spcPts val="600"/>
              </a:spcAft>
              <a:buNone/>
            </a:pPr>
            <a:r>
              <a:rPr lang="nb-NO" sz="1200" b="1" dirty="0">
                <a:solidFill>
                  <a:prstClr val="black"/>
                </a:solidFill>
              </a:rPr>
              <a:t>Spiseforstyrrelser</a:t>
            </a:r>
          </a:p>
          <a:p>
            <a:pPr marL="228531" indent="-228531" defTabSz="914309">
              <a:spcBef>
                <a:spcPts val="0"/>
              </a:spcBef>
              <a:spcAft>
                <a:spcPts val="600"/>
              </a:spcAft>
              <a:buFont typeface="+mj-lt"/>
              <a:buAutoNum type="arabicPeriod"/>
            </a:pPr>
            <a:r>
              <a:rPr lang="nb-NO" sz="1200" dirty="0">
                <a:solidFill>
                  <a:prstClr val="black"/>
                </a:solidFill>
              </a:rPr>
              <a:t>Når oppsto spiseforstyrrelsen og hvordan har utviklingen vært?</a:t>
            </a:r>
          </a:p>
          <a:p>
            <a:pPr marL="228531" indent="-228531" defTabSz="914309">
              <a:spcBef>
                <a:spcPts val="0"/>
              </a:spcBef>
              <a:spcAft>
                <a:spcPts val="600"/>
              </a:spcAft>
              <a:buFont typeface="+mj-lt"/>
              <a:buAutoNum type="arabicPeriod"/>
            </a:pPr>
            <a:r>
              <a:rPr lang="nb-NO" sz="1200" dirty="0">
                <a:solidFill>
                  <a:prstClr val="black"/>
                </a:solidFill>
              </a:rPr>
              <a:t>Nøyaktig diagnose(r)?</a:t>
            </a:r>
          </a:p>
          <a:p>
            <a:pPr marL="228531" indent="-228531" defTabSz="914309">
              <a:spcBef>
                <a:spcPts val="0"/>
              </a:spcBef>
              <a:spcAft>
                <a:spcPts val="600"/>
              </a:spcAft>
              <a:buFont typeface="+mj-lt"/>
              <a:buAutoNum type="arabicPeriod"/>
            </a:pPr>
            <a:r>
              <a:rPr lang="nb-NO" sz="1200" dirty="0">
                <a:solidFill>
                  <a:prstClr val="black"/>
                </a:solidFill>
              </a:rPr>
              <a:t>Antatt bakenforliggende årsak?</a:t>
            </a:r>
          </a:p>
          <a:p>
            <a:pPr marL="228531" indent="-228531" defTabSz="914309">
              <a:spcBef>
                <a:spcPts val="0"/>
              </a:spcBef>
              <a:spcAft>
                <a:spcPts val="600"/>
              </a:spcAft>
              <a:buFont typeface="+mj-lt"/>
              <a:buAutoNum type="arabicPeriod"/>
            </a:pPr>
            <a:r>
              <a:rPr lang="nb-NO" sz="1200" dirty="0">
                <a:solidFill>
                  <a:prstClr val="black"/>
                </a:solidFill>
              </a:rPr>
              <a:t>Forløp med tidsangivelser (symptomer, har det vært flere perioder, psykotiske episoder, suicidaltanker/-forsøk)?</a:t>
            </a:r>
          </a:p>
          <a:p>
            <a:pPr marL="228531" indent="-228531" defTabSz="914309">
              <a:spcBef>
                <a:spcPts val="0"/>
              </a:spcBef>
              <a:spcAft>
                <a:spcPts val="600"/>
              </a:spcAft>
              <a:buFont typeface="+mj-lt"/>
              <a:buAutoNum type="arabicPeriod"/>
            </a:pPr>
            <a:r>
              <a:rPr lang="nb-NO" sz="1200" dirty="0">
                <a:solidFill>
                  <a:prstClr val="black"/>
                </a:solidFill>
              </a:rPr>
              <a:t>Behandling med tidsangivelser (medikamenter, spesialistbehandling, sykehusinnleggelser) og effekten av behandlingen? Vennligst legg ved epikriser.</a:t>
            </a:r>
          </a:p>
          <a:p>
            <a:pPr marL="228531" indent="-228531" defTabSz="914309">
              <a:spcBef>
                <a:spcPts val="0"/>
              </a:spcBef>
              <a:spcAft>
                <a:spcPts val="600"/>
              </a:spcAft>
              <a:buFont typeface="+mj-lt"/>
              <a:buAutoNum type="arabicPeriod"/>
            </a:pPr>
            <a:r>
              <a:rPr lang="nb-NO" sz="1200" dirty="0">
                <a:solidFill>
                  <a:prstClr val="black"/>
                </a:solidFill>
              </a:rPr>
              <a:t>Varighet av sykdommen? Eventuell stabil fase fra når?</a:t>
            </a:r>
          </a:p>
          <a:p>
            <a:pPr marL="228531" indent="-228531" defTabSz="914309">
              <a:spcBef>
                <a:spcPts val="0"/>
              </a:spcBef>
              <a:spcAft>
                <a:spcPts val="600"/>
              </a:spcAft>
              <a:buFont typeface="+mj-lt"/>
              <a:buAutoNum type="arabicPeriod"/>
            </a:pPr>
            <a:r>
              <a:rPr lang="nb-NO" sz="1200" dirty="0">
                <a:solidFill>
                  <a:prstClr val="black"/>
                </a:solidFill>
              </a:rPr>
              <a:t>Høyde/vekt? Vektutvikling siste 2 år?</a:t>
            </a:r>
          </a:p>
          <a:p>
            <a:pPr marL="228531" indent="-228531" defTabSz="914309">
              <a:spcBef>
                <a:spcPts val="0"/>
              </a:spcBef>
              <a:spcAft>
                <a:spcPts val="600"/>
              </a:spcAft>
              <a:buFont typeface="+mj-lt"/>
              <a:buAutoNum type="arabicPeriod"/>
            </a:pPr>
            <a:r>
              <a:rPr lang="nb-NO" sz="1200" dirty="0">
                <a:solidFill>
                  <a:prstClr val="black"/>
                </a:solidFill>
              </a:rPr>
              <a:t>Er det andre faktorer som kan ha innvirkning på prognose (sosiale forhold, psykosomatiske plager, alkohol/rus/medikamentoverforbruk)? Ev. beskriv</a:t>
            </a:r>
          </a:p>
          <a:p>
            <a:pPr marL="228531" indent="-228531" defTabSz="914309">
              <a:spcBef>
                <a:spcPts val="0"/>
              </a:spcBef>
              <a:spcAft>
                <a:spcPts val="600"/>
              </a:spcAft>
              <a:buFont typeface="+mj-lt"/>
              <a:buAutoNum type="arabicPeriod"/>
            </a:pPr>
            <a:r>
              <a:rPr lang="nb-NO" sz="1200" dirty="0">
                <a:solidFill>
                  <a:prstClr val="black"/>
                </a:solidFill>
              </a:rPr>
              <a:t>Prognose?</a:t>
            </a:r>
          </a:p>
          <a:p>
            <a:endParaRPr lang="nb-NO" dirty="0"/>
          </a:p>
        </p:txBody>
      </p:sp>
    </p:spTree>
    <p:extLst>
      <p:ext uri="{BB962C8B-B14F-4D97-AF65-F5344CB8AC3E}">
        <p14:creationId xmlns:p14="http://schemas.microsoft.com/office/powerpoint/2010/main" val="1866370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b="1"/>
              <a:t>FULLMAKT </a:t>
            </a:r>
            <a:r>
              <a:rPr lang="nb-NO" b="1" dirty="0"/>
              <a:t>(Tegning)</a:t>
            </a:r>
            <a:endParaRPr lang="nb-NO" dirty="0"/>
          </a:p>
        </p:txBody>
      </p:sp>
      <p:sp>
        <p:nvSpPr>
          <p:cNvPr id="3" name="Plassholder for innhold 2"/>
          <p:cNvSpPr>
            <a:spLocks noGrp="1"/>
          </p:cNvSpPr>
          <p:nvPr>
            <p:ph idx="1"/>
          </p:nvPr>
        </p:nvSpPr>
        <p:spPr>
          <a:xfrm>
            <a:off x="1439806" y="1235424"/>
            <a:ext cx="9311940" cy="5329229"/>
          </a:xfrm>
        </p:spPr>
        <p:txBody>
          <a:bodyPr>
            <a:normAutofit fontScale="85000" lnSpcReduction="20000"/>
          </a:bodyPr>
          <a:lstStyle/>
          <a:p>
            <a:r>
              <a:rPr lang="nb-NO" dirty="0"/>
              <a:t>Fullmakten gir selskapet rett til å innhente de opplysninger om meg som for selskapet anses nødvendige og relevante for å vurdere min forsikringssøknad. </a:t>
            </a:r>
            <a:br>
              <a:rPr lang="nb-NO" dirty="0"/>
            </a:br>
            <a:r>
              <a:rPr lang="nb-NO" dirty="0"/>
              <a:t>Denne fullmakt fritar de som har taushetsbelagte opplysninger om meg fra deres taushetsplikt.</a:t>
            </a:r>
            <a:br>
              <a:rPr lang="nb-NO" dirty="0"/>
            </a:br>
            <a:endParaRPr lang="nb-NO" dirty="0"/>
          </a:p>
          <a:p>
            <a:r>
              <a:rPr lang="nb-NO" sz="2299" dirty="0"/>
              <a:t>Fullmakten er begrenset slik: </a:t>
            </a:r>
          </a:p>
          <a:p>
            <a:pPr lvl="0"/>
            <a:r>
              <a:rPr lang="nb-NO" sz="2299" dirty="0"/>
              <a:t>Informasjon om </a:t>
            </a:r>
            <a:r>
              <a:rPr lang="nb-NO" sz="2299" dirty="0" err="1"/>
              <a:t>f.eks</a:t>
            </a:r>
            <a:r>
              <a:rPr lang="nb-NO" sz="2299" dirty="0"/>
              <a:t> sykdommer, helseplager og skader kan kun hentes inn hos de leger, behandlere og institusjoner jeg har oppgitt i dette skjemaet samt fra Arbeids- og velferdsetaten og andre forsikringsselskap.</a:t>
            </a:r>
          </a:p>
          <a:p>
            <a:pPr lvl="0"/>
            <a:r>
              <a:rPr lang="nb-NO" sz="2299" dirty="0"/>
              <a:t>Ønsker (selskapet) informasjon fra andre kilder, plikter selskapet å innhente ny fullmakt.</a:t>
            </a:r>
          </a:p>
          <a:p>
            <a:pPr lvl="0"/>
            <a:r>
              <a:rPr lang="nb-NO" sz="2299" dirty="0"/>
              <a:t>Fullmakten omfatter ikke opplysninger som er mer enn 10 år regnet fra søknadsdato med mindre disse har sammenheng med helseopplysninger og helsesituasjon som er nyere enn 10 år.</a:t>
            </a:r>
          </a:p>
          <a:p>
            <a:pPr lvl="0"/>
            <a:r>
              <a:rPr lang="nb-NO" sz="2299" dirty="0"/>
              <a:t>Fullmakten gjelder heller ikke rett til å innhente eller bruke informasjon fra genetiske tester som er tatt for å avdekke risiko for fremtidig sykdom og som forsikringsselskapene etter Bioteknologiloven ikke har lov til å bruke.</a:t>
            </a:r>
          </a:p>
          <a:p>
            <a:endParaRPr lang="nb-NO" dirty="0"/>
          </a:p>
        </p:txBody>
      </p:sp>
    </p:spTree>
    <p:extLst>
      <p:ext uri="{BB962C8B-B14F-4D97-AF65-F5344CB8AC3E}">
        <p14:creationId xmlns:p14="http://schemas.microsoft.com/office/powerpoint/2010/main" val="86327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BE3714-4C9A-4D61-838E-AE8BFBF1A443}"/>
              </a:ext>
            </a:extLst>
          </p:cNvPr>
          <p:cNvSpPr>
            <a:spLocks noGrp="1"/>
          </p:cNvSpPr>
          <p:nvPr>
            <p:ph type="title"/>
          </p:nvPr>
        </p:nvSpPr>
        <p:spPr/>
        <p:txBody>
          <a:bodyPr/>
          <a:lstStyle/>
          <a:p>
            <a:r>
              <a:rPr lang="nb-NO" dirty="0"/>
              <a:t>Logikk forklaring</a:t>
            </a:r>
            <a:endParaRPr lang="en-US" dirty="0"/>
          </a:p>
        </p:txBody>
      </p:sp>
      <p:graphicFrame>
        <p:nvGraphicFramePr>
          <p:cNvPr id="4" name="Plassholder for innhold 3"/>
          <p:cNvGraphicFramePr>
            <a:graphicFrameLocks noGrp="1"/>
          </p:cNvGraphicFramePr>
          <p:nvPr>
            <p:ph idx="1"/>
          </p:nvPr>
        </p:nvGraphicFramePr>
        <p:xfrm>
          <a:off x="1422886" y="3555417"/>
          <a:ext cx="9312292" cy="2681542"/>
        </p:xfrm>
        <a:graphic>
          <a:graphicData uri="http://schemas.openxmlformats.org/drawingml/2006/table">
            <a:tbl>
              <a:tblPr firstRow="1" firstCol="1" bandRow="1">
                <a:tableStyleId>{5C22544A-7EE6-4342-B048-85BDC9FD1C3A}</a:tableStyleId>
              </a:tblPr>
              <a:tblGrid>
                <a:gridCol w="1592741">
                  <a:extLst>
                    <a:ext uri="{9D8B030D-6E8A-4147-A177-3AD203B41FA5}">
                      <a16:colId xmlns:a16="http://schemas.microsoft.com/office/drawing/2014/main" val="3698007385"/>
                    </a:ext>
                  </a:extLst>
                </a:gridCol>
                <a:gridCol w="1592741">
                  <a:extLst>
                    <a:ext uri="{9D8B030D-6E8A-4147-A177-3AD203B41FA5}">
                      <a16:colId xmlns:a16="http://schemas.microsoft.com/office/drawing/2014/main" val="1455280278"/>
                    </a:ext>
                  </a:extLst>
                </a:gridCol>
                <a:gridCol w="1592741">
                  <a:extLst>
                    <a:ext uri="{9D8B030D-6E8A-4147-A177-3AD203B41FA5}">
                      <a16:colId xmlns:a16="http://schemas.microsoft.com/office/drawing/2014/main" val="4215070053"/>
                    </a:ext>
                  </a:extLst>
                </a:gridCol>
                <a:gridCol w="1592741">
                  <a:extLst>
                    <a:ext uri="{9D8B030D-6E8A-4147-A177-3AD203B41FA5}">
                      <a16:colId xmlns:a16="http://schemas.microsoft.com/office/drawing/2014/main" val="2891009512"/>
                    </a:ext>
                  </a:extLst>
                </a:gridCol>
                <a:gridCol w="2941327">
                  <a:extLst>
                    <a:ext uri="{9D8B030D-6E8A-4147-A177-3AD203B41FA5}">
                      <a16:colId xmlns:a16="http://schemas.microsoft.com/office/drawing/2014/main" val="704286525"/>
                    </a:ext>
                  </a:extLst>
                </a:gridCol>
              </a:tblGrid>
              <a:tr h="167596">
                <a:tc>
                  <a:txBody>
                    <a:bodyPr/>
                    <a:lstStyle/>
                    <a:p>
                      <a:pPr>
                        <a:spcAft>
                          <a:spcPts val="0"/>
                        </a:spcAft>
                      </a:pPr>
                      <a:r>
                        <a:rPr lang="nb-NO" sz="1100" dirty="0">
                          <a:effectLst/>
                        </a:rPr>
                        <a:t> </a:t>
                      </a:r>
                      <a:endParaRPr lang="nb-NO" sz="1100" dirty="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Standard</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dirty="0">
                          <a:effectLst/>
                        </a:rPr>
                        <a:t>Standard med intro</a:t>
                      </a:r>
                      <a:endParaRPr lang="nb-NO" sz="1100" dirty="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Spesifikke spørsmål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dirty="0">
                          <a:effectLst/>
                        </a:rPr>
                        <a:t>Hva skal </a:t>
                      </a:r>
                      <a:r>
                        <a:rPr lang="nb-NO" sz="1100">
                          <a:effectLst/>
                        </a:rPr>
                        <a:t>brevet inneholde?</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3665979074"/>
                  </a:ext>
                </a:extLst>
              </a:tr>
              <a:tr h="167596">
                <a:tc>
                  <a:txBody>
                    <a:bodyPr/>
                    <a:lstStyle/>
                    <a:p>
                      <a:pPr>
                        <a:spcAft>
                          <a:spcPts val="0"/>
                        </a:spcAft>
                      </a:pPr>
                      <a:r>
                        <a:rPr lang="nb-NO" sz="1100">
                          <a:effectLst/>
                        </a:rPr>
                        <a:t>Saksbehandler velger</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dirty="0">
                          <a:effectLst/>
                        </a:rPr>
                        <a:t> </a:t>
                      </a:r>
                      <a:endParaRPr lang="nb-NO" sz="1100" dirty="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Kun standard </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3576788437"/>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Standard med intro</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2404020529"/>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Kun spesifikke </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4193259931"/>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2</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Kun standard *1</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78051598"/>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2</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To introtekster, standard *1</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3280368496"/>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2</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Kun spesifikke * 2 </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1393027730"/>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3</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Kun standard *1</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136807736"/>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3</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Tre introtekster; standard *1</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417959136"/>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3</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Kun spesifikke *3</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2090353068"/>
                  </a:ext>
                </a:extLst>
              </a:tr>
              <a:tr h="335193">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2</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 introtekst, de 2 andre sykdommene nevnt, standard *1 </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1071359368"/>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2</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To introtekster, standard *1, spesifikk *1</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2919529"/>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En introtekst, standard *1, spesifikk *1</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1148802406"/>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2</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dirty="0">
                          <a:effectLst/>
                        </a:rPr>
                        <a:t>Kun spesifikk *2, standard *1</a:t>
                      </a:r>
                      <a:endParaRPr lang="nb-NO" sz="1100" dirty="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3499673345"/>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2</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dirty="0">
                          <a:effectLst/>
                        </a:rPr>
                        <a:t>En introtekst, standard *1, spesifikk *2 </a:t>
                      </a:r>
                      <a:endParaRPr lang="nb-NO" sz="1100" dirty="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552196266"/>
                  </a:ext>
                </a:extLst>
              </a:tr>
            </a:tbl>
          </a:graphicData>
        </a:graphic>
      </p:graphicFrame>
      <p:sp>
        <p:nvSpPr>
          <p:cNvPr id="6" name="TekstSylinder 5"/>
          <p:cNvSpPr txBox="1"/>
          <p:nvPr/>
        </p:nvSpPr>
        <p:spPr>
          <a:xfrm>
            <a:off x="409197" y="1169765"/>
            <a:ext cx="10943824" cy="1630791"/>
          </a:xfrm>
          <a:prstGeom prst="rect">
            <a:avLst/>
          </a:prstGeom>
          <a:noFill/>
        </p:spPr>
        <p:txBody>
          <a:bodyPr wrap="square" rtlCol="0">
            <a:spAutoFit/>
          </a:bodyPr>
          <a:lstStyle/>
          <a:p>
            <a:pPr marL="171399" indent="-171399">
              <a:buFont typeface="Arial" panose="020B0604020202020204" pitchFamily="34" charset="0"/>
              <a:buChar char="•"/>
            </a:pPr>
            <a:r>
              <a:rPr lang="nb-NO" sz="1000" dirty="0"/>
              <a:t>Begrepene vi har brukt er standard spørsmål, egen introtekst (med samme standard spørsmål), og spesifikke spørsmål – i tillegg kommer fritekstfelt for diagnoser som ikke ligger i løsningen</a:t>
            </a:r>
          </a:p>
          <a:p>
            <a:pPr marL="715623" lvl="1" indent="-171399">
              <a:buFont typeface="Arial" panose="020B0604020202020204" pitchFamily="34" charset="0"/>
              <a:buChar char="•"/>
            </a:pPr>
            <a:r>
              <a:rPr lang="nb-NO" sz="1000" dirty="0"/>
              <a:t>Standard spørsmål: er alltid like, og der diagnosen ikke er knytte til en egen introtekst vil legen kun få tekst ala «kunden har oppgitt XX»</a:t>
            </a:r>
          </a:p>
          <a:p>
            <a:pPr marL="715623" lvl="1" indent="-171399">
              <a:buFont typeface="Arial" panose="020B0604020202020204" pitchFamily="34" charset="0"/>
              <a:buChar char="•"/>
            </a:pPr>
            <a:r>
              <a:rPr lang="nb-NO" sz="1000" dirty="0"/>
              <a:t>Egen introtekst: gir samme liste over standard spørsmål men med en «hjelpetekst» til legen ala «kunde har oppgitt XX og derfor er det viktig at du tenker på følgene (blodverdier, x, y, z når du svarer»</a:t>
            </a:r>
          </a:p>
          <a:p>
            <a:pPr marL="715623" lvl="1" indent="-171399">
              <a:buFont typeface="Arial" panose="020B0604020202020204" pitchFamily="34" charset="0"/>
              <a:buChar char="•"/>
            </a:pPr>
            <a:r>
              <a:rPr lang="nb-NO" sz="1000" dirty="0"/>
              <a:t>Spesifikke spørsmål: egne spørsmål tilpasset sykdom/lidelse </a:t>
            </a:r>
          </a:p>
          <a:p>
            <a:pPr marL="171399" indent="-171399">
              <a:buFont typeface="Arial" panose="020B0604020202020204" pitchFamily="34" charset="0"/>
              <a:buChar char="•"/>
            </a:pPr>
            <a:r>
              <a:rPr lang="nb-NO" sz="1000" dirty="0"/>
              <a:t>Som hovedregel skal ikke saksbehandler velge mer enn 3 diagnoser, men det kan i enkelte tilfeller sendes inntil 5 diagnoser pr. forespørsel ved særskilt behov.</a:t>
            </a:r>
          </a:p>
          <a:p>
            <a:pPr marL="715623" lvl="1" indent="-171399">
              <a:buFont typeface="Arial" panose="020B0604020202020204" pitchFamily="34" charset="0"/>
              <a:buChar char="•"/>
            </a:pPr>
            <a:r>
              <a:rPr lang="nb-NO" sz="1000" dirty="0"/>
              <a:t>Der diagnosen ikke er på listen, må saksbehandler kunne velge «annet» og trigge en fritekstfunksjon (med plass til å beskrive diagnose og spørsmål) </a:t>
            </a:r>
            <a:br>
              <a:rPr lang="nb-NO" sz="1000" dirty="0"/>
            </a:br>
            <a:r>
              <a:rPr lang="nb-NO" sz="1000" dirty="0"/>
              <a:t>Denne funksjonen må bare benyttes til diagnoser som ikke finnes i listene.</a:t>
            </a:r>
          </a:p>
          <a:p>
            <a:pPr marL="171399" indent="-171399">
              <a:buFont typeface="Arial" panose="020B0604020202020204" pitchFamily="34" charset="0"/>
              <a:buChar char="•"/>
            </a:pPr>
            <a:r>
              <a:rPr lang="nb-NO" sz="1000" dirty="0"/>
              <a:t>Diagnoser som er valgt nevnes alltid i standardintro, uavhengig hvor mange og hvilke spørsmål/introtekst som trigges </a:t>
            </a:r>
          </a:p>
          <a:p>
            <a:pPr marL="171399" indent="-171399">
              <a:buFont typeface="Arial" panose="020B0604020202020204" pitchFamily="34" charset="0"/>
              <a:buChar char="•"/>
            </a:pPr>
            <a:r>
              <a:rPr lang="nb-NO" sz="1000" dirty="0"/>
              <a:t>Saksbehandler kan huke av for uføredekning – dette trigger ekstra spørsmål uavhengig av diagnose valgt </a:t>
            </a:r>
          </a:p>
        </p:txBody>
      </p:sp>
    </p:spTree>
    <p:extLst>
      <p:ext uri="{BB962C8B-B14F-4D97-AF65-F5344CB8AC3E}">
        <p14:creationId xmlns:p14="http://schemas.microsoft.com/office/powerpoint/2010/main" val="2718805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b="1" dirty="0"/>
              <a:t>Fullmakt barn &lt;16 år (Tegning)</a:t>
            </a:r>
            <a:endParaRPr lang="nb-NO" dirty="0"/>
          </a:p>
        </p:txBody>
      </p:sp>
      <p:sp>
        <p:nvSpPr>
          <p:cNvPr id="3" name="Plassholder for innhold 2"/>
          <p:cNvSpPr>
            <a:spLocks noGrp="1"/>
          </p:cNvSpPr>
          <p:nvPr>
            <p:ph idx="1"/>
          </p:nvPr>
        </p:nvSpPr>
        <p:spPr>
          <a:xfrm>
            <a:off x="1439806" y="1235424"/>
            <a:ext cx="9311940" cy="5329229"/>
          </a:xfrm>
        </p:spPr>
        <p:txBody>
          <a:bodyPr>
            <a:normAutofit fontScale="85000" lnSpcReduction="20000"/>
          </a:bodyPr>
          <a:lstStyle/>
          <a:p>
            <a:r>
              <a:rPr lang="nb-NO" dirty="0"/>
              <a:t>Fullmakten gir selskapet rett til å innhente de opplysninger om barnet som for selskapet anses nødvendige og relevante for å vurdere forsikringssøknad. </a:t>
            </a:r>
            <a:br>
              <a:rPr lang="nb-NO" dirty="0"/>
            </a:br>
            <a:r>
              <a:rPr lang="nb-NO" dirty="0"/>
              <a:t>Denne fullmakt fritar de som har taushetsbelagte opplysninger om barnet fra deres taushetsplikt.</a:t>
            </a:r>
            <a:br>
              <a:rPr lang="nb-NO" dirty="0"/>
            </a:br>
            <a:endParaRPr lang="nb-NO" dirty="0"/>
          </a:p>
          <a:p>
            <a:r>
              <a:rPr lang="nb-NO" sz="2299" dirty="0"/>
              <a:t>Fullmakten er begrenset slik: </a:t>
            </a:r>
          </a:p>
          <a:p>
            <a:pPr lvl="0"/>
            <a:r>
              <a:rPr lang="nb-NO" sz="2299" dirty="0"/>
              <a:t>Informasjon om </a:t>
            </a:r>
            <a:r>
              <a:rPr lang="nb-NO" sz="2299" dirty="0" err="1"/>
              <a:t>f.eks</a:t>
            </a:r>
            <a:r>
              <a:rPr lang="nb-NO" sz="2299" dirty="0"/>
              <a:t> sykdommer, helseplager og skader kan kun hentes inn hos de leger, behandlere og institusjoner jeg har oppgitt i dette skjemaet samt fra Arbeids- og velferdsetaten og andre forsikringsselskap.</a:t>
            </a:r>
          </a:p>
          <a:p>
            <a:pPr lvl="0"/>
            <a:r>
              <a:rPr lang="nb-NO" sz="2299" dirty="0"/>
              <a:t>Ønsker (selskapet) informasjon fra andre kilder, plikter selskapet å innhente ny fullmakt.</a:t>
            </a:r>
          </a:p>
          <a:p>
            <a:pPr lvl="0"/>
            <a:r>
              <a:rPr lang="nb-NO" sz="2299" dirty="0"/>
              <a:t>Fullmakten omfatter ikke opplysninger som er mer enn 10 år regnet fra søknadsdato med mindre disse har sammenheng med helseopplysninger og helsesituasjon som er nyere enn 10 år.</a:t>
            </a:r>
          </a:p>
          <a:p>
            <a:pPr lvl="0"/>
            <a:r>
              <a:rPr lang="nb-NO" sz="2299" dirty="0"/>
              <a:t>Fullmakten gjelder heller ikke rett til å innhente eller bruke informasjon fra genetiske tester som er tatt for å avdekke risiko for fremtidig sykdom og som forsikringsselskapene etter Bioteknologiloven ikke har lov til å bruke.</a:t>
            </a:r>
          </a:p>
          <a:p>
            <a:endParaRPr lang="nb-NO" dirty="0"/>
          </a:p>
        </p:txBody>
      </p:sp>
    </p:spTree>
    <p:extLst>
      <p:ext uri="{BB962C8B-B14F-4D97-AF65-F5344CB8AC3E}">
        <p14:creationId xmlns:p14="http://schemas.microsoft.com/office/powerpoint/2010/main" val="1531638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Endringslogg:</a:t>
            </a:r>
          </a:p>
        </p:txBody>
      </p:sp>
      <p:sp>
        <p:nvSpPr>
          <p:cNvPr id="3" name="Plassholder for innhold 2"/>
          <p:cNvSpPr>
            <a:spLocks noGrp="1"/>
          </p:cNvSpPr>
          <p:nvPr>
            <p:ph idx="1"/>
          </p:nvPr>
        </p:nvSpPr>
        <p:spPr>
          <a:xfrm>
            <a:off x="867283" y="1235424"/>
            <a:ext cx="10344875" cy="4595886"/>
          </a:xfrm>
        </p:spPr>
        <p:txBody>
          <a:bodyPr/>
          <a:lstStyle/>
          <a:p>
            <a:r>
              <a:rPr lang="nb-NO" sz="1600" dirty="0"/>
              <a:t>V.1.1</a:t>
            </a:r>
          </a:p>
          <a:p>
            <a:pPr lvl="1"/>
            <a:r>
              <a:rPr lang="nb-NO" sz="1050" dirty="0"/>
              <a:t>Fullmakter er justert </a:t>
            </a:r>
            <a:r>
              <a:rPr lang="nb-NO" sz="1050" dirty="0" err="1"/>
              <a:t>iht</a:t>
            </a:r>
            <a:r>
              <a:rPr lang="nb-NO" sz="1050" dirty="0"/>
              <a:t> Personvernforordningen etter juridisk gjennomgang.</a:t>
            </a:r>
          </a:p>
          <a:p>
            <a:pPr lvl="1"/>
            <a:r>
              <a:rPr lang="nb-NO" sz="1050" dirty="0"/>
              <a:t>Slide 8: Spesifisert spørsmålstillingen rundt uføredekning</a:t>
            </a:r>
          </a:p>
          <a:p>
            <a:pPr lvl="1"/>
            <a:r>
              <a:rPr lang="nb-NO" sz="1100" dirty="0"/>
              <a:t>Slide 12: Faktureringsinformasjon er oppdatert</a:t>
            </a:r>
          </a:p>
          <a:p>
            <a:r>
              <a:rPr lang="nb-NO" sz="1600" dirty="0"/>
              <a:t>V.1.2</a:t>
            </a:r>
          </a:p>
          <a:p>
            <a:pPr lvl="1"/>
            <a:r>
              <a:rPr lang="nb-NO" sz="1050" dirty="0"/>
              <a:t>Lagt inn Malignt Melanom under Spesifikkes spørsmål, Svulster</a:t>
            </a:r>
          </a:p>
          <a:p>
            <a:pPr lvl="1"/>
            <a:r>
              <a:rPr lang="nb-NO" sz="1050" dirty="0"/>
              <a:t>Slide 12: Honorarer, </a:t>
            </a:r>
            <a:r>
              <a:rPr lang="nb-NO" sz="1100" dirty="0"/>
              <a:t>korrigert tekst og lagt til mer informasjon om fakturering</a:t>
            </a:r>
          </a:p>
          <a:p>
            <a:pPr lvl="1"/>
            <a:endParaRPr lang="nb-NO" sz="1100" dirty="0"/>
          </a:p>
          <a:p>
            <a:r>
              <a:rPr lang="nb-NO" sz="1600" dirty="0"/>
              <a:t>V.1.3</a:t>
            </a:r>
          </a:p>
          <a:p>
            <a:pPr lvl="1"/>
            <a:r>
              <a:rPr lang="nb-NO" sz="1100"/>
              <a:t>Slide 5,7,9: Endret tekst for å fokusere på informasjon om tredjeperson</a:t>
            </a:r>
          </a:p>
          <a:p>
            <a:pPr lvl="1"/>
            <a:endParaRPr lang="nb-NO" sz="1100"/>
          </a:p>
          <a:p>
            <a:pPr lvl="1"/>
            <a:endParaRPr lang="nb-NO" sz="1100" dirty="0"/>
          </a:p>
        </p:txBody>
      </p:sp>
    </p:spTree>
    <p:extLst>
      <p:ext uri="{BB962C8B-B14F-4D97-AF65-F5344CB8AC3E}">
        <p14:creationId xmlns:p14="http://schemas.microsoft.com/office/powerpoint/2010/main" val="3267296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0E8A9A-4D0C-42B7-80CE-9F7DDFA79730}"/>
              </a:ext>
            </a:extLst>
          </p:cNvPr>
          <p:cNvSpPr/>
          <p:nvPr/>
        </p:nvSpPr>
        <p:spPr>
          <a:xfrm>
            <a:off x="0" y="6610525"/>
            <a:ext cx="12192000" cy="24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758EA2E5-9C62-49E8-ACB3-DF1354587939}"/>
              </a:ext>
            </a:extLst>
          </p:cNvPr>
          <p:cNvSpPr/>
          <p:nvPr/>
        </p:nvSpPr>
        <p:spPr>
          <a:xfrm>
            <a:off x="0" y="0"/>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ktangel 7">
            <a:extLst>
              <a:ext uri="{FF2B5EF4-FFF2-40B4-BE49-F238E27FC236}">
                <a16:creationId xmlns:a16="http://schemas.microsoft.com/office/drawing/2014/main" id="{567EDC31-13CB-41BB-9C06-93A87D87F147}"/>
              </a:ext>
            </a:extLst>
          </p:cNvPr>
          <p:cNvSpPr/>
          <p:nvPr/>
        </p:nvSpPr>
        <p:spPr>
          <a:xfrm>
            <a:off x="0" y="6542236"/>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fikk 4">
            <a:extLst>
              <a:ext uri="{FF2B5EF4-FFF2-40B4-BE49-F238E27FC236}">
                <a16:creationId xmlns:a16="http://schemas.microsoft.com/office/drawing/2014/main" id="{087F3864-5772-4D11-B8D9-E2EE465FC6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9012" y="2805112"/>
            <a:ext cx="5133975" cy="1247775"/>
          </a:xfrm>
          <a:prstGeom prst="rect">
            <a:avLst/>
          </a:prstGeom>
        </p:spPr>
      </p:pic>
    </p:spTree>
    <p:extLst>
      <p:ext uri="{BB962C8B-B14F-4D97-AF65-F5344CB8AC3E}">
        <p14:creationId xmlns:p14="http://schemas.microsoft.com/office/powerpoint/2010/main" val="364224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Eksempel for standard spørsmål</a:t>
            </a:r>
          </a:p>
        </p:txBody>
      </p:sp>
      <p:sp>
        <p:nvSpPr>
          <p:cNvPr id="6" name="Rektangel 5"/>
          <p:cNvSpPr/>
          <p:nvPr/>
        </p:nvSpPr>
        <p:spPr>
          <a:xfrm>
            <a:off x="3071752" y="1396722"/>
            <a:ext cx="7416610" cy="4154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b-NO" sz="1200" dirty="0">
                <a:solidFill>
                  <a:schemeClr val="tx1"/>
                </a:solidFill>
              </a:rPr>
              <a:t>Ovennevnte ønsker å kjøpe «Personforsikring for barn» …. </a:t>
            </a:r>
          </a:p>
        </p:txBody>
      </p:sp>
      <p:sp>
        <p:nvSpPr>
          <p:cNvPr id="7" name="TekstSylinder 6"/>
          <p:cNvSpPr txBox="1"/>
          <p:nvPr/>
        </p:nvSpPr>
        <p:spPr>
          <a:xfrm rot="20640430">
            <a:off x="1338751" y="2461588"/>
            <a:ext cx="1509251" cy="369108"/>
          </a:xfrm>
          <a:prstGeom prst="rect">
            <a:avLst/>
          </a:prstGeom>
          <a:noFill/>
        </p:spPr>
        <p:txBody>
          <a:bodyPr wrap="none" rtlCol="0">
            <a:spAutoFit/>
          </a:bodyPr>
          <a:lstStyle/>
          <a:p>
            <a:r>
              <a:rPr lang="nb-NO" sz="1799" dirty="0">
                <a:latin typeface="+mj-lt"/>
              </a:rPr>
              <a:t>Standard intro</a:t>
            </a:r>
          </a:p>
        </p:txBody>
      </p:sp>
      <p:sp>
        <p:nvSpPr>
          <p:cNvPr id="8" name="Rektangel 7"/>
          <p:cNvSpPr/>
          <p:nvPr/>
        </p:nvSpPr>
        <p:spPr>
          <a:xfrm>
            <a:off x="3071752" y="2107455"/>
            <a:ext cx="7416610" cy="1232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b-NO" sz="1200" dirty="0">
                <a:solidFill>
                  <a:schemeClr val="tx1"/>
                </a:solidFill>
              </a:rPr>
              <a:t>For å kunne behandle saken trenger vi svar på spørsmålene nedenfor. Gjelder forespørselen flere helseproblemer ber vi deg sortere svarene slik at det går klart fram hvilket helseproblem de gjelder.</a:t>
            </a:r>
          </a:p>
          <a:p>
            <a:r>
              <a:rPr lang="nb-NO" sz="1200" dirty="0">
                <a:solidFill>
                  <a:schemeClr val="tx1"/>
                </a:solidFill>
              </a:rPr>
              <a:t>Legg gjerne ved kopi av epikriser innenfor de siste tre år, dersom disse er relevante, men vær oppmerksom på at opplysninger om identifiserbar tredjeperson ikke skal oversendes.</a:t>
            </a:r>
          </a:p>
          <a:p>
            <a:endParaRPr lang="nb-NO" sz="1200" dirty="0"/>
          </a:p>
          <a:p>
            <a:r>
              <a:rPr lang="nb-NO" sz="1200" dirty="0">
                <a:solidFill>
                  <a:schemeClr val="tx1"/>
                </a:solidFill>
              </a:rPr>
              <a:t>I helseerklæringen er det opplyst om følgende helseproblemer: </a:t>
            </a:r>
            <a:r>
              <a:rPr lang="nb-NO" sz="1200" b="1" dirty="0">
                <a:solidFill>
                  <a:schemeClr val="tx1"/>
                </a:solidFill>
              </a:rPr>
              <a:t>«Blodpropp»</a:t>
            </a:r>
          </a:p>
          <a:p>
            <a:endParaRPr lang="nb-NO" sz="1200" dirty="0"/>
          </a:p>
        </p:txBody>
      </p:sp>
      <p:sp>
        <p:nvSpPr>
          <p:cNvPr id="9" name="TekstSylinder 8"/>
          <p:cNvSpPr txBox="1"/>
          <p:nvPr/>
        </p:nvSpPr>
        <p:spPr>
          <a:xfrm rot="20640430">
            <a:off x="1765377" y="3716026"/>
            <a:ext cx="1068861" cy="645906"/>
          </a:xfrm>
          <a:prstGeom prst="rect">
            <a:avLst/>
          </a:prstGeom>
          <a:noFill/>
        </p:spPr>
        <p:txBody>
          <a:bodyPr wrap="none" rtlCol="0">
            <a:spAutoFit/>
          </a:bodyPr>
          <a:lstStyle/>
          <a:p>
            <a:pPr algn="ctr"/>
            <a:r>
              <a:rPr lang="nb-NO" sz="1799">
                <a:latin typeface="+mj-lt"/>
              </a:rPr>
              <a:t>Standard </a:t>
            </a:r>
          </a:p>
          <a:p>
            <a:pPr algn="ctr"/>
            <a:r>
              <a:rPr lang="nb-NO" sz="1799">
                <a:latin typeface="+mj-lt"/>
              </a:rPr>
              <a:t>spørsmål</a:t>
            </a:r>
          </a:p>
        </p:txBody>
      </p:sp>
      <p:sp>
        <p:nvSpPr>
          <p:cNvPr id="10" name="Rektangel 9"/>
          <p:cNvSpPr/>
          <p:nvPr/>
        </p:nvSpPr>
        <p:spPr>
          <a:xfrm>
            <a:off x="3064567" y="3636103"/>
            <a:ext cx="7416610" cy="22485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399" indent="-171399">
              <a:buFont typeface="Arial" panose="020B0604020202020204" pitchFamily="34" charset="0"/>
              <a:buChar char="•"/>
            </a:pPr>
            <a:r>
              <a:rPr lang="nb-NO" sz="1200" dirty="0">
                <a:solidFill>
                  <a:schemeClr val="tx1"/>
                </a:solidFill>
              </a:rPr>
              <a:t>Når startet symptomene og hvordan artet de seg?</a:t>
            </a:r>
          </a:p>
          <a:p>
            <a:pPr marL="171399" indent="-171399">
              <a:buFont typeface="Arial" panose="020B0604020202020204" pitchFamily="34" charset="0"/>
              <a:buChar char="•"/>
            </a:pPr>
            <a:r>
              <a:rPr lang="nb-NO" sz="1200" dirty="0">
                <a:solidFill>
                  <a:schemeClr val="tx1"/>
                </a:solidFill>
              </a:rPr>
              <a:t>Er endelig diagnose(r) stilt? (Angi i så fall når og diagnosekoder) </a:t>
            </a:r>
          </a:p>
          <a:p>
            <a:pPr marL="171399" indent="-171399">
              <a:buFont typeface="Arial" panose="020B0604020202020204" pitchFamily="34" charset="0"/>
              <a:buChar char="•"/>
            </a:pPr>
            <a:r>
              <a:rPr lang="nb-NO" sz="1200" dirty="0">
                <a:solidFill>
                  <a:schemeClr val="tx1"/>
                </a:solidFill>
              </a:rPr>
              <a:t>Sannsynlige årsaksfaktorer?</a:t>
            </a:r>
          </a:p>
          <a:p>
            <a:pPr marL="171399" indent="-171399">
              <a:buFont typeface="Arial" panose="020B0604020202020204" pitchFamily="34" charset="0"/>
              <a:buChar char="•"/>
            </a:pPr>
            <a:r>
              <a:rPr lang="nb-NO" sz="1200" dirty="0">
                <a:solidFill>
                  <a:schemeClr val="tx1"/>
                </a:solidFill>
              </a:rPr>
              <a:t>Hvordan har helsetilstanden utviklet seg? Komplikasjoner?</a:t>
            </a:r>
          </a:p>
          <a:p>
            <a:pPr marL="171399" indent="-171399">
              <a:buFont typeface="Arial" panose="020B0604020202020204" pitchFamily="34" charset="0"/>
              <a:buChar char="•"/>
            </a:pPr>
            <a:r>
              <a:rPr lang="nb-NO" sz="1200" dirty="0">
                <a:solidFill>
                  <a:schemeClr val="tx1"/>
                </a:solidFill>
              </a:rPr>
              <a:t>Resultat av relevante prøver og undersøkelser med tidsangivelser </a:t>
            </a:r>
          </a:p>
          <a:p>
            <a:pPr marL="171399" indent="-171399">
              <a:buFont typeface="Arial" panose="020B0604020202020204" pitchFamily="34" charset="0"/>
              <a:buChar char="•"/>
            </a:pPr>
            <a:r>
              <a:rPr lang="nb-NO" sz="1200" dirty="0">
                <a:solidFill>
                  <a:schemeClr val="tx1"/>
                </a:solidFill>
              </a:rPr>
              <a:t>Behandling – type, tidsrom og effekt</a:t>
            </a:r>
          </a:p>
          <a:p>
            <a:pPr marL="171399" indent="-171399">
              <a:buFont typeface="Arial" panose="020B0604020202020204" pitchFamily="34" charset="0"/>
              <a:buChar char="•"/>
            </a:pPr>
            <a:r>
              <a:rPr lang="nb-NO" sz="1200" dirty="0">
                <a:solidFill>
                  <a:schemeClr val="tx1"/>
                </a:solidFill>
              </a:rPr>
              <a:t>Symptomer og funn (inkl. svar på ev. supplerende undersøkelser) ved siste kontroll (angi dato)</a:t>
            </a:r>
          </a:p>
          <a:p>
            <a:pPr marL="171399" indent="-171399">
              <a:buFont typeface="Arial" panose="020B0604020202020204" pitchFamily="34" charset="0"/>
              <a:buChar char="•"/>
            </a:pPr>
            <a:r>
              <a:rPr lang="nb-NO" sz="1200" dirty="0">
                <a:solidFill>
                  <a:schemeClr val="tx1"/>
                </a:solidFill>
              </a:rPr>
              <a:t>Plan for videre utredning/behandling/kontroll</a:t>
            </a:r>
          </a:p>
          <a:p>
            <a:pPr marL="171399" indent="-171399">
              <a:buFont typeface="Arial" panose="020B0604020202020204" pitchFamily="34" charset="0"/>
              <a:buChar char="•"/>
            </a:pPr>
            <a:r>
              <a:rPr lang="nb-NO" sz="1200" dirty="0">
                <a:solidFill>
                  <a:schemeClr val="tx1"/>
                </a:solidFill>
              </a:rPr>
              <a:t>Forventet videre utvikling/prognose</a:t>
            </a:r>
          </a:p>
          <a:p>
            <a:pPr marL="171399" indent="-171399">
              <a:buFont typeface="Arial" panose="020B0604020202020204" pitchFamily="34" charset="0"/>
              <a:buChar char="•"/>
            </a:pPr>
            <a:r>
              <a:rPr lang="nb-NO" sz="1200" dirty="0">
                <a:solidFill>
                  <a:schemeClr val="accent2">
                    <a:lumMod val="75000"/>
                  </a:schemeClr>
                </a:solidFill>
              </a:rPr>
              <a:t>Andre faktorer som kan ha innvirkning på </a:t>
            </a:r>
            <a:r>
              <a:rPr lang="nb-NO" sz="1200" dirty="0">
                <a:solidFill>
                  <a:schemeClr val="tx1"/>
                </a:solidFill>
              </a:rPr>
              <a:t>barnets fremtidige </a:t>
            </a:r>
            <a:r>
              <a:rPr lang="nb-NO" sz="1200" dirty="0">
                <a:solidFill>
                  <a:schemeClr val="accent2">
                    <a:lumMod val="75000"/>
                  </a:schemeClr>
                </a:solidFill>
              </a:rPr>
              <a:t>helse og funksjon (</a:t>
            </a:r>
            <a:r>
              <a:rPr lang="nb-NO" sz="1200" dirty="0" err="1">
                <a:solidFill>
                  <a:schemeClr val="accent2">
                    <a:lumMod val="75000"/>
                  </a:schemeClr>
                </a:solidFill>
              </a:rPr>
              <a:t>f.eks</a:t>
            </a:r>
            <a:r>
              <a:rPr lang="nb-NO" sz="1200" dirty="0">
                <a:solidFill>
                  <a:schemeClr val="accent2">
                    <a:lumMod val="75000"/>
                  </a:schemeClr>
                </a:solidFill>
              </a:rPr>
              <a:t> ernæring) </a:t>
            </a:r>
          </a:p>
          <a:p>
            <a:endParaRPr lang="nb-NO" sz="1200" dirty="0"/>
          </a:p>
          <a:p>
            <a:r>
              <a:rPr lang="nb-NO" sz="1200" b="1" dirty="0"/>
              <a:t> </a:t>
            </a:r>
            <a:endParaRPr lang="nb-NO" sz="1200" dirty="0"/>
          </a:p>
          <a:p>
            <a:endParaRPr lang="nb-NO" sz="1200" dirty="0"/>
          </a:p>
        </p:txBody>
      </p:sp>
      <p:sp>
        <p:nvSpPr>
          <p:cNvPr id="11" name="TekstSylinder 10"/>
          <p:cNvSpPr txBox="1"/>
          <p:nvPr/>
        </p:nvSpPr>
        <p:spPr>
          <a:xfrm rot="20640430">
            <a:off x="1891857" y="1498962"/>
            <a:ext cx="830268" cy="369108"/>
          </a:xfrm>
          <a:prstGeom prst="rect">
            <a:avLst/>
          </a:prstGeom>
          <a:noFill/>
        </p:spPr>
        <p:txBody>
          <a:bodyPr wrap="none" rtlCol="0">
            <a:spAutoFit/>
          </a:bodyPr>
          <a:lstStyle/>
          <a:p>
            <a:r>
              <a:rPr lang="nb-NO" sz="1799" dirty="0">
                <a:latin typeface="+mj-lt"/>
              </a:rPr>
              <a:t>Formål</a:t>
            </a:r>
          </a:p>
        </p:txBody>
      </p:sp>
    </p:spTree>
    <p:extLst>
      <p:ext uri="{BB962C8B-B14F-4D97-AF65-F5344CB8AC3E}">
        <p14:creationId xmlns:p14="http://schemas.microsoft.com/office/powerpoint/2010/main" val="330376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Eksempel for standard spørsmål forts.</a:t>
            </a:r>
          </a:p>
        </p:txBody>
      </p:sp>
      <p:sp>
        <p:nvSpPr>
          <p:cNvPr id="6" name="Rektangel 5"/>
          <p:cNvSpPr/>
          <p:nvPr/>
        </p:nvSpPr>
        <p:spPr>
          <a:xfrm>
            <a:off x="2953279" y="3018135"/>
            <a:ext cx="7416610" cy="5292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Hvor lenge har du kjent pasienten og for hvilket tidsrom har du journalopplysninger? </a:t>
            </a:r>
          </a:p>
        </p:txBody>
      </p:sp>
      <p:sp>
        <p:nvSpPr>
          <p:cNvPr id="7" name="TekstSylinder 6"/>
          <p:cNvSpPr txBox="1"/>
          <p:nvPr/>
        </p:nvSpPr>
        <p:spPr>
          <a:xfrm rot="20640430">
            <a:off x="1094245" y="3247647"/>
            <a:ext cx="1434378" cy="369108"/>
          </a:xfrm>
          <a:prstGeom prst="rect">
            <a:avLst/>
          </a:prstGeom>
          <a:noFill/>
        </p:spPr>
        <p:txBody>
          <a:bodyPr wrap="none" rtlCol="0">
            <a:spAutoFit/>
          </a:bodyPr>
          <a:lstStyle/>
          <a:p>
            <a:r>
              <a:rPr lang="nb-NO" sz="1799" dirty="0">
                <a:latin typeface="+mj-lt"/>
              </a:rPr>
              <a:t>AVSLUTNING </a:t>
            </a:r>
          </a:p>
        </p:txBody>
      </p:sp>
      <p:sp>
        <p:nvSpPr>
          <p:cNvPr id="8" name="Rektangel 7"/>
          <p:cNvSpPr/>
          <p:nvPr/>
        </p:nvSpPr>
        <p:spPr>
          <a:xfrm>
            <a:off x="2967968" y="3822168"/>
            <a:ext cx="7416610" cy="9489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Ved å sende inn denne bekrefter jeg at erklæringen/opplysningene er avgitt i samsvar med </a:t>
            </a:r>
            <a:r>
              <a:rPr lang="nb-NO" sz="1400" dirty="0" err="1">
                <a:solidFill>
                  <a:schemeClr val="tx1"/>
                </a:solidFill>
              </a:rPr>
              <a:t>helsepersonelloven</a:t>
            </a:r>
            <a:r>
              <a:rPr lang="nb-NO" sz="1400" dirty="0">
                <a:solidFill>
                  <a:schemeClr val="tx1"/>
                </a:solidFill>
              </a:rPr>
              <a:t> og tilhørende forskrift om krav til attester, erklæringer o.l. </a:t>
            </a:r>
          </a:p>
          <a:p>
            <a:pPr algn="ctr"/>
            <a:r>
              <a:rPr lang="nb-NO" sz="1400" dirty="0">
                <a:solidFill>
                  <a:schemeClr val="tx1"/>
                </a:solidFill>
              </a:rPr>
              <a:t>og at det ikke er oversendt informasjon om identifiserbar tredjeperson eller genetiske tester som er tatt for å avdekke risiko for fremtidig sykdom?</a:t>
            </a:r>
          </a:p>
        </p:txBody>
      </p:sp>
      <p:sp>
        <p:nvSpPr>
          <p:cNvPr id="10" name="Rektangel 9"/>
          <p:cNvSpPr/>
          <p:nvPr/>
        </p:nvSpPr>
        <p:spPr>
          <a:xfrm>
            <a:off x="2953280" y="1490105"/>
            <a:ext cx="7416610" cy="914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Grunnet tegning av uføredekning ønskes oversikt over sykemeldingshistorikk siste 5 år – angi tidsrom/årsak/diagnose</a:t>
            </a:r>
          </a:p>
        </p:txBody>
      </p:sp>
      <p:sp>
        <p:nvSpPr>
          <p:cNvPr id="9" name="TekstSylinder 8"/>
          <p:cNvSpPr txBox="1"/>
          <p:nvPr/>
        </p:nvSpPr>
        <p:spPr>
          <a:xfrm rot="20640430">
            <a:off x="602057" y="1842009"/>
            <a:ext cx="2621098" cy="645906"/>
          </a:xfrm>
          <a:prstGeom prst="rect">
            <a:avLst/>
          </a:prstGeom>
          <a:noFill/>
        </p:spPr>
        <p:txBody>
          <a:bodyPr wrap="square" rtlCol="0">
            <a:spAutoFit/>
          </a:bodyPr>
          <a:lstStyle/>
          <a:p>
            <a:r>
              <a:rPr lang="nb-NO" sz="1799" dirty="0">
                <a:latin typeface="+mj-lt"/>
              </a:rPr>
              <a:t>Tilleggstekst ved </a:t>
            </a:r>
          </a:p>
          <a:p>
            <a:r>
              <a:rPr lang="nb-NO" sz="1799" dirty="0">
                <a:latin typeface="+mj-lt"/>
              </a:rPr>
              <a:t>Uføredekning</a:t>
            </a:r>
          </a:p>
        </p:txBody>
      </p:sp>
    </p:spTree>
    <p:extLst>
      <p:ext uri="{BB962C8B-B14F-4D97-AF65-F5344CB8AC3E}">
        <p14:creationId xmlns:p14="http://schemas.microsoft.com/office/powerpoint/2010/main" val="2480837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492315"/>
          </a:xfrm>
        </p:spPr>
        <p:txBody>
          <a:bodyPr>
            <a:normAutofit fontScale="90000"/>
          </a:bodyPr>
          <a:lstStyle/>
          <a:p>
            <a:r>
              <a:rPr lang="nb-NO" sz="3199" dirty="0"/>
              <a:t>Eksempel for spesifikk tekst + standard spørsmål </a:t>
            </a:r>
          </a:p>
        </p:txBody>
      </p:sp>
      <p:sp>
        <p:nvSpPr>
          <p:cNvPr id="6" name="Rektangel 5"/>
          <p:cNvSpPr/>
          <p:nvPr/>
        </p:nvSpPr>
        <p:spPr>
          <a:xfrm>
            <a:off x="3071264" y="1017940"/>
            <a:ext cx="7416610" cy="4154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b-NO" sz="1200" dirty="0">
                <a:solidFill>
                  <a:schemeClr val="tx1"/>
                </a:solidFill>
              </a:rPr>
              <a:t>Ovennevnte ønsker å kjøpe «Personforsikring for barn» …. </a:t>
            </a:r>
          </a:p>
        </p:txBody>
      </p:sp>
      <p:sp>
        <p:nvSpPr>
          <p:cNvPr id="8" name="TekstSylinder 7"/>
          <p:cNvSpPr txBox="1"/>
          <p:nvPr/>
        </p:nvSpPr>
        <p:spPr>
          <a:xfrm rot="20640430">
            <a:off x="1208440" y="3550208"/>
            <a:ext cx="1486623" cy="369108"/>
          </a:xfrm>
          <a:prstGeom prst="rect">
            <a:avLst/>
          </a:prstGeom>
          <a:noFill/>
        </p:spPr>
        <p:txBody>
          <a:bodyPr wrap="none" rtlCol="0">
            <a:spAutoFit/>
          </a:bodyPr>
          <a:lstStyle/>
          <a:p>
            <a:r>
              <a:rPr lang="nb-NO" sz="1799" dirty="0">
                <a:latin typeface="+mj-lt"/>
              </a:rPr>
              <a:t>Spesifikk tekst</a:t>
            </a:r>
          </a:p>
        </p:txBody>
      </p:sp>
      <p:sp>
        <p:nvSpPr>
          <p:cNvPr id="9" name="TekstSylinder 8"/>
          <p:cNvSpPr txBox="1"/>
          <p:nvPr/>
        </p:nvSpPr>
        <p:spPr>
          <a:xfrm rot="20640430">
            <a:off x="1133080" y="2094369"/>
            <a:ext cx="1528610" cy="369108"/>
          </a:xfrm>
          <a:prstGeom prst="rect">
            <a:avLst/>
          </a:prstGeom>
          <a:noFill/>
        </p:spPr>
        <p:txBody>
          <a:bodyPr wrap="none" rtlCol="0">
            <a:spAutoFit/>
          </a:bodyPr>
          <a:lstStyle/>
          <a:p>
            <a:pPr lvl="0"/>
            <a:r>
              <a:rPr lang="nb-NO" sz="1799" dirty="0">
                <a:solidFill>
                  <a:prstClr val="black"/>
                </a:solidFill>
              </a:rPr>
              <a:t>Standard intro</a:t>
            </a:r>
          </a:p>
        </p:txBody>
      </p:sp>
      <p:sp>
        <p:nvSpPr>
          <p:cNvPr id="10" name="TekstSylinder 9"/>
          <p:cNvSpPr txBox="1"/>
          <p:nvPr/>
        </p:nvSpPr>
        <p:spPr>
          <a:xfrm rot="20640430">
            <a:off x="1417321" y="4564467"/>
            <a:ext cx="1068861" cy="645906"/>
          </a:xfrm>
          <a:prstGeom prst="rect">
            <a:avLst/>
          </a:prstGeom>
          <a:noFill/>
        </p:spPr>
        <p:txBody>
          <a:bodyPr wrap="none" rtlCol="0">
            <a:spAutoFit/>
          </a:bodyPr>
          <a:lstStyle/>
          <a:p>
            <a:pPr algn="ctr"/>
            <a:r>
              <a:rPr lang="nb-NO" sz="1799" dirty="0">
                <a:latin typeface="+mj-lt"/>
              </a:rPr>
              <a:t>Standard </a:t>
            </a:r>
          </a:p>
          <a:p>
            <a:pPr algn="ctr"/>
            <a:r>
              <a:rPr lang="nb-NO" sz="1799" dirty="0">
                <a:latin typeface="+mj-lt"/>
              </a:rPr>
              <a:t>spørsmål</a:t>
            </a:r>
          </a:p>
        </p:txBody>
      </p:sp>
      <p:sp>
        <p:nvSpPr>
          <p:cNvPr id="11" name="Rektangel 10"/>
          <p:cNvSpPr/>
          <p:nvPr/>
        </p:nvSpPr>
        <p:spPr>
          <a:xfrm>
            <a:off x="3049908" y="1662462"/>
            <a:ext cx="7416610" cy="1232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b-NO" sz="1200" dirty="0">
                <a:solidFill>
                  <a:schemeClr val="tx1"/>
                </a:solidFill>
              </a:rPr>
              <a:t>For å kunne behandle saken trenger vi svar på spørsmålene nedenfor. Gjelder forespørselen flere helseproblemer ber vi deg sortere svarene slik at det går klart fram hvilket helseproblem de gjelder.</a:t>
            </a:r>
          </a:p>
          <a:p>
            <a:r>
              <a:rPr lang="nb-NO" sz="1200" dirty="0">
                <a:solidFill>
                  <a:schemeClr val="tx1"/>
                </a:solidFill>
              </a:rPr>
              <a:t>Legg gjerne ved kopi av epikriser innenfor de siste tre år, dersom disse er relevante, men vær oppmerksom på at opplysninger om identifiserbar tredjeperson ikke skal oversendes.</a:t>
            </a:r>
          </a:p>
          <a:p>
            <a:endParaRPr lang="nb-NO" sz="1200" dirty="0"/>
          </a:p>
          <a:p>
            <a:r>
              <a:rPr lang="nb-NO" sz="1200" dirty="0">
                <a:solidFill>
                  <a:schemeClr val="tx1"/>
                </a:solidFill>
              </a:rPr>
              <a:t>I helseerklæringen er det opplyst om følgende helseproblemer: </a:t>
            </a:r>
            <a:r>
              <a:rPr lang="nb-NO" sz="1200" b="1" dirty="0">
                <a:solidFill>
                  <a:schemeClr val="tx1"/>
                </a:solidFill>
              </a:rPr>
              <a:t>«Ulcerøs kolitt, migrene»</a:t>
            </a:r>
          </a:p>
          <a:p>
            <a:endParaRPr lang="nb-NO" sz="1200" dirty="0"/>
          </a:p>
        </p:txBody>
      </p:sp>
      <p:sp>
        <p:nvSpPr>
          <p:cNvPr id="12" name="Rektangel 11"/>
          <p:cNvSpPr/>
          <p:nvPr/>
        </p:nvSpPr>
        <p:spPr>
          <a:xfrm>
            <a:off x="3049908" y="3109890"/>
            <a:ext cx="7416610" cy="9650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b-NO" sz="1200" dirty="0">
                <a:solidFill>
                  <a:schemeClr val="tx1"/>
                </a:solidFill>
              </a:rPr>
              <a:t>Ved &lt; </a:t>
            </a:r>
            <a:r>
              <a:rPr lang="nb-NO" sz="1200" b="1" i="1" dirty="0">
                <a:solidFill>
                  <a:schemeClr val="tx1"/>
                </a:solidFill>
              </a:rPr>
              <a:t>Inflammatorisk tarmsykdom </a:t>
            </a:r>
            <a:r>
              <a:rPr lang="nb-NO" sz="1200" b="1" dirty="0">
                <a:solidFill>
                  <a:schemeClr val="tx1"/>
                </a:solidFill>
              </a:rPr>
              <a:t>&gt; </a:t>
            </a:r>
            <a:r>
              <a:rPr lang="nb-NO" sz="1200" dirty="0">
                <a:solidFill>
                  <a:schemeClr val="tx1"/>
                </a:solidFill>
              </a:rPr>
              <a:t>er det særlig viktig med opplysninger om hvilken del av tarmen som er affisert, størrelsen på affisert område og om kirurgisk behandling har vært nødvendig (type inngrep, tidspunkt, evt. komplikasjoner). Eventuelle assosierte sykdommer i andre organer er også av særlig betydning.</a:t>
            </a:r>
          </a:p>
          <a:p>
            <a:r>
              <a:rPr lang="nb-NO" sz="1200" b="1" dirty="0"/>
              <a:t> </a:t>
            </a:r>
            <a:endParaRPr lang="nb-NO" sz="1200" dirty="0"/>
          </a:p>
          <a:p>
            <a:endParaRPr lang="nb-NO" sz="1200" dirty="0"/>
          </a:p>
        </p:txBody>
      </p:sp>
      <p:sp>
        <p:nvSpPr>
          <p:cNvPr id="13" name="Rektangel 12"/>
          <p:cNvSpPr/>
          <p:nvPr/>
        </p:nvSpPr>
        <p:spPr>
          <a:xfrm>
            <a:off x="3049908" y="4346417"/>
            <a:ext cx="7416610" cy="21820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399" indent="-171399">
              <a:buFont typeface="Arial" panose="020B0604020202020204" pitchFamily="34" charset="0"/>
              <a:buChar char="•"/>
            </a:pPr>
            <a:r>
              <a:rPr lang="nb-NO" sz="1200" dirty="0">
                <a:solidFill>
                  <a:schemeClr val="tx1"/>
                </a:solidFill>
              </a:rPr>
              <a:t>Når startet symptomene og hvordan artet de seg?</a:t>
            </a:r>
          </a:p>
          <a:p>
            <a:pPr marL="171399" indent="-171399">
              <a:buFont typeface="Arial" panose="020B0604020202020204" pitchFamily="34" charset="0"/>
              <a:buChar char="•"/>
            </a:pPr>
            <a:r>
              <a:rPr lang="nb-NO" sz="1200" dirty="0">
                <a:solidFill>
                  <a:schemeClr val="tx1"/>
                </a:solidFill>
              </a:rPr>
              <a:t>Er endelig diagnose(r) stilt? (Angi i så fall når og diagnosekoder) </a:t>
            </a:r>
          </a:p>
          <a:p>
            <a:pPr marL="171399" indent="-171399">
              <a:buFont typeface="Arial" panose="020B0604020202020204" pitchFamily="34" charset="0"/>
              <a:buChar char="•"/>
            </a:pPr>
            <a:r>
              <a:rPr lang="nb-NO" sz="1200" dirty="0">
                <a:solidFill>
                  <a:schemeClr val="tx1"/>
                </a:solidFill>
              </a:rPr>
              <a:t>Sannsynlige årsaksfaktorer?</a:t>
            </a:r>
          </a:p>
          <a:p>
            <a:pPr marL="171399" indent="-171399">
              <a:buFont typeface="Arial" panose="020B0604020202020204" pitchFamily="34" charset="0"/>
              <a:buChar char="•"/>
            </a:pPr>
            <a:r>
              <a:rPr lang="nb-NO" sz="1200" dirty="0">
                <a:solidFill>
                  <a:schemeClr val="tx1"/>
                </a:solidFill>
              </a:rPr>
              <a:t>Hvordan har helsetilstanden utviklet seg? Komplikasjoner?</a:t>
            </a:r>
          </a:p>
          <a:p>
            <a:pPr marL="171399" indent="-171399">
              <a:buFont typeface="Arial" panose="020B0604020202020204" pitchFamily="34" charset="0"/>
              <a:buChar char="•"/>
            </a:pPr>
            <a:r>
              <a:rPr lang="nb-NO" sz="1200" dirty="0">
                <a:solidFill>
                  <a:schemeClr val="tx1"/>
                </a:solidFill>
              </a:rPr>
              <a:t>Resultat av relevante prøver og undersøkelser med tidsangivelser </a:t>
            </a:r>
          </a:p>
          <a:p>
            <a:pPr marL="171399" indent="-171399">
              <a:buFont typeface="Arial" panose="020B0604020202020204" pitchFamily="34" charset="0"/>
              <a:buChar char="•"/>
            </a:pPr>
            <a:r>
              <a:rPr lang="nb-NO" sz="1200" dirty="0">
                <a:solidFill>
                  <a:schemeClr val="tx1"/>
                </a:solidFill>
              </a:rPr>
              <a:t>Behandling – type, tidsrom og effekt</a:t>
            </a:r>
          </a:p>
          <a:p>
            <a:pPr marL="171399" indent="-171399">
              <a:buFont typeface="Arial" panose="020B0604020202020204" pitchFamily="34" charset="0"/>
              <a:buChar char="•"/>
            </a:pPr>
            <a:r>
              <a:rPr lang="nb-NO" sz="1200" dirty="0">
                <a:solidFill>
                  <a:schemeClr val="tx1"/>
                </a:solidFill>
              </a:rPr>
              <a:t>Symptomer og funn (inkl. svar på ev. supplerende undersøkelser) ved siste kontroll (angi dato)</a:t>
            </a:r>
          </a:p>
          <a:p>
            <a:pPr marL="171399" indent="-171399">
              <a:buFont typeface="Arial" panose="020B0604020202020204" pitchFamily="34" charset="0"/>
              <a:buChar char="•"/>
            </a:pPr>
            <a:r>
              <a:rPr lang="nb-NO" sz="1200" dirty="0">
                <a:solidFill>
                  <a:schemeClr val="tx1"/>
                </a:solidFill>
              </a:rPr>
              <a:t>Plan for videre utredning/behandling/kontroll</a:t>
            </a:r>
          </a:p>
          <a:p>
            <a:pPr marL="171399" indent="-171399">
              <a:buFont typeface="Arial" panose="020B0604020202020204" pitchFamily="34" charset="0"/>
              <a:buChar char="•"/>
            </a:pPr>
            <a:r>
              <a:rPr lang="nb-NO" sz="1200" dirty="0">
                <a:solidFill>
                  <a:schemeClr val="tx1"/>
                </a:solidFill>
              </a:rPr>
              <a:t>Forventet videre utvikling/prognose</a:t>
            </a:r>
          </a:p>
          <a:p>
            <a:pPr marL="171399" indent="-171399">
              <a:buFont typeface="Arial" panose="020B0604020202020204" pitchFamily="34" charset="0"/>
              <a:buChar char="•"/>
            </a:pPr>
            <a:r>
              <a:rPr lang="nb-NO" sz="1200" dirty="0">
                <a:solidFill>
                  <a:schemeClr val="tx1"/>
                </a:solidFill>
              </a:rPr>
              <a:t>Andre faktorer som kan ha innvirkning på barnets fremtidige helse og funksjon (</a:t>
            </a:r>
            <a:r>
              <a:rPr lang="nb-NO" sz="1200" dirty="0" err="1">
                <a:solidFill>
                  <a:schemeClr val="tx1"/>
                </a:solidFill>
              </a:rPr>
              <a:t>f.eks</a:t>
            </a:r>
            <a:r>
              <a:rPr lang="nb-NO" sz="1200" dirty="0">
                <a:solidFill>
                  <a:schemeClr val="tx1"/>
                </a:solidFill>
              </a:rPr>
              <a:t> ernæring) </a:t>
            </a:r>
          </a:p>
          <a:p>
            <a:endParaRPr lang="nb-NO" sz="1200" dirty="0"/>
          </a:p>
          <a:p>
            <a:endParaRPr lang="nb-NO" sz="1200" dirty="0"/>
          </a:p>
        </p:txBody>
      </p:sp>
    </p:spTree>
    <p:extLst>
      <p:ext uri="{BB962C8B-B14F-4D97-AF65-F5344CB8AC3E}">
        <p14:creationId xmlns:p14="http://schemas.microsoft.com/office/powerpoint/2010/main" val="267074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Spesifikke spørsmål og Ufør</a:t>
            </a:r>
          </a:p>
        </p:txBody>
      </p:sp>
      <p:sp>
        <p:nvSpPr>
          <p:cNvPr id="6" name="Rektangel 5"/>
          <p:cNvSpPr/>
          <p:nvPr/>
        </p:nvSpPr>
        <p:spPr>
          <a:xfrm>
            <a:off x="2953280" y="2695661"/>
            <a:ext cx="7416610" cy="914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Kunden har også opplyst om: (</a:t>
            </a:r>
            <a:r>
              <a:rPr lang="nb-NO" sz="1400" dirty="0" err="1">
                <a:solidFill>
                  <a:schemeClr val="tx1"/>
                </a:solidFill>
              </a:rPr>
              <a:t>eg</a:t>
            </a:r>
            <a:r>
              <a:rPr lang="nb-NO" sz="1400" dirty="0">
                <a:solidFill>
                  <a:schemeClr val="tx1"/>
                </a:solidFill>
              </a:rPr>
              <a:t> kreft, misbruk ) </a:t>
            </a:r>
          </a:p>
          <a:p>
            <a:pPr algn="ctr"/>
            <a:endParaRPr lang="nb-NO" sz="1400" dirty="0">
              <a:solidFill>
                <a:schemeClr val="tx1"/>
              </a:solidFill>
            </a:endParaRPr>
          </a:p>
          <a:p>
            <a:pPr algn="ctr"/>
            <a:r>
              <a:rPr lang="nb-NO" sz="1400" dirty="0">
                <a:solidFill>
                  <a:schemeClr val="tx1"/>
                </a:solidFill>
              </a:rPr>
              <a:t>Det gir følgende spesifikke spørsmål:</a:t>
            </a:r>
          </a:p>
          <a:p>
            <a:pPr algn="ctr"/>
            <a:r>
              <a:rPr lang="nb-NO" sz="1400" dirty="0">
                <a:solidFill>
                  <a:schemeClr val="tx1"/>
                </a:solidFill>
              </a:rPr>
              <a:t>Spesifikke spørsmål fra listen (per sykdom/lidelse)    </a:t>
            </a:r>
          </a:p>
        </p:txBody>
      </p:sp>
      <p:sp>
        <p:nvSpPr>
          <p:cNvPr id="7" name="Rektangel 6"/>
          <p:cNvSpPr/>
          <p:nvPr/>
        </p:nvSpPr>
        <p:spPr>
          <a:xfrm>
            <a:off x="2953280" y="3983938"/>
            <a:ext cx="7416610" cy="5292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Hvor lenge har du kjent pasienten og for hvilket tidsrom har du journalopplysninger? </a:t>
            </a:r>
          </a:p>
        </p:txBody>
      </p:sp>
      <p:sp>
        <p:nvSpPr>
          <p:cNvPr id="8" name="TekstSylinder 7"/>
          <p:cNvSpPr txBox="1"/>
          <p:nvPr/>
        </p:nvSpPr>
        <p:spPr>
          <a:xfrm rot="20640430">
            <a:off x="1087629" y="4652530"/>
            <a:ext cx="1434378" cy="369108"/>
          </a:xfrm>
          <a:prstGeom prst="rect">
            <a:avLst/>
          </a:prstGeom>
          <a:noFill/>
        </p:spPr>
        <p:txBody>
          <a:bodyPr wrap="none" rtlCol="0">
            <a:spAutoFit/>
          </a:bodyPr>
          <a:lstStyle/>
          <a:p>
            <a:r>
              <a:rPr lang="nb-NO" sz="1799" dirty="0">
                <a:latin typeface="+mj-lt"/>
              </a:rPr>
              <a:t>AVSLUTNING </a:t>
            </a:r>
          </a:p>
        </p:txBody>
      </p:sp>
      <p:sp>
        <p:nvSpPr>
          <p:cNvPr id="9" name="Rektangel 8"/>
          <p:cNvSpPr/>
          <p:nvPr/>
        </p:nvSpPr>
        <p:spPr>
          <a:xfrm>
            <a:off x="2967968" y="4687422"/>
            <a:ext cx="7416610" cy="7847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Ved å sende inn denne bekrefter jeg at erklæringen/opplysningene er avgitt i samsvar med </a:t>
            </a:r>
            <a:r>
              <a:rPr lang="nb-NO" sz="1400" dirty="0" err="1">
                <a:solidFill>
                  <a:schemeClr val="tx1"/>
                </a:solidFill>
              </a:rPr>
              <a:t>helsepersonelloven</a:t>
            </a:r>
            <a:r>
              <a:rPr lang="nb-NO" sz="1400" dirty="0">
                <a:solidFill>
                  <a:schemeClr val="tx1"/>
                </a:solidFill>
              </a:rPr>
              <a:t> og tilhørende forskrift om krav til attester, erklæringer o.l. </a:t>
            </a:r>
          </a:p>
          <a:p>
            <a:pPr algn="ctr"/>
            <a:r>
              <a:rPr lang="nb-NO" sz="1400" dirty="0">
                <a:solidFill>
                  <a:schemeClr val="tx1"/>
                </a:solidFill>
              </a:rPr>
              <a:t>og at det ikke er oversendt informasjon om identifiserbar tredjeperson eller genetiske tester som er tatt for å avdekke risiko for fremtidig sykdom?</a:t>
            </a:r>
          </a:p>
        </p:txBody>
      </p:sp>
      <p:sp>
        <p:nvSpPr>
          <p:cNvPr id="11" name="TekstSylinder 10"/>
          <p:cNvSpPr txBox="1"/>
          <p:nvPr/>
        </p:nvSpPr>
        <p:spPr>
          <a:xfrm rot="20640430">
            <a:off x="1214549" y="2832909"/>
            <a:ext cx="1144694" cy="645906"/>
          </a:xfrm>
          <a:prstGeom prst="rect">
            <a:avLst/>
          </a:prstGeom>
          <a:noFill/>
        </p:spPr>
        <p:txBody>
          <a:bodyPr wrap="none" rtlCol="0">
            <a:spAutoFit/>
          </a:bodyPr>
          <a:lstStyle/>
          <a:p>
            <a:pPr algn="ctr"/>
            <a:r>
              <a:rPr lang="nb-NO" sz="1799" dirty="0">
                <a:latin typeface="+mj-lt"/>
              </a:rPr>
              <a:t>Spesifikke </a:t>
            </a:r>
          </a:p>
          <a:p>
            <a:pPr algn="ctr"/>
            <a:r>
              <a:rPr lang="nb-NO" sz="1799" dirty="0">
                <a:latin typeface="+mj-lt"/>
              </a:rPr>
              <a:t>spørsmål</a:t>
            </a:r>
          </a:p>
        </p:txBody>
      </p:sp>
      <p:sp>
        <p:nvSpPr>
          <p:cNvPr id="14" name="TekstSylinder 13"/>
          <p:cNvSpPr txBox="1"/>
          <p:nvPr/>
        </p:nvSpPr>
        <p:spPr>
          <a:xfrm rot="20640430">
            <a:off x="836385" y="1619073"/>
            <a:ext cx="1754639" cy="645906"/>
          </a:xfrm>
          <a:prstGeom prst="rect">
            <a:avLst/>
          </a:prstGeom>
          <a:noFill/>
        </p:spPr>
        <p:txBody>
          <a:bodyPr wrap="none" rtlCol="0">
            <a:spAutoFit/>
          </a:bodyPr>
          <a:lstStyle/>
          <a:p>
            <a:r>
              <a:rPr lang="nb-NO" sz="1799" dirty="0">
                <a:latin typeface="+mj-lt"/>
              </a:rPr>
              <a:t>Tilleggstekst ved </a:t>
            </a:r>
          </a:p>
          <a:p>
            <a:r>
              <a:rPr lang="nb-NO" sz="1799" dirty="0">
                <a:latin typeface="+mj-lt"/>
              </a:rPr>
              <a:t>uføredekning</a:t>
            </a:r>
          </a:p>
        </p:txBody>
      </p:sp>
      <p:sp>
        <p:nvSpPr>
          <p:cNvPr id="15" name="Rektangel 14"/>
          <p:cNvSpPr/>
          <p:nvPr/>
        </p:nvSpPr>
        <p:spPr>
          <a:xfrm>
            <a:off x="2927740" y="1484840"/>
            <a:ext cx="7416610" cy="914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Grunnet tegning av uføredekning ønskes oversikt over sykemeldingshistorikk siste 5 år – angi tidsrom/årsak/diagnose</a:t>
            </a:r>
          </a:p>
        </p:txBody>
      </p:sp>
    </p:spTree>
    <p:extLst>
      <p:ext uri="{BB962C8B-B14F-4D97-AF65-F5344CB8AC3E}">
        <p14:creationId xmlns:p14="http://schemas.microsoft.com/office/powerpoint/2010/main" val="3020924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553854"/>
          </a:xfrm>
        </p:spPr>
        <p:txBody>
          <a:bodyPr>
            <a:normAutofit fontScale="90000"/>
          </a:bodyPr>
          <a:lstStyle/>
          <a:p>
            <a:r>
              <a:rPr lang="nb-NO" sz="3599" dirty="0"/>
              <a:t>Fritekstspørsmål for diagnose utenfor listen</a:t>
            </a:r>
          </a:p>
        </p:txBody>
      </p:sp>
      <p:sp>
        <p:nvSpPr>
          <p:cNvPr id="7" name="TekstSylinder 6"/>
          <p:cNvSpPr txBox="1"/>
          <p:nvPr/>
        </p:nvSpPr>
        <p:spPr>
          <a:xfrm rot="20640430">
            <a:off x="1133080" y="2094369"/>
            <a:ext cx="1528610" cy="369108"/>
          </a:xfrm>
          <a:prstGeom prst="rect">
            <a:avLst/>
          </a:prstGeom>
          <a:noFill/>
        </p:spPr>
        <p:txBody>
          <a:bodyPr wrap="none" rtlCol="0">
            <a:spAutoFit/>
          </a:bodyPr>
          <a:lstStyle/>
          <a:p>
            <a:pPr lvl="0"/>
            <a:r>
              <a:rPr lang="nb-NO" sz="1799" dirty="0">
                <a:solidFill>
                  <a:prstClr val="black"/>
                </a:solidFill>
              </a:rPr>
              <a:t>Standard intro</a:t>
            </a:r>
          </a:p>
        </p:txBody>
      </p:sp>
      <p:sp>
        <p:nvSpPr>
          <p:cNvPr id="8" name="Rektangel 7"/>
          <p:cNvSpPr/>
          <p:nvPr/>
        </p:nvSpPr>
        <p:spPr>
          <a:xfrm>
            <a:off x="3049908" y="1331214"/>
            <a:ext cx="7416610" cy="15620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b-NO" sz="1400" dirty="0">
                <a:solidFill>
                  <a:schemeClr val="tx1"/>
                </a:solidFill>
              </a:rPr>
              <a:t>For å kunne behandle saken trenger vi svar på spørsmålene nedenfor. Gjelder forespørselen flere helseproblemer ber vi deg sortere svarene slik at det går klart fram hvilket helseproblem de gjelder.</a:t>
            </a:r>
          </a:p>
          <a:p>
            <a:r>
              <a:rPr lang="nb-NO" sz="1400" dirty="0">
                <a:solidFill>
                  <a:schemeClr val="tx1"/>
                </a:solidFill>
              </a:rPr>
              <a:t>Legg gjerne ved kopi av epikriser innenfor de siste tre år, dersom disse er relevante, men vær oppmerksom på at opplysninger om identifiserbar tredjeperson ikke skal oversendes.</a:t>
            </a:r>
          </a:p>
          <a:p>
            <a:endParaRPr lang="nb-NO" sz="1400" dirty="0"/>
          </a:p>
          <a:p>
            <a:r>
              <a:rPr lang="nb-NO" sz="1400" dirty="0">
                <a:solidFill>
                  <a:schemeClr val="tx1"/>
                </a:solidFill>
              </a:rPr>
              <a:t>I helseerklæringen er det opplyst om følgende helseproblemer: </a:t>
            </a:r>
            <a:r>
              <a:rPr lang="nb-NO" sz="1400" b="1" dirty="0">
                <a:solidFill>
                  <a:schemeClr val="tx1"/>
                </a:solidFill>
              </a:rPr>
              <a:t>«Diagnose1, Diagnose2»</a:t>
            </a:r>
          </a:p>
          <a:p>
            <a:endParaRPr lang="nb-NO" sz="1200" dirty="0"/>
          </a:p>
        </p:txBody>
      </p:sp>
      <p:sp>
        <p:nvSpPr>
          <p:cNvPr id="15" name="Rektangel 14"/>
          <p:cNvSpPr/>
          <p:nvPr/>
        </p:nvSpPr>
        <p:spPr>
          <a:xfrm>
            <a:off x="3049908" y="4126565"/>
            <a:ext cx="7416610" cy="228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b-NO" sz="1400" dirty="0">
                <a:solidFill>
                  <a:schemeClr val="tx1"/>
                </a:solidFill>
              </a:rPr>
              <a:t>Kommentarer: &lt;fritekst maksimum 200 karakterer&gt;</a:t>
            </a:r>
          </a:p>
          <a:p>
            <a:endParaRPr lang="nb-NO" sz="1400" dirty="0">
              <a:solidFill>
                <a:schemeClr val="tx1"/>
              </a:solidFill>
            </a:endParaRPr>
          </a:p>
          <a:p>
            <a:r>
              <a:rPr lang="nb-NO" sz="1400" dirty="0">
                <a:solidFill>
                  <a:schemeClr val="tx1"/>
                </a:solidFill>
              </a:rPr>
              <a:t>&lt;Diagnose 1&gt;</a:t>
            </a:r>
          </a:p>
          <a:p>
            <a:r>
              <a:rPr lang="nb-NO" sz="1400" dirty="0">
                <a:solidFill>
                  <a:schemeClr val="tx1"/>
                </a:solidFill>
              </a:rPr>
              <a:t>	1.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2.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3.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4.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 inntil 7 spørsmål pr. diagnose</a:t>
            </a:r>
          </a:p>
          <a:p>
            <a:endParaRPr lang="nb-NO" sz="1400" dirty="0">
              <a:solidFill>
                <a:schemeClr val="tx1"/>
              </a:solidFill>
            </a:endParaRPr>
          </a:p>
          <a:p>
            <a:endParaRPr lang="nb-NO" sz="1200" dirty="0"/>
          </a:p>
        </p:txBody>
      </p:sp>
      <p:sp>
        <p:nvSpPr>
          <p:cNvPr id="16" name="TekstSylinder 15"/>
          <p:cNvSpPr txBox="1"/>
          <p:nvPr/>
        </p:nvSpPr>
        <p:spPr>
          <a:xfrm rot="20640430">
            <a:off x="968308" y="4801939"/>
            <a:ext cx="1779320" cy="645906"/>
          </a:xfrm>
          <a:prstGeom prst="rect">
            <a:avLst/>
          </a:prstGeom>
          <a:noFill/>
        </p:spPr>
        <p:txBody>
          <a:bodyPr wrap="none" rtlCol="0">
            <a:spAutoFit/>
          </a:bodyPr>
          <a:lstStyle/>
          <a:p>
            <a:pPr lvl="0"/>
            <a:r>
              <a:rPr lang="nb-NO" sz="1799" dirty="0">
                <a:solidFill>
                  <a:prstClr val="black"/>
                </a:solidFill>
              </a:rPr>
              <a:t>Valg 2:</a:t>
            </a:r>
          </a:p>
          <a:p>
            <a:pPr lvl="0"/>
            <a:r>
              <a:rPr lang="nb-NO" sz="1799" dirty="0">
                <a:solidFill>
                  <a:prstClr val="black"/>
                </a:solidFill>
              </a:rPr>
              <a:t>Fritekst spørsmål</a:t>
            </a:r>
          </a:p>
        </p:txBody>
      </p:sp>
      <p:sp>
        <p:nvSpPr>
          <p:cNvPr id="17" name="TekstSylinder 16"/>
          <p:cNvSpPr txBox="1"/>
          <p:nvPr/>
        </p:nvSpPr>
        <p:spPr>
          <a:xfrm rot="20640430">
            <a:off x="794612" y="3181775"/>
            <a:ext cx="1927975" cy="645906"/>
          </a:xfrm>
          <a:prstGeom prst="rect">
            <a:avLst/>
          </a:prstGeom>
          <a:noFill/>
        </p:spPr>
        <p:txBody>
          <a:bodyPr wrap="none" rtlCol="0">
            <a:spAutoFit/>
          </a:bodyPr>
          <a:lstStyle/>
          <a:p>
            <a:pPr lvl="0"/>
            <a:r>
              <a:rPr lang="nb-NO" sz="1799" dirty="0">
                <a:solidFill>
                  <a:prstClr val="black"/>
                </a:solidFill>
              </a:rPr>
              <a:t>Valg 1:</a:t>
            </a:r>
          </a:p>
          <a:p>
            <a:pPr lvl="0"/>
            <a:r>
              <a:rPr lang="nb-NO" sz="1799" dirty="0">
                <a:solidFill>
                  <a:prstClr val="black"/>
                </a:solidFill>
              </a:rPr>
              <a:t>Standard spørsmål</a:t>
            </a:r>
          </a:p>
        </p:txBody>
      </p:sp>
      <p:sp>
        <p:nvSpPr>
          <p:cNvPr id="18" name="Rektangel 17"/>
          <p:cNvSpPr/>
          <p:nvPr/>
        </p:nvSpPr>
        <p:spPr>
          <a:xfrm>
            <a:off x="3040555" y="3155232"/>
            <a:ext cx="7416610" cy="6989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b-NO" sz="1400" dirty="0">
                <a:solidFill>
                  <a:schemeClr val="tx1"/>
                </a:solidFill>
              </a:rPr>
              <a:t>Her velges kun standardspørsmålene som ligger på slide 18 hvis man mener dette holder for aktuelle diagnoser. (Diagnoser som ikke er spesifisert i løsningen)</a:t>
            </a:r>
          </a:p>
          <a:p>
            <a:endParaRPr lang="nb-NO" sz="1200" dirty="0"/>
          </a:p>
        </p:txBody>
      </p:sp>
    </p:spTree>
    <p:extLst>
      <p:ext uri="{BB962C8B-B14F-4D97-AF65-F5344CB8AC3E}">
        <p14:creationId xmlns:p14="http://schemas.microsoft.com/office/powerpoint/2010/main" val="1503426334"/>
      </p:ext>
    </p:extLst>
  </p:cSld>
  <p:clrMapOvr>
    <a:masterClrMapping/>
  </p:clrMapOvr>
</p:sld>
</file>

<file path=ppt/theme/theme1.xml><?xml version="1.0" encoding="utf-8"?>
<a:theme xmlns:a="http://schemas.openxmlformats.org/drawingml/2006/main" name="Office-tema">
  <a:themeElements>
    <a:clrScheme name="Finans Norge 2020">
      <a:dk1>
        <a:srgbClr val="051D2E"/>
      </a:dk1>
      <a:lt1>
        <a:sysClr val="window" lastClr="FFFFFF"/>
      </a:lt1>
      <a:dk2>
        <a:srgbClr val="051D2E"/>
      </a:dk2>
      <a:lt2>
        <a:srgbClr val="FFFFFF"/>
      </a:lt2>
      <a:accent1>
        <a:srgbClr val="051D2E"/>
      </a:accent1>
      <a:accent2>
        <a:srgbClr val="005670"/>
      </a:accent2>
      <a:accent3>
        <a:srgbClr val="00B7BD"/>
      </a:accent3>
      <a:accent4>
        <a:srgbClr val="EEDA72"/>
      </a:accent4>
      <a:accent5>
        <a:srgbClr val="004C9D"/>
      </a:accent5>
      <a:accent6>
        <a:srgbClr val="989AA5"/>
      </a:accent6>
      <a:hlink>
        <a:srgbClr val="005670"/>
      </a:hlink>
      <a:folHlink>
        <a:srgbClr val="9696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NF presentasjon" id="{059ED7A9-60FA-4E0A-9E3E-D2E9C52E3F1C}" vid="{94D23377-0495-4105-A7DD-8AF712C72EE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5DBC85C1E0E014AA47AB43EA420AFB5" ma:contentTypeVersion="0" ma:contentTypeDescription="Opprett et nytt dokument." ma:contentTypeScope="" ma:versionID="3e7954c6011fe8a4ee270245c155e220">
  <xsd:schema xmlns:xsd="http://www.w3.org/2001/XMLSchema" xmlns:xs="http://www.w3.org/2001/XMLSchema" xmlns:p="http://schemas.microsoft.com/office/2006/metadata/properties" targetNamespace="http://schemas.microsoft.com/office/2006/metadata/properties" ma:root="true" ma:fieldsID="af96d53b2ccc1f80e717279b1ced53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FBC149-5325-4B50-8580-B4374057124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88141F3-8707-44C6-8EA0-00D00577CF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BE5FA96-9AD6-4324-865A-07604EC41B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FNF presentasjon</Template>
  <TotalTime>2</TotalTime>
  <Words>4791</Words>
  <Application>Microsoft Office PowerPoint</Application>
  <PresentationFormat>Widescreen</PresentationFormat>
  <Paragraphs>617</Paragraphs>
  <Slides>42</Slides>
  <Notes>15</Notes>
  <HiddenSlides>1</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42</vt:i4>
      </vt:variant>
    </vt:vector>
  </HeadingPairs>
  <TitlesOfParts>
    <vt:vector size="49" baseType="lpstr">
      <vt:lpstr>Arial</vt:lpstr>
      <vt:lpstr>Bradley Hand ITC</vt:lpstr>
      <vt:lpstr>Calibri</vt:lpstr>
      <vt:lpstr>Calibri Light</vt:lpstr>
      <vt:lpstr>Handsome Pro For If Medium</vt:lpstr>
      <vt:lpstr>Open Sans For If</vt:lpstr>
      <vt:lpstr>Office-tema</vt:lpstr>
      <vt:lpstr>PowerPoint-presentasjon</vt:lpstr>
      <vt:lpstr>Meldingsformat - NHN</vt:lpstr>
      <vt:lpstr>Logikk – Fra forsikring til lege nytegning  </vt:lpstr>
      <vt:lpstr>Logikk forklaring</vt:lpstr>
      <vt:lpstr>Eksempel for standard spørsmål</vt:lpstr>
      <vt:lpstr>Eksempel for standard spørsmål forts.</vt:lpstr>
      <vt:lpstr>Eksempel for spesifikk tekst + standard spørsmål </vt:lpstr>
      <vt:lpstr>Spesifikke spørsmål og Ufør</vt:lpstr>
      <vt:lpstr>Fritekstspørsmål for diagnose utenfor listen</vt:lpstr>
      <vt:lpstr>Fritekstspørsmål for diagnose utenfor listen (forts)</vt:lpstr>
      <vt:lpstr>Håndteringsregler.</vt:lpstr>
      <vt:lpstr>Honorar</vt:lpstr>
      <vt:lpstr>Selskapets kontaktinformasjon</vt:lpstr>
      <vt:lpstr>Nemndas kategorier fra retningslinjene</vt:lpstr>
      <vt:lpstr>SYKDOMMER/LIDELSER OVERSIKT</vt:lpstr>
      <vt:lpstr>SYKDOMMER/LIDELSER OVERSIKT</vt:lpstr>
      <vt:lpstr>SYKDOMMER/LIDELSER OVERSIKT</vt:lpstr>
      <vt:lpstr>PowerPoint-presentasjon</vt:lpstr>
      <vt:lpstr>STANDARD SPØRSMÅL;  LIKE FOR ALLE SYKDOMMER/LIDELSER SOM IKKE UTLØSER EGNE SPØRSMÅL </vt:lpstr>
      <vt:lpstr>PowerPoint-presentasjon</vt:lpstr>
      <vt:lpstr>Nyresykdommer</vt:lpstr>
      <vt:lpstr>Sykdommer i skjelett og bevegelsesorganene</vt:lpstr>
      <vt:lpstr>Sykdommer i åndedrettssystemet</vt:lpstr>
      <vt:lpstr>Endokrine sykdommer, ernæringssykdommer og metabolske forstyrrelser </vt:lpstr>
      <vt:lpstr>Sykdommer i fordøyelsesorganene </vt:lpstr>
      <vt:lpstr>Sykdommer i nervesystemet </vt:lpstr>
      <vt:lpstr>Sykdommer i blod og bloddannende organer</vt:lpstr>
      <vt:lpstr>Hudsykdommer</vt:lpstr>
      <vt:lpstr>Prematuritet og fødselskomplikasjoner</vt:lpstr>
      <vt:lpstr>Øye/syn</vt:lpstr>
      <vt:lpstr>PowerPoint-presentasjon</vt:lpstr>
      <vt:lpstr>Medfødte misdannelser</vt:lpstr>
      <vt:lpstr>Hjerte- og karsykdommer</vt:lpstr>
      <vt:lpstr>Svulster</vt:lpstr>
      <vt:lpstr>Infeksjonssykdommer </vt:lpstr>
      <vt:lpstr>Psykiske sykdommer</vt:lpstr>
      <vt:lpstr>Psykiske sykdommer</vt:lpstr>
      <vt:lpstr>Psykiske sykdommer</vt:lpstr>
      <vt:lpstr>FULLMAKT (Tegning)</vt:lpstr>
      <vt:lpstr>Fullmakt barn &lt;16 år (Tegning)</vt:lpstr>
      <vt:lpstr>Endringslogg:</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Lerfald</dc:creator>
  <cp:lastModifiedBy>Ida Lerfald</cp:lastModifiedBy>
  <cp:revision>1</cp:revision>
  <dcterms:created xsi:type="dcterms:W3CDTF">2023-03-27T07:50:57Z</dcterms:created>
  <dcterms:modified xsi:type="dcterms:W3CDTF">2023-03-27T07:52:58Z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0x01010035DBC85C1E0E014AA47AB43EA420AFB5</vt:lpwstr>
  </property>
</Properties>
</file>