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65" r:id="rId5"/>
    <p:sldId id="264" r:id="rId6"/>
    <p:sldId id="268" r:id="rId7"/>
    <p:sldId id="281" r:id="rId8"/>
    <p:sldId id="282" r:id="rId9"/>
    <p:sldId id="257" r:id="rId10"/>
    <p:sldId id="283" r:id="rId11"/>
    <p:sldId id="284" r:id="rId12"/>
    <p:sldId id="285" r:id="rId13"/>
    <p:sldId id="286" r:id="rId14"/>
    <p:sldId id="287" r:id="rId15"/>
    <p:sldId id="288" r:id="rId16"/>
    <p:sldId id="289" r:id="rId17"/>
    <p:sldId id="294" r:id="rId18"/>
    <p:sldId id="292" r:id="rId19"/>
    <p:sldId id="293" r:id="rId20"/>
    <p:sldId id="271" r:id="rId21"/>
    <p:sldId id="295" r:id="rId22"/>
    <p:sldId id="296" r:id="rId23"/>
    <p:sldId id="274" r:id="rId24"/>
    <p:sldId id="275" r:id="rId25"/>
    <p:sldId id="276" r:id="rId26"/>
    <p:sldId id="278" r:id="rId27"/>
    <p:sldId id="279" r:id="rId28"/>
    <p:sldId id="280" r:id="rId29"/>
    <p:sldId id="297" r:id="rId30"/>
    <p:sldId id="298" r:id="rId31"/>
    <p:sldId id="290" r:id="rId32"/>
    <p:sldId id="291" r:id="rId33"/>
    <p:sldId id="299" r:id="rId34"/>
    <p:sldId id="300" r:id="rId35"/>
    <p:sldId id="301" r:id="rId36"/>
    <p:sldId id="302" r:id="rId37"/>
    <p:sldId id="303" r:id="rId38"/>
    <p:sldId id="2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Strømseng" initials="JS" lastIdx="1" clrIdx="0">
    <p:extLst>
      <p:ext uri="{19B8F6BF-5375-455C-9EA6-DF929625EA0E}">
        <p15:presenceInfo xmlns:p15="http://schemas.microsoft.com/office/powerpoint/2012/main" userId="S::jeppe.stromseng@finansnorge.no::d9cf4b31-59a2-4e9e-96f2-9f687fe30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3901F-6663-4B0B-A874-F8E8228406C3}" type="datetimeFigureOut">
              <a:rPr lang="nb-NO" smtClean="0"/>
              <a:t>27.03.2023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2D3DB-A36C-4CDD-8761-F6B1A2DCB40C}" type="slidenum">
              <a:rPr lang="nb-NO" smtClean="0"/>
              <a:t>‹#›</a:t>
            </a:fld>
            <a:endParaRPr lang="nb-NO"/>
          </a:p>
        </p:txBody>
      </p:sp>
    </p:spTree>
    <p:extLst>
      <p:ext uri="{BB962C8B-B14F-4D97-AF65-F5344CB8AC3E}">
        <p14:creationId xmlns:p14="http://schemas.microsoft.com/office/powerpoint/2010/main" val="277035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Skisse over meldingsformatet til NHN på dialogmeldingen.</a:t>
            </a:r>
          </a:p>
        </p:txBody>
      </p:sp>
      <p:sp>
        <p:nvSpPr>
          <p:cNvPr id="4" name="Plassholder for lysbildenummer 3"/>
          <p:cNvSpPr>
            <a:spLocks noGrp="1"/>
          </p:cNvSpPr>
          <p:nvPr>
            <p:ph type="sldNum" sz="quarter" idx="10"/>
          </p:nvPr>
        </p:nvSpPr>
        <p:spPr/>
        <p:txBody>
          <a:bodyPr/>
          <a:lstStyle/>
          <a:p>
            <a:fld id="{9C733F77-1B8C-4A49-B304-96CBAFEF2545}" type="slidenum">
              <a:rPr lang="nb-NO" smtClean="0"/>
              <a:t>2</a:t>
            </a:fld>
            <a:endParaRPr lang="nb-NO"/>
          </a:p>
        </p:txBody>
      </p:sp>
    </p:spTree>
    <p:extLst>
      <p:ext uri="{BB962C8B-B14F-4D97-AF65-F5344CB8AC3E}">
        <p14:creationId xmlns:p14="http://schemas.microsoft.com/office/powerpoint/2010/main" val="385214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Må kartlegge om det er flere typer forespørsler vi må dekke, og om det er flere underkategorier til formål</a:t>
            </a:r>
          </a:p>
          <a:p>
            <a:endParaRPr lang="nb-NO" dirty="0"/>
          </a:p>
          <a:p>
            <a:r>
              <a:rPr lang="nb-NO" dirty="0"/>
              <a:t>Barneforsikring? Utvalgte </a:t>
            </a:r>
          </a:p>
          <a:p>
            <a:endParaRPr lang="nb-NO"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3</a:t>
            </a:fld>
            <a:endParaRPr lang="nb-NO"/>
          </a:p>
        </p:txBody>
      </p:sp>
    </p:spTree>
    <p:extLst>
      <p:ext uri="{BB962C8B-B14F-4D97-AF65-F5344CB8AC3E}">
        <p14:creationId xmlns:p14="http://schemas.microsoft.com/office/powerpoint/2010/main" val="367866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Foreslår å ikke vedlegge fullmakt, så det er lik håndtering for «analog» og «digital» </a:t>
            </a:r>
            <a:r>
              <a:rPr lang="nb-NO" dirty="0" err="1"/>
              <a:t>fullmaktssignering</a:t>
            </a:r>
            <a:r>
              <a:rPr lang="nb-NO" dirty="0"/>
              <a:t>.</a:t>
            </a:r>
          </a:p>
        </p:txBody>
      </p:sp>
      <p:sp>
        <p:nvSpPr>
          <p:cNvPr id="4" name="Plassholder for lysbildenummer 3"/>
          <p:cNvSpPr>
            <a:spLocks noGrp="1"/>
          </p:cNvSpPr>
          <p:nvPr>
            <p:ph type="sldNum" sz="quarter" idx="10"/>
          </p:nvPr>
        </p:nvSpPr>
        <p:spPr/>
        <p:txBody>
          <a:bodyPr/>
          <a:lstStyle/>
          <a:p>
            <a:fld id="{9C733F77-1B8C-4A49-B304-96CBAFEF2545}" type="slidenum">
              <a:rPr lang="nb-NO" smtClean="0"/>
              <a:t>5</a:t>
            </a:fld>
            <a:endParaRPr lang="nb-NO"/>
          </a:p>
        </p:txBody>
      </p:sp>
    </p:spTree>
    <p:extLst>
      <p:ext uri="{BB962C8B-B14F-4D97-AF65-F5344CB8AC3E}">
        <p14:creationId xmlns:p14="http://schemas.microsoft.com/office/powerpoint/2010/main" val="296042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6</a:t>
            </a:fld>
            <a:endParaRPr lang="nb-NO"/>
          </a:p>
        </p:txBody>
      </p:sp>
    </p:spTree>
    <p:extLst>
      <p:ext uri="{BB962C8B-B14F-4D97-AF65-F5344CB8AC3E}">
        <p14:creationId xmlns:p14="http://schemas.microsoft.com/office/powerpoint/2010/main" val="303254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7</a:t>
            </a:fld>
            <a:endParaRPr lang="nb-NO"/>
          </a:p>
        </p:txBody>
      </p:sp>
    </p:spTree>
    <p:extLst>
      <p:ext uri="{BB962C8B-B14F-4D97-AF65-F5344CB8AC3E}">
        <p14:creationId xmlns:p14="http://schemas.microsoft.com/office/powerpoint/2010/main" val="278019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8</a:t>
            </a:fld>
            <a:endParaRPr lang="nb-NO"/>
          </a:p>
        </p:txBody>
      </p:sp>
    </p:spTree>
    <p:extLst>
      <p:ext uri="{BB962C8B-B14F-4D97-AF65-F5344CB8AC3E}">
        <p14:creationId xmlns:p14="http://schemas.microsoft.com/office/powerpoint/2010/main" val="303057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 det behov for utfyllende tekst om hendelse/ulykke/skade som merket i rødt over?</a:t>
            </a:r>
          </a:p>
        </p:txBody>
      </p:sp>
      <p:sp>
        <p:nvSpPr>
          <p:cNvPr id="4" name="Plassholder for lysbildenummer 3"/>
          <p:cNvSpPr>
            <a:spLocks noGrp="1"/>
          </p:cNvSpPr>
          <p:nvPr>
            <p:ph type="sldNum" sz="quarter" idx="10"/>
          </p:nvPr>
        </p:nvSpPr>
        <p:spPr/>
        <p:txBody>
          <a:bodyPr/>
          <a:lstStyle/>
          <a:p>
            <a:fld id="{9C733F77-1B8C-4A49-B304-96CBAFEF2545}" type="slidenum">
              <a:rPr lang="nb-NO" smtClean="0"/>
              <a:t>9</a:t>
            </a:fld>
            <a:endParaRPr lang="nb-NO"/>
          </a:p>
        </p:txBody>
      </p:sp>
    </p:spTree>
    <p:extLst>
      <p:ext uri="{BB962C8B-B14F-4D97-AF65-F5344CB8AC3E}">
        <p14:creationId xmlns:p14="http://schemas.microsoft.com/office/powerpoint/2010/main" val="197460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Skal de også oppgi saksnummer </a:t>
            </a:r>
            <a:r>
              <a:rPr lang="nb-NO" dirty="0" err="1"/>
              <a:t>ifm</a:t>
            </a:r>
            <a:r>
              <a:rPr lang="nb-NO" dirty="0"/>
              <a:t> honorar?</a:t>
            </a:r>
          </a:p>
          <a:p>
            <a:r>
              <a:rPr lang="nb-NO" dirty="0"/>
              <a:t>TG; Saksnummer er et krav så vidt jeg vet…..</a:t>
            </a:r>
          </a:p>
        </p:txBody>
      </p:sp>
      <p:sp>
        <p:nvSpPr>
          <p:cNvPr id="4" name="Plassholder for lysbildenummer 3"/>
          <p:cNvSpPr>
            <a:spLocks noGrp="1"/>
          </p:cNvSpPr>
          <p:nvPr>
            <p:ph type="sldNum" sz="quarter" idx="10"/>
          </p:nvPr>
        </p:nvSpPr>
        <p:spPr/>
        <p:txBody>
          <a:bodyPr/>
          <a:lstStyle/>
          <a:p>
            <a:fld id="{9C733F77-1B8C-4A49-B304-96CBAFEF2545}" type="slidenum">
              <a:rPr lang="nb-NO" smtClean="0"/>
              <a:t>18</a:t>
            </a:fld>
            <a:endParaRPr lang="nb-NO"/>
          </a:p>
        </p:txBody>
      </p:sp>
    </p:spTree>
    <p:extLst>
      <p:ext uri="{BB962C8B-B14F-4D97-AF65-F5344CB8AC3E}">
        <p14:creationId xmlns:p14="http://schemas.microsoft.com/office/powerpoint/2010/main" val="45268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Pleier det å legges inn generell kontaktinfo per selskap, eller til den enkelte saksbehandler? </a:t>
            </a:r>
            <a:endParaRPr lang="en-US"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19</a:t>
            </a:fld>
            <a:endParaRPr lang="nb-NO"/>
          </a:p>
        </p:txBody>
      </p:sp>
    </p:spTree>
    <p:extLst>
      <p:ext uri="{BB962C8B-B14F-4D97-AF65-F5344CB8AC3E}">
        <p14:creationId xmlns:p14="http://schemas.microsoft.com/office/powerpoint/2010/main" val="1969187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pic>
        <p:nvPicPr>
          <p:cNvPr id="5" name="Bilde 4" descr="Et bilde som inneholder utendørs, vann, bro, skip&#10;&#10;Automatisk generert beskrivelse">
            <a:extLst>
              <a:ext uri="{FF2B5EF4-FFF2-40B4-BE49-F238E27FC236}">
                <a16:creationId xmlns:a16="http://schemas.microsoft.com/office/drawing/2014/main" id="{248DA61B-EE3A-4C4A-A116-E9145AD68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Rektangel 5">
            <a:extLst>
              <a:ext uri="{FF2B5EF4-FFF2-40B4-BE49-F238E27FC236}">
                <a16:creationId xmlns:a16="http://schemas.microsoft.com/office/drawing/2014/main" id="{49A5B05D-5D82-437A-A2A6-81AE9F3DA412}"/>
              </a:ext>
            </a:extLst>
          </p:cNvPr>
          <p:cNvSpPr/>
          <p:nvPr userDrawn="1"/>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ekstSylinder 6">
            <a:extLst>
              <a:ext uri="{FF2B5EF4-FFF2-40B4-BE49-F238E27FC236}">
                <a16:creationId xmlns:a16="http://schemas.microsoft.com/office/drawing/2014/main" id="{D1FC2130-187D-4924-B97C-33F0BEFC79EF}"/>
              </a:ext>
            </a:extLst>
          </p:cNvPr>
          <p:cNvSpPr txBox="1"/>
          <p:nvPr userDrawn="1"/>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Tittel på presentasjonen</a:t>
            </a:r>
            <a:endParaRPr lang="en-US" sz="4800" dirty="0">
              <a:solidFill>
                <a:schemeClr val="bg2"/>
              </a:solidFill>
              <a:latin typeface="Arial" panose="020B0604020202020204" pitchFamily="34" charset="0"/>
              <a:cs typeface="Arial" panose="020B0604020202020204" pitchFamily="34" charset="0"/>
            </a:endParaRPr>
          </a:p>
        </p:txBody>
      </p:sp>
      <p:sp>
        <p:nvSpPr>
          <p:cNvPr id="10" name="TekstSylinder 9">
            <a:extLst>
              <a:ext uri="{FF2B5EF4-FFF2-40B4-BE49-F238E27FC236}">
                <a16:creationId xmlns:a16="http://schemas.microsoft.com/office/drawing/2014/main" id="{C7B7BCB4-B950-4923-B617-6603832F0F37}"/>
              </a:ext>
            </a:extLst>
          </p:cNvPr>
          <p:cNvSpPr txBox="1"/>
          <p:nvPr userDrawn="1"/>
        </p:nvSpPr>
        <p:spPr>
          <a:xfrm>
            <a:off x="7681912" y="3136850"/>
            <a:ext cx="284797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Undertittel</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289DA0B5-0073-4770-A181-4AEB844C2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012" y="5837068"/>
            <a:ext cx="2847975" cy="692179"/>
          </a:xfrm>
          <a:prstGeom prst="rect">
            <a:avLst/>
          </a:prstGeom>
        </p:spPr>
      </p:pic>
    </p:spTree>
    <p:extLst>
      <p:ext uri="{BB962C8B-B14F-4D97-AF65-F5344CB8AC3E}">
        <p14:creationId xmlns:p14="http://schemas.microsoft.com/office/powerpoint/2010/main" val="77034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B4C531A-B971-4C16-8FB3-550F8247D52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0" name="Rektangel 9">
            <a:extLst>
              <a:ext uri="{FF2B5EF4-FFF2-40B4-BE49-F238E27FC236}">
                <a16:creationId xmlns:a16="http://schemas.microsoft.com/office/drawing/2014/main" id="{81F67127-2AAE-40C0-8379-5B0E7550E8E1}"/>
              </a:ext>
            </a:extLst>
          </p:cNvPr>
          <p:cNvSpPr/>
          <p:nvPr userDrawn="1"/>
        </p:nvSpPr>
        <p:spPr>
          <a:xfrm>
            <a:off x="1322773" y="752384"/>
            <a:ext cx="7093258" cy="4252404"/>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D7355BC-300E-4B9E-96DE-3E7D463A9C15}"/>
              </a:ext>
            </a:extLst>
          </p:cNvPr>
          <p:cNvSpPr>
            <a:spLocks noGrp="1"/>
          </p:cNvSpPr>
          <p:nvPr>
            <p:ph type="ctrTitle" hasCustomPrompt="1"/>
          </p:nvPr>
        </p:nvSpPr>
        <p:spPr>
          <a:xfrm>
            <a:off x="1722267" y="877825"/>
            <a:ext cx="5948040" cy="2418010"/>
          </a:xfrm>
        </p:spPr>
        <p:txBody>
          <a:bodyPr anchor="b">
            <a:normAutofit/>
          </a:bodyPr>
          <a:lstStyle>
            <a:lvl1pPr algn="l">
              <a:defRPr sz="5600">
                <a:solidFill>
                  <a:schemeClr val="bg1"/>
                </a:solidFill>
                <a:latin typeface="Arial" panose="020B0604020202020204" pitchFamily="34" charset="0"/>
                <a:cs typeface="Arial" panose="020B0604020202020204" pitchFamily="34" charset="0"/>
              </a:defRPr>
            </a:lvl1pPr>
          </a:lstStyle>
          <a:p>
            <a:r>
              <a:rPr lang="nb-NO" dirty="0"/>
              <a:t>Tittel på presentasjonen</a:t>
            </a:r>
            <a:endParaRPr lang="en-US" dirty="0"/>
          </a:p>
        </p:txBody>
      </p:sp>
      <p:sp>
        <p:nvSpPr>
          <p:cNvPr id="3" name="Undertittel 2">
            <a:extLst>
              <a:ext uri="{FF2B5EF4-FFF2-40B4-BE49-F238E27FC236}">
                <a16:creationId xmlns:a16="http://schemas.microsoft.com/office/drawing/2014/main" id="{5BDF8400-9977-466E-80E4-4BA648E2C5F2}"/>
              </a:ext>
            </a:extLst>
          </p:cNvPr>
          <p:cNvSpPr>
            <a:spLocks noGrp="1"/>
          </p:cNvSpPr>
          <p:nvPr>
            <p:ph type="subTitle" idx="1" hasCustomPrompt="1"/>
          </p:nvPr>
        </p:nvSpPr>
        <p:spPr>
          <a:xfrm>
            <a:off x="1722267" y="3553334"/>
            <a:ext cx="5948040" cy="1191827"/>
          </a:xfrm>
        </p:spPr>
        <p:txBody>
          <a:bodyPr/>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a:t>
            </a:r>
            <a:endParaRPr lang="en-US" dirty="0"/>
          </a:p>
        </p:txBody>
      </p:sp>
      <p:pic>
        <p:nvPicPr>
          <p:cNvPr id="5" name="Grafikk 4">
            <a:extLst>
              <a:ext uri="{FF2B5EF4-FFF2-40B4-BE49-F238E27FC236}">
                <a16:creationId xmlns:a16="http://schemas.microsoft.com/office/drawing/2014/main" id="{E6901173-58B9-48D1-97F5-2A79A2C44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20" y="5864765"/>
            <a:ext cx="3260786" cy="792510"/>
          </a:xfrm>
          <a:prstGeom prst="rect">
            <a:avLst/>
          </a:prstGeom>
        </p:spPr>
      </p:pic>
    </p:spTree>
    <p:extLst>
      <p:ext uri="{BB962C8B-B14F-4D97-AF65-F5344CB8AC3E}">
        <p14:creationId xmlns:p14="http://schemas.microsoft.com/office/powerpoint/2010/main" val="17629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8" name="Rektangel 7">
            <a:extLst>
              <a:ext uri="{FF2B5EF4-FFF2-40B4-BE49-F238E27FC236}">
                <a16:creationId xmlns:a16="http://schemas.microsoft.com/office/drawing/2014/main" id="{AE778577-F453-47BF-915A-E21B2AAC4F2D}"/>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AB2C914B-0D37-4409-8516-E197664597DE}"/>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8710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85ACB-73FA-4327-A7F9-5CD4E78E52C3}"/>
              </a:ext>
            </a:extLst>
          </p:cNvPr>
          <p:cNvSpPr>
            <a:spLocks noGrp="1"/>
          </p:cNvSpPr>
          <p:nvPr>
            <p:ph type="title"/>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a:t>Klikk for å redigere tittelstil</a:t>
            </a:r>
            <a:endParaRPr lang="en-US" dirty="0"/>
          </a:p>
        </p:txBody>
      </p:sp>
      <p:sp>
        <p:nvSpPr>
          <p:cNvPr id="3" name="Plassholder for innhold 2">
            <a:extLst>
              <a:ext uri="{FF2B5EF4-FFF2-40B4-BE49-F238E27FC236}">
                <a16:creationId xmlns:a16="http://schemas.microsoft.com/office/drawing/2014/main" id="{1C15044C-B50F-498C-8EDB-1C836A72E230}"/>
              </a:ext>
            </a:extLst>
          </p:cNvPr>
          <p:cNvSpPr>
            <a:spLocks noGrp="1"/>
          </p:cNvSpPr>
          <p:nvPr>
            <p:ph sz="half" idx="1" hasCustomPrompt="1"/>
          </p:nvPr>
        </p:nvSpPr>
        <p:spPr>
          <a:xfrm>
            <a:off x="838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Plassholder for innhold 3">
            <a:extLst>
              <a:ext uri="{FF2B5EF4-FFF2-40B4-BE49-F238E27FC236}">
                <a16:creationId xmlns:a16="http://schemas.microsoft.com/office/drawing/2014/main" id="{34E1804A-1A53-41DF-9644-EF0DEC7C2F9C}"/>
              </a:ext>
            </a:extLst>
          </p:cNvPr>
          <p:cNvSpPr>
            <a:spLocks noGrp="1"/>
          </p:cNvSpPr>
          <p:nvPr>
            <p:ph sz="half" idx="2" hasCustomPrompt="1"/>
          </p:nvPr>
        </p:nvSpPr>
        <p:spPr>
          <a:xfrm>
            <a:off x="6172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6" name="Rektangel 5">
            <a:extLst>
              <a:ext uri="{FF2B5EF4-FFF2-40B4-BE49-F238E27FC236}">
                <a16:creationId xmlns:a16="http://schemas.microsoft.com/office/drawing/2014/main" id="{C0477E31-AC98-4A79-87D5-8BDFDD97A19A}"/>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7B119AE8-6D43-475E-842A-E4FF573663E4}"/>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15315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6B081-F069-48F3-B312-9839B40808B2}"/>
              </a:ext>
            </a:extLst>
          </p:cNvPr>
          <p:cNvSpPr>
            <a:spLocks noGrp="1"/>
          </p:cNvSpPr>
          <p:nvPr>
            <p:ph type="title" hasCustomPrompt="1"/>
          </p:nvPr>
        </p:nvSpPr>
        <p:spPr>
          <a:xfrm>
            <a:off x="839788" y="365125"/>
            <a:ext cx="10515600" cy="132556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tekst 2">
            <a:extLst>
              <a:ext uri="{FF2B5EF4-FFF2-40B4-BE49-F238E27FC236}">
                <a16:creationId xmlns:a16="http://schemas.microsoft.com/office/drawing/2014/main" id="{D158F79B-D075-4B4C-B308-AD4079CB3B2E}"/>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4" name="Plassholder for innhold 3">
            <a:extLst>
              <a:ext uri="{FF2B5EF4-FFF2-40B4-BE49-F238E27FC236}">
                <a16:creationId xmlns:a16="http://schemas.microsoft.com/office/drawing/2014/main" id="{39DFA643-2039-4346-B4C3-E9108E75639D}"/>
              </a:ext>
            </a:extLst>
          </p:cNvPr>
          <p:cNvSpPr>
            <a:spLocks noGrp="1"/>
          </p:cNvSpPr>
          <p:nvPr>
            <p:ph sz="half" idx="2" hasCustomPrompt="1"/>
          </p:nvPr>
        </p:nvSpPr>
        <p:spPr>
          <a:xfrm>
            <a:off x="839788" y="2505075"/>
            <a:ext cx="5157787"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5" name="Plassholder for tekst 4">
            <a:extLst>
              <a:ext uri="{FF2B5EF4-FFF2-40B4-BE49-F238E27FC236}">
                <a16:creationId xmlns:a16="http://schemas.microsoft.com/office/drawing/2014/main" id="{BB057E84-CAEC-4A68-8F5D-4226D7ED1BF3}"/>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6" name="Plassholder for innhold 5">
            <a:extLst>
              <a:ext uri="{FF2B5EF4-FFF2-40B4-BE49-F238E27FC236}">
                <a16:creationId xmlns:a16="http://schemas.microsoft.com/office/drawing/2014/main" id="{007E0870-67DD-48CB-A64F-BE6FFE915E76}"/>
              </a:ext>
            </a:extLst>
          </p:cNvPr>
          <p:cNvSpPr>
            <a:spLocks noGrp="1"/>
          </p:cNvSpPr>
          <p:nvPr>
            <p:ph sz="quarter" idx="4" hasCustomPrompt="1"/>
          </p:nvPr>
        </p:nvSpPr>
        <p:spPr>
          <a:xfrm>
            <a:off x="6172200" y="2505075"/>
            <a:ext cx="5183188"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8" name="Rektangel 7">
            <a:extLst>
              <a:ext uri="{FF2B5EF4-FFF2-40B4-BE49-F238E27FC236}">
                <a16:creationId xmlns:a16="http://schemas.microsoft.com/office/drawing/2014/main" id="{08D474E4-5300-43AB-826E-D82ECC294015}"/>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DC174D6-824C-4868-B53E-C79732567086}"/>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40909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9F86-0FCA-494B-9836-9D2F060E5D29}"/>
              </a:ext>
            </a:extLst>
          </p:cNvPr>
          <p:cNvSpPr>
            <a:spLocks noGrp="1"/>
          </p:cNvSpPr>
          <p:nvPr>
            <p:ph type="title" hasCustomPrompt="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4" name="Rektangel 3">
            <a:extLst>
              <a:ext uri="{FF2B5EF4-FFF2-40B4-BE49-F238E27FC236}">
                <a16:creationId xmlns:a16="http://schemas.microsoft.com/office/drawing/2014/main" id="{5268F0EF-44ED-47A1-A3E1-70ED4357402E}"/>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B868217-4289-4EFD-AC9D-3093C21013CA}"/>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9045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BDD598-207A-4F2A-8EE0-A10CCFCA86F9}"/>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2F91B4C2-67ED-4024-938E-3501CE432E7F}"/>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373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Video – klikk for å legge inn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p:nvPr>
        </p:nvSpPr>
        <p:spPr/>
        <p:txBody>
          <a:bodyPr/>
          <a:lstStyle>
            <a:lvl1pPr marL="0" indent="0">
              <a:buNone/>
              <a:defRPr>
                <a:solidFill>
                  <a:schemeClr val="tx2"/>
                </a:solidFill>
                <a:latin typeface="Arial" panose="020B0604020202020204" pitchFamily="34" charset="0"/>
                <a:cs typeface="Arial" panose="020B0604020202020204" pitchFamily="34" charset="0"/>
              </a:defRPr>
            </a:lvl1pPr>
          </a:lstStyle>
          <a:p>
            <a:pPr lvl="0"/>
            <a:r>
              <a:rPr lang="nb-NO"/>
              <a:t>Klikk for å redigere tekststiler i malen</a:t>
            </a:r>
          </a:p>
        </p:txBody>
      </p:sp>
      <p:sp>
        <p:nvSpPr>
          <p:cNvPr id="6" name="Rektangel 5">
            <a:extLst>
              <a:ext uri="{FF2B5EF4-FFF2-40B4-BE49-F238E27FC236}">
                <a16:creationId xmlns:a16="http://schemas.microsoft.com/office/drawing/2014/main" id="{8E154F44-3BD8-4189-B6AD-3854DD906466}"/>
              </a:ext>
            </a:extLst>
          </p:cNvPr>
          <p:cNvSpPr/>
          <p:nvPr userDrawn="1"/>
        </p:nvSpPr>
        <p:spPr>
          <a:xfrm>
            <a:off x="0" y="6629400"/>
            <a:ext cx="12192000" cy="255600"/>
          </a:xfrm>
          <a:prstGeom prst="rect">
            <a:avLst/>
          </a:prstGeom>
          <a:solidFill>
            <a:srgbClr val="00B7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95E6477F-3A37-4894-BCF2-651A832AABA7}"/>
              </a:ext>
            </a:extLst>
          </p:cNvPr>
          <p:cNvPicPr>
            <a:picLocks noChangeAspect="1"/>
          </p:cNvPicPr>
          <p:nvPr userDrawn="1"/>
        </p:nvPicPr>
        <p:blipFill>
          <a:blip r:embed="rId2"/>
          <a:stretch>
            <a:fillRect/>
          </a:stretch>
        </p:blipFill>
        <p:spPr>
          <a:xfrm>
            <a:off x="9486900" y="6645337"/>
            <a:ext cx="2547234" cy="223725"/>
          </a:xfrm>
          <a:prstGeom prst="rect">
            <a:avLst/>
          </a:prstGeom>
        </p:spPr>
      </p:pic>
    </p:spTree>
    <p:extLst>
      <p:ext uri="{BB962C8B-B14F-4D97-AF65-F5344CB8AC3E}">
        <p14:creationId xmlns:p14="http://schemas.microsoft.com/office/powerpoint/2010/main" val="7536607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D720CA-ACC1-4F30-AFAE-DD59C87F2C9E}"/>
              </a:ext>
            </a:extLst>
          </p:cNvPr>
          <p:cNvSpPr/>
          <p:nvPr userDrawn="1"/>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241F64E0-30D7-4BBD-A683-4BEEDC75B466}"/>
              </a:ext>
            </a:extLst>
          </p:cNvPr>
          <p:cNvSpPr/>
          <p:nvPr userDrawn="1"/>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281EA67A-AB54-490B-BF64-81735C440ADA}"/>
              </a:ext>
            </a:extLst>
          </p:cNvPr>
          <p:cNvSpPr/>
          <p:nvPr userDrawn="1"/>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k 9">
            <a:extLst>
              <a:ext uri="{FF2B5EF4-FFF2-40B4-BE49-F238E27FC236}">
                <a16:creationId xmlns:a16="http://schemas.microsoft.com/office/drawing/2014/main" id="{69150DDB-7696-425E-AC0D-0CB02B1A1A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1026814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6BE13C-7946-497D-BBC8-4C23A8A7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312C0F6-4793-47A3-9CBC-40C130037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A56267-F2A2-473F-8B19-67906566D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6FC2-0F25-4495-BEF8-6C497852B73E}" type="datetimeFigureOut">
              <a:rPr lang="en-US" smtClean="0"/>
              <a:t>3/27/2023</a:t>
            </a:fld>
            <a:endParaRPr lang="en-US"/>
          </a:p>
        </p:txBody>
      </p:sp>
      <p:sp>
        <p:nvSpPr>
          <p:cNvPr id="5" name="Plassholder for bunntekst 4">
            <a:extLst>
              <a:ext uri="{FF2B5EF4-FFF2-40B4-BE49-F238E27FC236}">
                <a16:creationId xmlns:a16="http://schemas.microsoft.com/office/drawing/2014/main" id="{BF531EB6-F171-4F7B-91A3-4440CA10C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B6E70317-CF93-4698-A1EA-CD03F8968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CA75-A77A-442E-90EB-AF9CC1D72A89}" type="slidenum">
              <a:rPr lang="en-US" smtClean="0"/>
              <a:t>‹#›</a:t>
            </a:fld>
            <a:endParaRPr lang="en-US"/>
          </a:p>
        </p:txBody>
      </p:sp>
    </p:spTree>
    <p:extLst>
      <p:ext uri="{BB962C8B-B14F-4D97-AF65-F5344CB8AC3E}">
        <p14:creationId xmlns:p14="http://schemas.microsoft.com/office/powerpoint/2010/main" val="17293856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9"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Legebrev skade/oppgjør</a:t>
            </a:r>
          </a:p>
        </p:txBody>
      </p:sp>
      <p:pic>
        <p:nvPicPr>
          <p:cNvPr id="3" name="Grafikk 2">
            <a:extLst>
              <a:ext uri="{FF2B5EF4-FFF2-40B4-BE49-F238E27FC236}">
                <a16:creationId xmlns:a16="http://schemas.microsoft.com/office/drawing/2014/main" id="{B4800C82-E4FC-4050-AC69-B37918ED7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787" y="5845946"/>
            <a:ext cx="2666199" cy="648000"/>
          </a:xfrm>
          <a:prstGeom prst="rect">
            <a:avLst/>
          </a:prstGeom>
        </p:spPr>
      </p:pic>
    </p:spTree>
    <p:extLst>
      <p:ext uri="{BB962C8B-B14F-4D97-AF65-F5344CB8AC3E}">
        <p14:creationId xmlns:p14="http://schemas.microsoft.com/office/powerpoint/2010/main" val="2461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Spørsmålsgruppe 5 (Skade)</a:t>
            </a:r>
          </a:p>
        </p:txBody>
      </p:sp>
      <p:sp>
        <p:nvSpPr>
          <p:cNvPr id="3" name="Plassholder for innhold 2"/>
          <p:cNvSpPr>
            <a:spLocks noGrp="1"/>
          </p:cNvSpPr>
          <p:nvPr>
            <p:ph idx="1"/>
          </p:nvPr>
        </p:nvSpPr>
        <p:spPr>
          <a:xfrm>
            <a:off x="921976" y="1235423"/>
            <a:ext cx="9829770" cy="5265383"/>
          </a:xfrm>
        </p:spPr>
        <p:txBody>
          <a:bodyPr>
            <a:normAutofit/>
          </a:bodyPr>
          <a:lstStyle/>
          <a:p>
            <a:pPr marL="0" indent="0">
              <a:spcBef>
                <a:spcPts val="0"/>
              </a:spcBef>
              <a:buNone/>
            </a:pPr>
            <a:r>
              <a:rPr lang="nb-NO" sz="1200" b="1" dirty="0">
                <a:ea typeface="Calibri" panose="020F0502020204030204" pitchFamily="34" charset="0"/>
                <a:cs typeface="Times New Roman" panose="02020603050405020304" pitchFamily="18" charset="0"/>
              </a:rPr>
              <a:t>5. Komplette journalopplysninger (</a:t>
            </a:r>
            <a:r>
              <a:rPr lang="nb-NO" sz="1200" b="1" u="sng" dirty="0">
                <a:ea typeface="Calibri" panose="020F0502020204030204" pitchFamily="34" charset="0"/>
                <a:cs typeface="Times New Roman" panose="02020603050405020304" pitchFamily="18" charset="0"/>
              </a:rPr>
              <a:t>Utvidet</a:t>
            </a:r>
            <a:r>
              <a:rPr lang="nb-NO" sz="1200" b="1" dirty="0">
                <a:ea typeface="Calibri" panose="020F0502020204030204" pitchFamily="34" charset="0"/>
                <a:cs typeface="Times New Roman" panose="02020603050405020304" pitchFamily="18" charset="0"/>
              </a:rPr>
              <a:t> fullmakt II - komplett journal)</a:t>
            </a:r>
          </a:p>
          <a:p>
            <a:pPr marL="0" indent="0">
              <a:spcBef>
                <a:spcPts val="0"/>
              </a:spcBef>
              <a:buNone/>
            </a:pPr>
            <a:r>
              <a:rPr lang="nb-NO" sz="1200" b="1" i="1" dirty="0">
                <a:ea typeface="Calibri" panose="020F0502020204030204" pitchFamily="34" charset="0"/>
                <a:cs typeface="Times New Roman" panose="02020603050405020304" pitchFamily="18" charset="0"/>
              </a:rPr>
              <a:t>	</a:t>
            </a:r>
          </a:p>
          <a:p>
            <a:pPr marL="0" indent="0">
              <a:spcBef>
                <a:spcPts val="0"/>
              </a:spcBef>
              <a:buNone/>
            </a:pPr>
            <a:endParaRPr lang="nb-NO" sz="1200" b="1" dirty="0">
              <a:cs typeface="Times New Roman" panose="02020603050405020304" pitchFamily="18" charset="0"/>
            </a:endParaRPr>
          </a:p>
          <a:p>
            <a:pPr marL="0" indent="0">
              <a:buNone/>
            </a:pPr>
            <a:r>
              <a:rPr lang="nb-NO" sz="1200" i="1" dirty="0">
                <a:ea typeface="Times New Roman" panose="02020603050405020304" pitchFamily="18" charset="0"/>
              </a:rPr>
              <a:t>Innledende beskrivende fritekst:</a:t>
            </a:r>
            <a:r>
              <a:rPr lang="nb-NO" sz="1200" dirty="0">
                <a:ea typeface="Times New Roman" panose="02020603050405020304" pitchFamily="18" charset="0"/>
              </a:rPr>
              <a:t> &lt;</a:t>
            </a:r>
            <a:r>
              <a:rPr lang="nb-NO" sz="1200" dirty="0">
                <a:solidFill>
                  <a:srgbClr val="FF0000"/>
                </a:solidFill>
                <a:ea typeface="Times New Roman" panose="02020603050405020304" pitchFamily="18" charset="0"/>
              </a:rPr>
              <a:t>Max 200 karakterer&gt;</a:t>
            </a:r>
          </a:p>
          <a:p>
            <a:pPr marL="0" indent="0">
              <a:buNone/>
            </a:pPr>
            <a:endParaRPr lang="nb-NO" sz="1200" dirty="0">
              <a:solidFill>
                <a:srgbClr val="FF0000"/>
              </a:solidFill>
              <a:ea typeface="Times New Roman" panose="02020603050405020304" pitchFamily="18" charset="0"/>
            </a:endParaRPr>
          </a:p>
          <a:p>
            <a:pPr marL="0" indent="0">
              <a:spcBef>
                <a:spcPts val="0"/>
              </a:spcBef>
              <a:buNone/>
            </a:pPr>
            <a:r>
              <a:rPr lang="nb-NO" sz="1200" dirty="0">
                <a:ea typeface="Times New Roman" panose="02020603050405020304" pitchFamily="18" charset="0"/>
              </a:rPr>
              <a:t>Vi har mottatt opplysninger som har skapt usikkerhet rundt faktum med mulig betydning for helse og funksjon før og etter hendelsen, og ønsker å foreta en selvstendig vurdering. </a:t>
            </a:r>
            <a:endParaRPr lang="nb-NO" sz="1200" dirty="0"/>
          </a:p>
          <a:p>
            <a:pPr marL="0" indent="0">
              <a:buNone/>
            </a:pPr>
            <a:r>
              <a:rPr lang="nb-NO" sz="1200" dirty="0">
                <a:ea typeface="Times New Roman" panose="02020603050405020304" pitchFamily="18" charset="0"/>
                <a:cs typeface="Times New Roman" panose="02020603050405020304" pitchFamily="18" charset="0"/>
              </a:rPr>
              <a:t>Vi</a:t>
            </a:r>
            <a:r>
              <a:rPr lang="x-none" sz="1200" dirty="0">
                <a:ea typeface="Times New Roman" panose="02020603050405020304" pitchFamily="18" charset="0"/>
                <a:cs typeface="Times New Roman" panose="02020603050405020304" pitchFamily="18" charset="0"/>
              </a:rPr>
              <a:t> ber deg derfor oversende </a:t>
            </a:r>
            <a:r>
              <a:rPr lang="nb-NO" sz="1200" dirty="0">
                <a:ea typeface="Times New Roman" panose="02020603050405020304" pitchFamily="18" charset="0"/>
                <a:cs typeface="Times New Roman" panose="02020603050405020304" pitchFamily="18" charset="0"/>
              </a:rPr>
              <a:t>komplette</a:t>
            </a:r>
            <a:r>
              <a:rPr lang="x-none" sz="1200" dirty="0">
                <a:ea typeface="Times New Roman" panose="02020603050405020304" pitchFamily="18" charset="0"/>
                <a:cs typeface="Times New Roman" panose="02020603050405020304" pitchFamily="18" charset="0"/>
              </a:rPr>
              <a:t> journalopplysninger for perioden fra  </a:t>
            </a:r>
            <a:r>
              <a:rPr lang="nb-NO" sz="1200" b="1" i="1" dirty="0">
                <a:ea typeface="Times New Roman" panose="02020603050405020304" pitchFamily="18" charset="0"/>
                <a:cs typeface="Times New Roman" panose="02020603050405020304" pitchFamily="18" charset="0"/>
              </a:rPr>
              <a:t>&lt; </a:t>
            </a:r>
            <a:r>
              <a:rPr lang="nb-NO" sz="1200" b="1" i="1" dirty="0">
                <a:solidFill>
                  <a:srgbClr val="00B050"/>
                </a:solidFill>
                <a:ea typeface="Times New Roman" panose="02020603050405020304" pitchFamily="18" charset="0"/>
                <a:cs typeface="Times New Roman" panose="02020603050405020304" pitchFamily="18" charset="0"/>
              </a:rPr>
              <a:t>dato</a:t>
            </a:r>
            <a:r>
              <a:rPr lang="nb-NO" sz="1200" b="1" i="1" dirty="0">
                <a:ea typeface="Times New Roman" panose="02020603050405020304" pitchFamily="18" charset="0"/>
                <a:cs typeface="Times New Roman" panose="02020603050405020304" pitchFamily="18" charset="0"/>
              </a:rPr>
              <a:t>&gt;</a:t>
            </a:r>
            <a:r>
              <a:rPr lang="nb-NO" sz="1200" b="1" i="1" dirty="0">
                <a:solidFill>
                  <a:srgbClr val="FF0000"/>
                </a:solidFill>
                <a:ea typeface="Times New Roman" panose="02020603050405020304" pitchFamily="18" charset="0"/>
                <a:cs typeface="Times New Roman" panose="02020603050405020304" pitchFamily="18" charset="0"/>
              </a:rPr>
              <a:t> </a:t>
            </a:r>
            <a:r>
              <a:rPr lang="nb-NO" sz="1200" b="1" i="1" dirty="0">
                <a:ea typeface="Times New Roman" panose="02020603050405020304" pitchFamily="18" charset="0"/>
                <a:cs typeface="Times New Roman" panose="02020603050405020304" pitchFamily="18" charset="0"/>
              </a:rPr>
              <a:t>, (</a:t>
            </a:r>
            <a:r>
              <a:rPr lang="nb-NO" sz="1200" i="1" dirty="0">
                <a:ea typeface="Times New Roman" panose="02020603050405020304" pitchFamily="18" charset="0"/>
                <a:cs typeface="Times New Roman" panose="02020603050405020304" pitchFamily="18" charset="0"/>
              </a:rPr>
              <a:t>vanligvis fra 3 eller 5 år før hendelsesdato)</a:t>
            </a:r>
            <a:r>
              <a:rPr lang="nb-NO" sz="1200" b="1" i="1" dirty="0">
                <a:ea typeface="Times New Roman" panose="02020603050405020304" pitchFamily="18" charset="0"/>
                <a:cs typeface="Times New Roman" panose="02020603050405020304" pitchFamily="18" charset="0"/>
              </a:rPr>
              <a:t> &gt;</a:t>
            </a:r>
            <a:r>
              <a:rPr lang="nb-NO" sz="1200" b="1" dirty="0">
                <a:ea typeface="Times New Roman" panose="02020603050405020304" pitchFamily="18" charset="0"/>
                <a:cs typeface="Times New Roman" panose="02020603050405020304" pitchFamily="18" charset="0"/>
              </a:rPr>
              <a:t> </a:t>
            </a:r>
            <a:r>
              <a:rPr lang="x-none" sz="1200" dirty="0">
                <a:ea typeface="Times New Roman" panose="02020603050405020304" pitchFamily="18" charset="0"/>
                <a:cs typeface="Times New Roman" panose="02020603050405020304" pitchFamily="18" charset="0"/>
              </a:rPr>
              <a:t>og frem til dags dat</a:t>
            </a:r>
            <a:r>
              <a:rPr lang="nb-NO" sz="1200" dirty="0">
                <a:ea typeface="Times New Roman" panose="02020603050405020304" pitchFamily="18" charset="0"/>
                <a:cs typeface="Times New Roman" panose="02020603050405020304" pitchFamily="18" charset="0"/>
              </a:rPr>
              <a:t>o, men vær oppmerksom på at opplysninger om identifiserbar tredjeperson ikke skal oversendes.</a:t>
            </a:r>
          </a:p>
          <a:p>
            <a:pPr marL="0" indent="0">
              <a:buNone/>
            </a:pPr>
            <a:endParaRPr lang="nb-NO" sz="1200" dirty="0">
              <a:ea typeface="Times New Roman" panose="02020603050405020304" pitchFamily="18" charset="0"/>
              <a:cs typeface="Times New Roman" panose="02020603050405020304" pitchFamily="18" charset="0"/>
            </a:endParaRPr>
          </a:p>
          <a:p>
            <a:pPr marL="0" indent="0">
              <a:buNone/>
            </a:pPr>
            <a:endParaRPr lang="nb-NO" sz="1200" dirty="0">
              <a:ea typeface="Times New Roman" panose="02020603050405020304" pitchFamily="18" charset="0"/>
              <a:cs typeface="Times New Roman" panose="02020603050405020304" pitchFamily="18" charset="0"/>
            </a:endParaRPr>
          </a:p>
          <a:p>
            <a:pPr marL="0" indent="0">
              <a:spcBef>
                <a:spcPts val="0"/>
              </a:spcBef>
              <a:buNone/>
            </a:pPr>
            <a:r>
              <a:rPr lang="nb-NO" sz="1200" i="1" dirty="0">
                <a:solidFill>
                  <a:prstClr val="black"/>
                </a:solidFill>
              </a:rPr>
              <a:t>	</a:t>
            </a:r>
            <a:endParaRPr lang="nb-NO"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nb-NO"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nb-NO"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nb-NO"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nb-NO"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nb-NO" sz="1200" dirty="0"/>
              <a:t>(</a:t>
            </a:r>
            <a:r>
              <a:rPr lang="nb-NO" sz="1200" dirty="0">
                <a:solidFill>
                  <a:srgbClr val="00B050"/>
                </a:solidFill>
              </a:rPr>
              <a:t>Grønn tekst </a:t>
            </a:r>
            <a:r>
              <a:rPr lang="nb-NO" sz="1200" dirty="0"/>
              <a:t>= fylles inn av FNF-Løsningen)</a:t>
            </a:r>
          </a:p>
          <a:p>
            <a:pPr marL="0" indent="0">
              <a:spcBef>
                <a:spcPts val="0"/>
              </a:spcBef>
              <a:buNone/>
            </a:pPr>
            <a:endParaRPr lang="nb-NO"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32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Spørsmålsgruppe 6 (Sykdom)</a:t>
            </a:r>
          </a:p>
        </p:txBody>
      </p:sp>
      <p:sp>
        <p:nvSpPr>
          <p:cNvPr id="3" name="Plassholder for innhold 2"/>
          <p:cNvSpPr>
            <a:spLocks noGrp="1"/>
          </p:cNvSpPr>
          <p:nvPr>
            <p:ph idx="1"/>
          </p:nvPr>
        </p:nvSpPr>
        <p:spPr>
          <a:xfrm>
            <a:off x="757896" y="1235424"/>
            <a:ext cx="10508956" cy="4595886"/>
          </a:xfrm>
        </p:spPr>
        <p:txBody>
          <a:bodyPr>
            <a:normAutofit/>
          </a:bodyPr>
          <a:lstStyle/>
          <a:p>
            <a:pPr marL="0" indent="0">
              <a:buNone/>
            </a:pPr>
            <a:r>
              <a:rPr lang="nb-NO" sz="1400" b="1" dirty="0">
                <a:ea typeface="Calibri" panose="020F0502020204030204" pitchFamily="34" charset="0"/>
                <a:cs typeface="Times New Roman" panose="02020603050405020304" pitchFamily="18" charset="0"/>
              </a:rPr>
              <a:t>1. Legeerklæring enkel (basisfullmakt + basisfullmakt&lt;16 år)</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x-none" sz="1200" dirty="0">
                <a:ea typeface="Times New Roman" panose="02020603050405020304" pitchFamily="18" charset="0"/>
              </a:rPr>
              <a:t>For å behandle saken videre trenger </a:t>
            </a:r>
            <a:r>
              <a:rPr lang="nb-NO" sz="1200" dirty="0">
                <a:ea typeface="Times New Roman" panose="02020603050405020304" pitchFamily="18" charset="0"/>
              </a:rPr>
              <a:t>selskapet</a:t>
            </a:r>
            <a:r>
              <a:rPr lang="x-none" sz="1200" dirty="0">
                <a:ea typeface="Times New Roman" panose="02020603050405020304" pitchFamily="18" charset="0"/>
              </a:rPr>
              <a:t> utfyllende opplysninger. </a:t>
            </a:r>
            <a:r>
              <a:rPr lang="nb-NO" sz="1200" dirty="0">
                <a:ea typeface="Times New Roman" panose="02020603050405020304" pitchFamily="18" charset="0"/>
              </a:rPr>
              <a:t>Vi</a:t>
            </a:r>
            <a:r>
              <a:rPr lang="x-none" sz="1200" dirty="0">
                <a:ea typeface="Times New Roman" panose="02020603050405020304" pitchFamily="18" charset="0"/>
              </a:rPr>
              <a:t> ber derfor om svar på følgende spørsmål:</a:t>
            </a:r>
            <a:br>
              <a:rPr lang="nb-NO" sz="1200" dirty="0">
                <a:ea typeface="Times New Roman" panose="02020603050405020304" pitchFamily="18" charset="0"/>
              </a:rPr>
            </a:br>
            <a:endParaRPr lang="nb-NO" sz="1400" dirty="0">
              <a:ea typeface="Calibri" panose="020F050202020403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Når debuterte sykdommen (årstall, dato)?</a:t>
            </a:r>
            <a:endParaRPr lang="nb-NO" sz="1400" dirty="0">
              <a:latin typeface="Arial" panose="020B0604020202020204" pitchFamily="34" charset="0"/>
              <a:ea typeface="Calibri" panose="020F0502020204030204" pitchFamily="34" charset="0"/>
              <a:cs typeface="Arial" panose="020B060402020202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Hvordan startet den og hvordan har symptomene utviklet seg.</a:t>
            </a:r>
            <a:endParaRPr lang="nb-NO" sz="1400" dirty="0">
              <a:latin typeface="Arial" panose="020B0604020202020204" pitchFamily="34" charset="0"/>
              <a:ea typeface="Calibri" panose="020F0502020204030204" pitchFamily="34" charset="0"/>
              <a:cs typeface="Arial" panose="020B060402020202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Resultat av supplerende undersøkelser.</a:t>
            </a:r>
            <a:endParaRPr lang="nb-NO" sz="1400" dirty="0">
              <a:latin typeface="Arial" panose="020B0604020202020204" pitchFamily="34" charset="0"/>
              <a:ea typeface="Calibri" panose="020F0502020204030204" pitchFamily="34" charset="0"/>
              <a:cs typeface="Arial" panose="020B060402020202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Gjennomført behandling (type og effekt).</a:t>
            </a:r>
            <a:endParaRPr lang="nb-NO" sz="1400" dirty="0">
              <a:latin typeface="Arial" panose="020B0604020202020204" pitchFamily="34" charset="0"/>
              <a:ea typeface="Calibri" panose="020F0502020204030204" pitchFamily="34" charset="0"/>
              <a:cs typeface="Arial" panose="020B060402020202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Endelig diagnose (gjerne med angivelse av ICD-10 kode).</a:t>
            </a:r>
            <a:endParaRPr lang="nb-NO" sz="1400" dirty="0">
              <a:latin typeface="Arial" panose="020B0604020202020204" pitchFamily="34" charset="0"/>
              <a:ea typeface="Calibri" panose="020F0502020204030204" pitchFamily="34" charset="0"/>
              <a:cs typeface="Arial" panose="020B060402020202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Status nå (beskriv symptomer, funn og funksjon ved siste undersøkelse så detaljert som mulig – oppgi dato for undersøkelsen).</a:t>
            </a:r>
            <a:endParaRPr lang="nb-NO" sz="1400" dirty="0">
              <a:latin typeface="Arial" panose="020B0604020202020204" pitchFamily="34" charset="0"/>
              <a:ea typeface="Calibri" panose="020F0502020204030204" pitchFamily="34" charset="0"/>
              <a:cs typeface="Arial" panose="020B060402020202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Prognose – antatt varighet før sykdommen er stabil. Hvis varig sykdom, beskriv forventet sluttstatus/funksjonstap.</a:t>
            </a:r>
            <a:endParaRPr lang="nb-NO" sz="1400" dirty="0">
              <a:latin typeface="Arial" panose="020B0604020202020204" pitchFamily="34" charset="0"/>
              <a:ea typeface="Calibri" panose="020F0502020204030204" pitchFamily="34" charset="0"/>
              <a:cs typeface="Arial" panose="020B0604020202020204" pitchFamily="34" charset="0"/>
            </a:endParaRPr>
          </a:p>
          <a:p>
            <a:pPr marL="558732" lvl="1"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Har andre forhold enn aktuelle sykdom betydning for prognose / fremtidig funksjon?</a:t>
            </a:r>
            <a:r>
              <a:rPr lang="nb-NO" sz="1100" dirty="0">
                <a:latin typeface="Arial" panose="020B0604020202020204" pitchFamily="34" charset="0"/>
                <a:ea typeface="Times New Roman" panose="02020603050405020304" pitchFamily="18" charset="0"/>
                <a:cs typeface="Arial" panose="020B0604020202020204" pitchFamily="34" charset="0"/>
              </a:rPr>
              <a:t> </a:t>
            </a:r>
            <a:r>
              <a:rPr lang="nb-NO" sz="1100" dirty="0">
                <a:latin typeface="Arial" panose="020B0604020202020204" pitchFamily="34" charset="0"/>
                <a:ea typeface="Times New Roman" panose="02020603050405020304" pitchFamily="18" charset="0"/>
                <a:cs typeface="Times New Roman" panose="02020603050405020304" pitchFamily="18" charset="0"/>
              </a:rPr>
              <a:t>Ja / Nei</a:t>
            </a:r>
            <a:endParaRPr lang="nb-NO" sz="1100" dirty="0">
              <a:latin typeface="Arial" panose="020B0604020202020204" pitchFamily="34" charset="0"/>
              <a:ea typeface="Calibri" panose="020F0502020204030204" pitchFamily="34" charset="0"/>
              <a:cs typeface="Arial" panose="020B0604020202020204" pitchFamily="34" charset="0"/>
            </a:endParaRPr>
          </a:p>
          <a:p>
            <a:endParaRPr lang="nb-NO" sz="1200" dirty="0"/>
          </a:p>
        </p:txBody>
      </p:sp>
    </p:spTree>
    <p:extLst>
      <p:ext uri="{BB962C8B-B14F-4D97-AF65-F5344CB8AC3E}">
        <p14:creationId xmlns:p14="http://schemas.microsoft.com/office/powerpoint/2010/main" val="169532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Spørsmålsgruppe 7 (Sykdom) </a:t>
            </a:r>
          </a:p>
        </p:txBody>
      </p:sp>
      <p:sp>
        <p:nvSpPr>
          <p:cNvPr id="3" name="Plassholder for innhold 2"/>
          <p:cNvSpPr>
            <a:spLocks noGrp="1"/>
          </p:cNvSpPr>
          <p:nvPr>
            <p:ph idx="1"/>
          </p:nvPr>
        </p:nvSpPr>
        <p:spPr>
          <a:xfrm>
            <a:off x="1007924" y="1235423"/>
            <a:ext cx="10102660" cy="4921276"/>
          </a:xfrm>
        </p:spPr>
        <p:txBody>
          <a:bodyPr>
            <a:normAutofit/>
          </a:bodyPr>
          <a:lstStyle/>
          <a:p>
            <a:pPr marL="0" indent="0">
              <a:buNone/>
            </a:pPr>
            <a:r>
              <a:rPr lang="nb-NO" sz="1400" b="1" dirty="0">
                <a:ea typeface="Calibri" panose="020F0502020204030204" pitchFamily="34" charset="0"/>
                <a:cs typeface="Times New Roman" panose="02020603050405020304" pitchFamily="18" charset="0"/>
              </a:rPr>
              <a:t>2. Legeerklæring oppdaterte opplysninger (basisfullmakt + basisfullmakt&lt;16 år)</a:t>
            </a:r>
          </a:p>
          <a:p>
            <a:pPr marL="0" indent="0">
              <a:buNone/>
            </a:pPr>
            <a:r>
              <a:rPr lang="nb-NO" sz="1200" dirty="0"/>
              <a:t>Vi har allerede mottatt en del medisinske opplysninger fra tidligere i sykdomsforløpet.  </a:t>
            </a:r>
            <a:br>
              <a:rPr lang="nb-NO" sz="1200" dirty="0"/>
            </a:br>
            <a:r>
              <a:rPr lang="nb-NO" sz="1200" dirty="0"/>
              <a:t>For å gjøre en nærmere vurdering i saken trenger vi imidlertid oppdaterte opplysninger om sykdomsforløpet etter  &lt; </a:t>
            </a:r>
            <a:r>
              <a:rPr lang="nb-NO" sz="1200" b="1" dirty="0">
                <a:solidFill>
                  <a:srgbClr val="00B050"/>
                </a:solidFill>
              </a:rPr>
              <a:t>dato</a:t>
            </a:r>
            <a:r>
              <a:rPr lang="nb-NO" sz="1200" dirty="0">
                <a:solidFill>
                  <a:srgbClr val="FF0000"/>
                </a:solidFill>
              </a:rPr>
              <a:t> </a:t>
            </a:r>
            <a:r>
              <a:rPr lang="nb-NO" sz="1200" dirty="0"/>
              <a:t>&gt; </a:t>
            </a:r>
            <a:r>
              <a:rPr lang="x-none" sz="1200" dirty="0">
                <a:ea typeface="Times New Roman" panose="02020603050405020304" pitchFamily="18" charset="0"/>
                <a:cs typeface="Times New Roman" panose="02020603050405020304" pitchFamily="18" charset="0"/>
              </a:rPr>
              <a:t>og frem til dags dato. </a:t>
            </a:r>
            <a:br>
              <a:rPr lang="nb-NO" sz="1200" dirty="0"/>
            </a:br>
            <a:r>
              <a:rPr lang="nb-NO" sz="1200" dirty="0"/>
              <a:t>Vi ber derfor om svar på følgende spørsmål vedrørende symptomer, funn og funksjon i perioden som er angitt ovenfor:</a:t>
            </a:r>
          </a:p>
          <a:p>
            <a:pPr marL="0" indent="0">
              <a:buNone/>
            </a:pPr>
            <a:endParaRPr lang="nb-NO" sz="1200" dirty="0"/>
          </a:p>
          <a:p>
            <a:pPr marL="215935" lvl="1" indent="0">
              <a:buNone/>
            </a:pPr>
            <a:r>
              <a:rPr lang="nb-NO" sz="1200" dirty="0"/>
              <a:t>1. Resultat av supplerende undersøkelser</a:t>
            </a:r>
            <a:br>
              <a:rPr lang="nb-NO" sz="1200" dirty="0"/>
            </a:br>
            <a:r>
              <a:rPr lang="nb-NO" sz="1200" dirty="0"/>
              <a:t>2. Gjennomført behandling (type og effekt)</a:t>
            </a:r>
            <a:br>
              <a:rPr lang="nb-NO" sz="1200" dirty="0"/>
            </a:br>
            <a:r>
              <a:rPr lang="nb-NO" sz="1200" dirty="0"/>
              <a:t>3. Endelig diagnose (gjerne med angivelse av ICD-10 kode)</a:t>
            </a:r>
            <a:br>
              <a:rPr lang="nb-NO" sz="1200" dirty="0"/>
            </a:br>
            <a:r>
              <a:rPr lang="nb-NO" sz="1200" dirty="0"/>
              <a:t>4. Status nå (beskriv symptomer, funn og funksjon ved siste undersøkelse så detaljert som mulig – oppgi dato for undersøkelsen)</a:t>
            </a:r>
            <a:br>
              <a:rPr lang="nb-NO" sz="1200" dirty="0"/>
            </a:br>
            <a:r>
              <a:rPr lang="nb-NO" sz="1200" dirty="0"/>
              <a:t>5. Prognose – antatt varighet før sykdommen er stabil. Hvis varig sykdom, beskriv forventet sluttstatus/funksjonstap</a:t>
            </a:r>
            <a:br>
              <a:rPr lang="nb-NO" sz="1200" dirty="0"/>
            </a:br>
            <a:r>
              <a:rPr lang="nb-NO" sz="1200" dirty="0"/>
              <a:t>6. Har andre forhold enn aktuelle sykdom betydning for prognose / fremtidig funksjon? </a:t>
            </a:r>
            <a:r>
              <a:rPr lang="nb-NO" sz="1100" dirty="0">
                <a:ea typeface="Times New Roman" panose="02020603050405020304" pitchFamily="18" charset="0"/>
                <a:cs typeface="Times New Roman" panose="02020603050405020304" pitchFamily="18" charset="0"/>
              </a:rPr>
              <a:t>Ja / Nei</a:t>
            </a:r>
            <a:endParaRPr lang="nb-NO" sz="1100" dirty="0"/>
          </a:p>
          <a:p>
            <a:pPr marL="0" indent="0">
              <a:buNone/>
            </a:pPr>
            <a:endParaRPr lang="nb-NO" sz="1400" dirty="0"/>
          </a:p>
          <a:p>
            <a:pPr marL="0" indent="0">
              <a:buNone/>
            </a:pPr>
            <a:endParaRPr lang="nb-NO" sz="1400" dirty="0"/>
          </a:p>
          <a:p>
            <a:pPr marL="0" indent="0">
              <a:buNone/>
            </a:pPr>
            <a:endParaRPr lang="nb-NO" sz="1400" dirty="0"/>
          </a:p>
          <a:p>
            <a:pPr marL="0" indent="0">
              <a:buNone/>
            </a:pPr>
            <a:r>
              <a:rPr lang="nb-NO" sz="1200" dirty="0"/>
              <a:t>(</a:t>
            </a:r>
            <a:r>
              <a:rPr lang="nb-NO" sz="1200" dirty="0">
                <a:solidFill>
                  <a:srgbClr val="00B050"/>
                </a:solidFill>
              </a:rPr>
              <a:t>Grønn tekst </a:t>
            </a:r>
            <a:r>
              <a:rPr lang="nb-NO" sz="1200" dirty="0"/>
              <a:t>= fylles inn av FNF-Løsningen)</a:t>
            </a:r>
          </a:p>
          <a:p>
            <a:pPr marL="0" indent="0">
              <a:buNone/>
            </a:pPr>
            <a:endParaRPr lang="nb-NO" sz="1400" dirty="0"/>
          </a:p>
        </p:txBody>
      </p:sp>
    </p:spTree>
    <p:extLst>
      <p:ext uri="{BB962C8B-B14F-4D97-AF65-F5344CB8AC3E}">
        <p14:creationId xmlns:p14="http://schemas.microsoft.com/office/powerpoint/2010/main" val="1831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Spørsmålsgruppe 8 (Sykdom) </a:t>
            </a:r>
          </a:p>
        </p:txBody>
      </p:sp>
      <p:sp>
        <p:nvSpPr>
          <p:cNvPr id="3" name="Plassholder for innhold 2"/>
          <p:cNvSpPr>
            <a:spLocks noGrp="1"/>
          </p:cNvSpPr>
          <p:nvPr>
            <p:ph idx="1"/>
          </p:nvPr>
        </p:nvSpPr>
        <p:spPr>
          <a:xfrm>
            <a:off x="726643" y="1235423"/>
            <a:ext cx="10025103" cy="4984102"/>
          </a:xfrm>
        </p:spPr>
        <p:txBody>
          <a:bodyPr>
            <a:normAutofit/>
          </a:bodyPr>
          <a:lstStyle/>
          <a:p>
            <a:pPr marL="0" indent="0">
              <a:buNone/>
            </a:pPr>
            <a:r>
              <a:rPr lang="nb-NO" sz="1200" b="1" dirty="0"/>
              <a:t>Relevante journalopplysninger  SYKDOM (utvidet fullmakt I + utvidet fullmakt&lt;16 år)</a:t>
            </a:r>
            <a:endParaRPr lang="nb-NO" sz="1200" dirty="0"/>
          </a:p>
          <a:p>
            <a:pPr marL="0" indent="0">
              <a:buNone/>
            </a:pPr>
            <a:r>
              <a:rPr lang="nb-NO" sz="1200" dirty="0"/>
              <a:t>Det er  nødvendig med utfyllende medisinske opplysninger for å vurdere saken videre.</a:t>
            </a:r>
            <a:br>
              <a:rPr lang="nb-NO" sz="1200" dirty="0"/>
            </a:br>
            <a:r>
              <a:rPr lang="nb-NO" sz="1200" dirty="0"/>
              <a:t>Vi ber deg derfor oversende relevante journalopplysninger for perioden fra  &lt;</a:t>
            </a:r>
            <a:r>
              <a:rPr lang="nb-NO" sz="1200" b="1" dirty="0">
                <a:solidFill>
                  <a:srgbClr val="00B050"/>
                </a:solidFill>
              </a:rPr>
              <a:t>dato</a:t>
            </a:r>
            <a:r>
              <a:rPr lang="nb-NO" sz="1200" dirty="0"/>
              <a:t>&gt; og til dags dato, </a:t>
            </a:r>
            <a:br>
              <a:rPr lang="nb-NO" sz="1200" dirty="0"/>
            </a:br>
            <a:r>
              <a:rPr lang="nb-NO" sz="1200" dirty="0">
                <a:ea typeface="Times New Roman" panose="02020603050405020304" pitchFamily="18" charset="0"/>
                <a:cs typeface="Times New Roman" panose="02020603050405020304" pitchFamily="18" charset="0"/>
              </a:rPr>
              <a:t>men vær oppmerksom på at opplysninger om identifiserbar tredjeperson ikke skal oversendes.</a:t>
            </a:r>
            <a:endParaRPr lang="nb-NO" sz="1200" dirty="0"/>
          </a:p>
          <a:p>
            <a:pPr marL="0" indent="0">
              <a:buNone/>
            </a:pPr>
            <a:r>
              <a:rPr lang="nb-NO" sz="1200" dirty="0"/>
              <a:t>Nødvendige og relevante opplysninger for selskapet vil i denne sammenheng være:</a:t>
            </a:r>
            <a:br>
              <a:rPr lang="nb-NO" sz="1200" dirty="0"/>
            </a:br>
            <a:endParaRPr lang="nb-NO" sz="1200" dirty="0"/>
          </a:p>
          <a:p>
            <a:pPr marL="444467" lvl="1" indent="-228531">
              <a:buFont typeface="+mj-lt"/>
              <a:buAutoNum type="arabicPeriod"/>
            </a:pPr>
            <a:r>
              <a:rPr lang="nb-NO" sz="1200" dirty="0"/>
              <a:t>Dato og fullstendig journalnotat av alle konsultasjoner i aktuelle periode som har vedrørt symptomer eller funn som er relevante for aktuelle sykdom. Dette gjelder også konsultasjoner for lignende symptomer/funn selv om disse ikke er knyttet til den aktuelle sykdommen.</a:t>
            </a:r>
          </a:p>
          <a:p>
            <a:pPr marL="444467" lvl="1" indent="-228531">
              <a:buFont typeface="+mj-lt"/>
              <a:buAutoNum type="arabicPeriod"/>
            </a:pPr>
            <a:r>
              <a:rPr lang="nb-NO" sz="1200" dirty="0"/>
              <a:t>Dato og resultat fra alle supplerende utredninger og undersøkelser.</a:t>
            </a:r>
          </a:p>
          <a:p>
            <a:pPr marL="444467" lvl="1" indent="-228531">
              <a:buFont typeface="+mj-lt"/>
              <a:buAutoNum type="arabicPeriod"/>
            </a:pPr>
            <a:r>
              <a:rPr lang="nb-NO" sz="1200" dirty="0"/>
              <a:t>Behandling; type, tidsrom og effekt.</a:t>
            </a:r>
          </a:p>
          <a:p>
            <a:pPr marL="444467" lvl="1" indent="-228531">
              <a:buFont typeface="+mj-lt"/>
              <a:buAutoNum type="arabicPeriod"/>
            </a:pPr>
            <a:r>
              <a:rPr lang="nb-NO" sz="1200" dirty="0"/>
              <a:t>Andre forhold enn den aktuelle sykdommen som kan være av betydning for symptomer og funksjon.</a:t>
            </a:r>
          </a:p>
          <a:p>
            <a:pPr marL="444467" lvl="1" indent="-228531">
              <a:buFont typeface="+mj-lt"/>
              <a:buAutoNum type="arabicPeriod"/>
            </a:pPr>
            <a:endParaRPr lang="nb-NO" sz="1200" dirty="0"/>
          </a:p>
          <a:p>
            <a:pPr marL="444467" lvl="1" indent="-228531">
              <a:buFont typeface="+mj-lt"/>
              <a:buAutoNum type="arabicPeriod"/>
            </a:pPr>
            <a:endParaRPr lang="nb-NO" sz="1200" dirty="0"/>
          </a:p>
          <a:p>
            <a:pPr marL="444467" lvl="1" indent="-228531">
              <a:buFont typeface="+mj-lt"/>
              <a:buAutoNum type="arabicPeriod"/>
            </a:pPr>
            <a:endParaRPr lang="nb-NO" sz="1200" dirty="0"/>
          </a:p>
          <a:p>
            <a:pPr marL="444467" lvl="1" indent="-228531">
              <a:buFont typeface="+mj-lt"/>
              <a:buAutoNum type="arabicPeriod"/>
            </a:pPr>
            <a:endParaRPr lang="nb-NO" sz="1200" dirty="0"/>
          </a:p>
          <a:p>
            <a:pPr marL="444467" lvl="1" indent="-228531">
              <a:buFont typeface="+mj-lt"/>
              <a:buAutoNum type="arabicPeriod"/>
            </a:pPr>
            <a:endParaRPr lang="nb-NO" sz="1200" dirty="0"/>
          </a:p>
          <a:p>
            <a:pPr marL="444467" lvl="1" indent="-228531">
              <a:buFont typeface="+mj-lt"/>
              <a:buAutoNum type="arabicPeriod"/>
            </a:pPr>
            <a:endParaRPr lang="nb-NO" sz="1200" dirty="0"/>
          </a:p>
          <a:p>
            <a:pPr marL="215935" lvl="1" indent="0">
              <a:buNone/>
            </a:pPr>
            <a:endParaRPr lang="nb-NO" sz="1200" dirty="0"/>
          </a:p>
          <a:p>
            <a:pPr marL="215935" lvl="1" indent="0">
              <a:buNone/>
            </a:pPr>
            <a:r>
              <a:rPr lang="nb-NO" sz="1200" dirty="0">
                <a:latin typeface="Arial" panose="020B0604020202020204" pitchFamily="34" charset="0"/>
                <a:cs typeface="Arial" panose="020B0604020202020204" pitchFamily="34" charset="0"/>
              </a:rPr>
              <a:t>(</a:t>
            </a:r>
            <a:r>
              <a:rPr lang="nb-NO" sz="1200" dirty="0">
                <a:solidFill>
                  <a:srgbClr val="00B050"/>
                </a:solidFill>
                <a:latin typeface="Arial" panose="020B0604020202020204" pitchFamily="34" charset="0"/>
                <a:cs typeface="Arial" panose="020B0604020202020204" pitchFamily="34" charset="0"/>
              </a:rPr>
              <a:t>Grønn tekst </a:t>
            </a:r>
            <a:r>
              <a:rPr lang="nb-NO" sz="1200" dirty="0">
                <a:latin typeface="Arial" panose="020B0604020202020204" pitchFamily="34" charset="0"/>
                <a:cs typeface="Arial" panose="020B0604020202020204" pitchFamily="34" charset="0"/>
              </a:rPr>
              <a:t>= fylles inn av FNF-Løsningen)</a:t>
            </a:r>
          </a:p>
          <a:p>
            <a:pPr marL="215935" lvl="1" indent="0">
              <a:buNone/>
            </a:pPr>
            <a:endParaRPr lang="nb-NO" sz="1200" dirty="0"/>
          </a:p>
          <a:p>
            <a:pPr marL="0" indent="0">
              <a:buNone/>
            </a:pPr>
            <a:endParaRPr lang="nb-NO" sz="1200" dirty="0"/>
          </a:p>
          <a:p>
            <a:pPr marL="0" indent="0">
              <a:buNone/>
            </a:pPr>
            <a:endParaRPr lang="nb-NO" sz="1200" dirty="0"/>
          </a:p>
        </p:txBody>
      </p:sp>
    </p:spTree>
    <p:extLst>
      <p:ext uri="{BB962C8B-B14F-4D97-AF65-F5344CB8AC3E}">
        <p14:creationId xmlns:p14="http://schemas.microsoft.com/office/powerpoint/2010/main" val="69375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Spørsmålsgruppe 9 (Sykdom) </a:t>
            </a:r>
          </a:p>
        </p:txBody>
      </p:sp>
      <p:sp>
        <p:nvSpPr>
          <p:cNvPr id="3" name="Plassholder for innhold 2"/>
          <p:cNvSpPr>
            <a:spLocks noGrp="1"/>
          </p:cNvSpPr>
          <p:nvPr>
            <p:ph idx="1"/>
          </p:nvPr>
        </p:nvSpPr>
        <p:spPr>
          <a:xfrm>
            <a:off x="1439806" y="1235423"/>
            <a:ext cx="9311940" cy="5257091"/>
          </a:xfrm>
        </p:spPr>
        <p:txBody>
          <a:bodyPr>
            <a:normAutofit/>
          </a:bodyPr>
          <a:lstStyle/>
          <a:p>
            <a:pPr marL="0" indent="0">
              <a:buNone/>
            </a:pPr>
            <a:r>
              <a:rPr lang="nb-NO" sz="1200" b="1" dirty="0"/>
              <a:t>Komplette journalopplysninger  SYKDOM (utvidet fullmakt II)</a:t>
            </a:r>
            <a:br>
              <a:rPr lang="nb-NO" sz="1200" b="1" dirty="0"/>
            </a:br>
            <a:br>
              <a:rPr lang="nb-NO" sz="1200" b="1" dirty="0"/>
            </a:br>
            <a:endParaRPr lang="nb-NO" sz="1200" dirty="0"/>
          </a:p>
          <a:p>
            <a:r>
              <a:rPr lang="nb-NO" sz="1200" dirty="0">
                <a:ea typeface="Times New Roman" panose="02020603050405020304" pitchFamily="18" charset="0"/>
              </a:rPr>
              <a:t> </a:t>
            </a:r>
            <a:r>
              <a:rPr lang="nb-NO" sz="1200" i="1" dirty="0">
                <a:ea typeface="Times New Roman" panose="02020603050405020304" pitchFamily="18" charset="0"/>
              </a:rPr>
              <a:t>Innledende beskrivende fritekst:</a:t>
            </a:r>
            <a:r>
              <a:rPr lang="nb-NO" sz="1200" dirty="0">
                <a:ea typeface="Times New Roman" panose="02020603050405020304" pitchFamily="18" charset="0"/>
              </a:rPr>
              <a:t> &lt;</a:t>
            </a:r>
            <a:r>
              <a:rPr lang="nb-NO" sz="1200" dirty="0">
                <a:solidFill>
                  <a:srgbClr val="FF0000"/>
                </a:solidFill>
                <a:ea typeface="Times New Roman" panose="02020603050405020304" pitchFamily="18" charset="0"/>
              </a:rPr>
              <a:t>Max 200 karakterer&gt;</a:t>
            </a:r>
            <a:endParaRPr lang="nb-NO" sz="1200" dirty="0">
              <a:ea typeface="Times New Roman" panose="02020603050405020304" pitchFamily="18" charset="0"/>
            </a:endParaRPr>
          </a:p>
          <a:p>
            <a:r>
              <a:rPr lang="nb-NO" sz="1200" dirty="0"/>
              <a:t>Vi trenger utfyllende opplysninger for å vurdere når sykdommen oppsto og hvilke konsekvenser den har medført. </a:t>
            </a:r>
            <a:br>
              <a:rPr lang="nb-NO" sz="1200" dirty="0"/>
            </a:br>
            <a:r>
              <a:rPr lang="nb-NO" sz="1200" dirty="0">
                <a:ea typeface="Times New Roman" panose="02020603050405020304" pitchFamily="18" charset="0"/>
              </a:rPr>
              <a:t>De opplysningene vi har mottatt så langt er ikke entydige.</a:t>
            </a:r>
          </a:p>
          <a:p>
            <a:r>
              <a:rPr lang="nb-NO" sz="1200" dirty="0">
                <a:ea typeface="Times New Roman" panose="02020603050405020304" pitchFamily="18" charset="0"/>
              </a:rPr>
              <a:t>Vi</a:t>
            </a:r>
            <a:r>
              <a:rPr lang="x-none" sz="1200" dirty="0">
                <a:ea typeface="Times New Roman" panose="02020603050405020304" pitchFamily="18" charset="0"/>
              </a:rPr>
              <a:t> ber deg derfor oversende </a:t>
            </a:r>
            <a:r>
              <a:rPr lang="nb-NO" sz="1200" dirty="0">
                <a:ea typeface="Times New Roman" panose="02020603050405020304" pitchFamily="18" charset="0"/>
              </a:rPr>
              <a:t>komplette</a:t>
            </a:r>
            <a:r>
              <a:rPr lang="x-none" sz="1200" dirty="0">
                <a:ea typeface="Times New Roman" panose="02020603050405020304" pitchFamily="18" charset="0"/>
              </a:rPr>
              <a:t> journalopplysninger for perioden fra  </a:t>
            </a:r>
            <a:r>
              <a:rPr lang="nb-NO" sz="1200" b="1" i="1" dirty="0">
                <a:ea typeface="Times New Roman" panose="02020603050405020304" pitchFamily="18" charset="0"/>
              </a:rPr>
              <a:t>&lt;</a:t>
            </a:r>
            <a:r>
              <a:rPr lang="nb-NO" sz="1200" b="1" i="1" dirty="0">
                <a:solidFill>
                  <a:srgbClr val="00B050"/>
                </a:solidFill>
                <a:ea typeface="Times New Roman" panose="02020603050405020304" pitchFamily="18" charset="0"/>
              </a:rPr>
              <a:t>dato</a:t>
            </a:r>
            <a:r>
              <a:rPr lang="nb-NO" sz="1200" b="1" i="1" dirty="0">
                <a:ea typeface="Times New Roman" panose="02020603050405020304" pitchFamily="18" charset="0"/>
              </a:rPr>
              <a:t>&gt; </a:t>
            </a:r>
            <a:r>
              <a:rPr lang="x-none" sz="1200" dirty="0">
                <a:ea typeface="Times New Roman" panose="02020603050405020304" pitchFamily="18" charset="0"/>
              </a:rPr>
              <a:t>og frem til </a:t>
            </a:r>
            <a:r>
              <a:rPr lang="nb-NO" sz="1200" b="1" dirty="0">
                <a:ea typeface="Times New Roman" panose="02020603050405020304" pitchFamily="18" charset="0"/>
              </a:rPr>
              <a:t>&lt;</a:t>
            </a:r>
            <a:r>
              <a:rPr lang="nb-NO" sz="1200" b="1" dirty="0">
                <a:solidFill>
                  <a:srgbClr val="FF0000"/>
                </a:solidFill>
                <a:ea typeface="Times New Roman" panose="02020603050405020304" pitchFamily="18" charset="0"/>
              </a:rPr>
              <a:t>til_</a:t>
            </a:r>
            <a:r>
              <a:rPr lang="x-none" sz="1200" b="1" dirty="0">
                <a:solidFill>
                  <a:srgbClr val="FF0000"/>
                </a:solidFill>
                <a:ea typeface="Times New Roman" panose="02020603050405020304" pitchFamily="18" charset="0"/>
              </a:rPr>
              <a:t>dat</a:t>
            </a:r>
            <a:r>
              <a:rPr lang="nb-NO" sz="1200" b="1" dirty="0">
                <a:solidFill>
                  <a:srgbClr val="FF0000"/>
                </a:solidFill>
                <a:ea typeface="Times New Roman" panose="02020603050405020304" pitchFamily="18" charset="0"/>
              </a:rPr>
              <a:t>o</a:t>
            </a:r>
            <a:r>
              <a:rPr lang="nb-NO" sz="1200" b="1" dirty="0">
                <a:ea typeface="Times New Roman" panose="02020603050405020304" pitchFamily="18" charset="0"/>
              </a:rPr>
              <a:t>&gt;, </a:t>
            </a:r>
            <a:r>
              <a:rPr lang="nb-NO" sz="1200" dirty="0">
                <a:ea typeface="Times New Roman" panose="02020603050405020304" pitchFamily="18" charset="0"/>
              </a:rPr>
              <a:t>men vær oppmerksom på at opplysninger om identifiserbar tredjeperson ikke skal oversendes.</a:t>
            </a:r>
            <a:br>
              <a:rPr lang="nb-NO" sz="1200" dirty="0">
                <a:ea typeface="Times New Roman" panose="02020603050405020304" pitchFamily="18" charset="0"/>
              </a:rPr>
            </a:br>
            <a:endParaRPr lang="nb-NO" sz="1200" dirty="0">
              <a:ea typeface="Times New Roman" panose="02020603050405020304" pitchFamily="18" charset="0"/>
            </a:endParaRPr>
          </a:p>
          <a:p>
            <a:pPr marL="0" indent="0">
              <a:spcBef>
                <a:spcPts val="0"/>
              </a:spcBef>
              <a:buNone/>
            </a:pPr>
            <a:endParaRPr lang="nb-NO" sz="1200" b="1" dirty="0">
              <a:cs typeface="Times New Roman" panose="02020603050405020304" pitchFamily="18" charset="0"/>
            </a:endParaRPr>
          </a:p>
          <a:p>
            <a:pPr marL="0" indent="0">
              <a:spcBef>
                <a:spcPts val="0"/>
              </a:spcBef>
              <a:buNone/>
            </a:pPr>
            <a:endParaRPr lang="nb-NO" sz="1200" b="1" dirty="0">
              <a:cs typeface="Times New Roman" panose="02020603050405020304" pitchFamily="18" charset="0"/>
            </a:endParaRPr>
          </a:p>
          <a:p>
            <a:pPr marL="0" indent="0">
              <a:buNone/>
            </a:pPr>
            <a:endParaRPr lang="nb-NO" sz="1200" dirty="0">
              <a:latin typeface="Calibri" panose="020F0502020204030204" pitchFamily="34" charset="0"/>
              <a:ea typeface="Times New Roman" panose="02020603050405020304" pitchFamily="18" charset="0"/>
            </a:endParaRPr>
          </a:p>
          <a:p>
            <a:pPr marL="0" indent="0">
              <a:buNone/>
            </a:pPr>
            <a:endParaRPr lang="nb-NO" sz="1200" dirty="0">
              <a:latin typeface="Calibri" panose="020F0502020204030204" pitchFamily="34" charset="0"/>
              <a:ea typeface="Times New Roman" panose="02020603050405020304" pitchFamily="18" charset="0"/>
            </a:endParaRPr>
          </a:p>
          <a:p>
            <a:pPr marL="0" indent="0" algn="ctr">
              <a:spcBef>
                <a:spcPts val="0"/>
              </a:spcBef>
              <a:buNone/>
            </a:pPr>
            <a:endParaRPr lang="nb-NO"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buNone/>
            </a:pPr>
            <a:endParaRPr lang="nb-NO" sz="1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buNone/>
            </a:pPr>
            <a:endParaRPr lang="nb-NO"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b-NO" sz="1200" dirty="0"/>
              <a:t>(</a:t>
            </a:r>
            <a:r>
              <a:rPr lang="nb-NO" sz="1200" dirty="0">
                <a:solidFill>
                  <a:srgbClr val="00B050"/>
                </a:solidFill>
              </a:rPr>
              <a:t>Grønn tekst </a:t>
            </a:r>
            <a:r>
              <a:rPr lang="nb-NO" sz="1200" dirty="0"/>
              <a:t>= fylles inn av FNF-Løsningen)</a:t>
            </a:r>
          </a:p>
          <a:p>
            <a:pPr marL="0" indent="0">
              <a:buNone/>
            </a:pPr>
            <a:endParaRPr lang="nb-NO" sz="1200" dirty="0">
              <a:latin typeface="Calibri" panose="020F0502020204030204" pitchFamily="34" charset="0"/>
              <a:ea typeface="Times New Roman" panose="02020603050405020304" pitchFamily="18" charset="0"/>
            </a:endParaRPr>
          </a:p>
          <a:p>
            <a:pPr marL="0" indent="0">
              <a:spcBef>
                <a:spcPts val="0"/>
              </a:spcBef>
              <a:buNone/>
            </a:pPr>
            <a:endParaRPr lang="nb-NO" sz="1200" b="1" dirty="0">
              <a:cs typeface="Times New Roman" panose="02020603050405020304" pitchFamily="18" charset="0"/>
            </a:endParaRPr>
          </a:p>
        </p:txBody>
      </p:sp>
    </p:spTree>
    <p:extLst>
      <p:ext uri="{BB962C8B-B14F-4D97-AF65-F5344CB8AC3E}">
        <p14:creationId xmlns:p14="http://schemas.microsoft.com/office/powerpoint/2010/main" val="198750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19CFF8-778C-4447-916E-932B43B1308E}"/>
              </a:ext>
            </a:extLst>
          </p:cNvPr>
          <p:cNvSpPr>
            <a:spLocks noGrp="1"/>
          </p:cNvSpPr>
          <p:nvPr>
            <p:ph type="title"/>
          </p:nvPr>
        </p:nvSpPr>
        <p:spPr>
          <a:xfrm>
            <a:off x="1055640" y="261057"/>
            <a:ext cx="10088430" cy="492315"/>
          </a:xfrm>
        </p:spPr>
        <p:txBody>
          <a:bodyPr>
            <a:normAutofit fontScale="90000"/>
          </a:bodyPr>
          <a:lstStyle/>
          <a:p>
            <a:r>
              <a:rPr lang="nb-NO" sz="3199" dirty="0"/>
              <a:t>Konkrete helseproblemer før tegning av forsikring (død)</a:t>
            </a:r>
          </a:p>
        </p:txBody>
      </p:sp>
      <p:sp>
        <p:nvSpPr>
          <p:cNvPr id="4" name="Rektangel 3">
            <a:extLst>
              <a:ext uri="{FF2B5EF4-FFF2-40B4-BE49-F238E27FC236}">
                <a16:creationId xmlns:a16="http://schemas.microsoft.com/office/drawing/2014/main" id="{F26BFBC7-6CE4-4972-A813-58DE161E71E7}"/>
              </a:ext>
            </a:extLst>
          </p:cNvPr>
          <p:cNvSpPr/>
          <p:nvPr/>
        </p:nvSpPr>
        <p:spPr>
          <a:xfrm>
            <a:off x="1440029" y="1021988"/>
            <a:ext cx="9311940" cy="5600075"/>
          </a:xfrm>
          <a:prstGeom prst="rect">
            <a:avLst/>
          </a:prstGeom>
        </p:spPr>
        <p:txBody>
          <a:bodyPr wrap="square">
            <a:spAutoFit/>
          </a:bodyPr>
          <a:lstStyle/>
          <a:p>
            <a:r>
              <a:rPr lang="x-none" sz="1200" dirty="0">
                <a:ea typeface="Calibri" panose="020F0502020204030204" pitchFamily="34" charset="0"/>
                <a:cs typeface="Times New Roman" panose="02020603050405020304" pitchFamily="18" charset="0"/>
              </a:rPr>
              <a:t> </a:t>
            </a:r>
            <a:r>
              <a:rPr lang="nb-NO" sz="1200" b="1" dirty="0">
                <a:ea typeface="Calibri" panose="020F0502020204030204" pitchFamily="34" charset="0"/>
                <a:cs typeface="Times New Roman" panose="02020603050405020304" pitchFamily="18" charset="0"/>
              </a:rPr>
              <a:t>FORESP</a:t>
            </a:r>
            <a:r>
              <a:rPr lang="x-none" sz="1200" b="1" dirty="0">
                <a:ea typeface="Times New Roman" panose="02020603050405020304" pitchFamily="18" charset="0"/>
                <a:cs typeface="Times New Roman" panose="02020603050405020304" pitchFamily="18" charset="0"/>
              </a:rPr>
              <a:t>Ø</a:t>
            </a:r>
            <a:r>
              <a:rPr lang="nb-NO" sz="1200" b="1" dirty="0">
                <a:ea typeface="Calibri" panose="020F0502020204030204" pitchFamily="34" charset="0"/>
                <a:cs typeface="Times New Roman" panose="02020603050405020304" pitchFamily="18" charset="0"/>
              </a:rPr>
              <a:t>RSEL  OM  RELEVANTE JOURNALOPPLYSNINGER</a:t>
            </a:r>
            <a:r>
              <a:rPr lang="nb-NO" sz="1200" dirty="0">
                <a:ea typeface="Calibri" panose="020F0502020204030204" pitchFamily="34" charset="0"/>
                <a:cs typeface="Times New Roman" panose="02020603050405020304" pitchFamily="18" charset="0"/>
              </a:rPr>
              <a:t>  </a:t>
            </a:r>
            <a:br>
              <a:rPr lang="nb-NO" sz="1200" dirty="0">
                <a:ea typeface="Calibri" panose="020F0502020204030204" pitchFamily="34" charset="0"/>
                <a:cs typeface="Times New Roman" panose="02020603050405020304" pitchFamily="18" charset="0"/>
              </a:rPr>
            </a:br>
            <a:r>
              <a:rPr lang="nb-NO" sz="1100" dirty="0">
                <a:ea typeface="Calibri" panose="020F0502020204030204" pitchFamily="34" charset="0"/>
                <a:cs typeface="Times New Roman" panose="02020603050405020304" pitchFamily="18" charset="0"/>
              </a:rPr>
              <a:t>(</a:t>
            </a:r>
            <a:r>
              <a:rPr lang="nb-NO" sz="1100" dirty="0"/>
              <a:t>Fullmakt fra kontaktperson, relevante opplysninger før tegning </a:t>
            </a:r>
            <a:r>
              <a:rPr lang="nb-NO" sz="1100" dirty="0">
                <a:ea typeface="Calibri" panose="020F0502020204030204" pitchFamily="34" charset="0"/>
                <a:cs typeface="Times New Roman" panose="02020603050405020304" pitchFamily="18" charset="0"/>
              </a:rPr>
              <a:t>+ </a:t>
            </a:r>
            <a:r>
              <a:rPr lang="nb-NO" sz="1100" dirty="0"/>
              <a:t>Fullmakt gitt ved tegning)</a:t>
            </a:r>
          </a:p>
          <a:p>
            <a:endParaRPr lang="nb-NO" sz="1100" dirty="0">
              <a:ea typeface="Calibri" panose="020F0502020204030204" pitchFamily="34" charset="0"/>
              <a:cs typeface="Times New Roman" panose="02020603050405020304" pitchFamily="18" charset="0"/>
            </a:endParaRPr>
          </a:p>
          <a:p>
            <a:r>
              <a:rPr lang="nb-NO" sz="1200" dirty="0">
                <a:ea typeface="Calibri" panose="020F0502020204030204" pitchFamily="34" charset="0"/>
                <a:cs typeface="Times New Roman" panose="02020603050405020304" pitchFamily="18" charset="0"/>
              </a:rPr>
              <a:t> </a:t>
            </a:r>
          </a:p>
          <a:p>
            <a:r>
              <a:rPr lang="nb-NO" sz="1200" dirty="0">
                <a:ea typeface="Calibri" panose="020F0502020204030204" pitchFamily="34" charset="0"/>
                <a:cs typeface="Times New Roman" panose="02020603050405020304" pitchFamily="18" charset="0"/>
              </a:rPr>
              <a:t>Vi har mottatt melding om at  </a:t>
            </a:r>
            <a:r>
              <a:rPr lang="x-none" sz="1200" dirty="0">
                <a:ea typeface="Calibri" panose="020F0502020204030204" pitchFamily="34" charset="0"/>
                <a:cs typeface="Times New Roman" panose="02020603050405020304" pitchFamily="18" charset="0"/>
              </a:rPr>
              <a:t>&lt; </a:t>
            </a:r>
            <a:r>
              <a:rPr lang="x-none" sz="1200" dirty="0">
                <a:solidFill>
                  <a:srgbClr val="FF0000"/>
                </a:solidFill>
                <a:ea typeface="Calibri" panose="020F0502020204030204" pitchFamily="34" charset="0"/>
                <a:cs typeface="Times New Roman" panose="02020603050405020304" pitchFamily="18" charset="0"/>
              </a:rPr>
              <a:t>NAVN</a:t>
            </a:r>
            <a:r>
              <a:rPr lang="x-none" sz="1200" dirty="0">
                <a:ea typeface="Calibri" panose="020F0502020204030204" pitchFamily="34" charset="0"/>
                <a:cs typeface="Times New Roman" panose="02020603050405020304" pitchFamily="18" charset="0"/>
              </a:rPr>
              <a:t> </a:t>
            </a:r>
            <a:r>
              <a:rPr lang="nb-NO" sz="1200" dirty="0">
                <a:ea typeface="Calibri" panose="020F0502020204030204" pitchFamily="34" charset="0"/>
                <a:cs typeface="Times New Roman" panose="02020603050405020304" pitchFamily="18" charset="0"/>
              </a:rPr>
              <a:t>&gt; ,  &lt;</a:t>
            </a:r>
            <a:r>
              <a:rPr lang="x-none" sz="1200" dirty="0">
                <a:solidFill>
                  <a:srgbClr val="FF0000"/>
                </a:solidFill>
                <a:ea typeface="Calibri" panose="020F0502020204030204" pitchFamily="34" charset="0"/>
                <a:cs typeface="Times New Roman" panose="02020603050405020304" pitchFamily="18" charset="0"/>
              </a:rPr>
              <a:t>F.</a:t>
            </a:r>
            <a:r>
              <a:rPr lang="nb-NO" sz="1200" dirty="0">
                <a:solidFill>
                  <a:srgbClr val="FF0000"/>
                </a:solidFill>
                <a:ea typeface="Calibri" panose="020F0502020204030204" pitchFamily="34" charset="0"/>
                <a:cs typeface="Times New Roman" panose="02020603050405020304" pitchFamily="18" charset="0"/>
              </a:rPr>
              <a:t>NR PÅ AVDØDE </a:t>
            </a:r>
            <a:r>
              <a:rPr lang="nb-NO" sz="1200" dirty="0">
                <a:ea typeface="Calibri" panose="020F0502020204030204" pitchFamily="34" charset="0"/>
                <a:cs typeface="Times New Roman" panose="02020603050405020304" pitchFamily="18" charset="0"/>
              </a:rPr>
              <a:t>&gt; , 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den </a:t>
            </a:r>
            <a:r>
              <a:rPr lang="x-none" sz="1200" dirty="0">
                <a:ea typeface="Calibri" panose="020F0502020204030204" pitchFamily="34" charset="0"/>
                <a:cs typeface="Times New Roman" panose="02020603050405020304" pitchFamily="18" charset="0"/>
              </a:rPr>
              <a:t>&lt; </a:t>
            </a:r>
            <a:r>
              <a:rPr lang="x-none" sz="1200" dirty="0">
                <a:solidFill>
                  <a:srgbClr val="FF0000"/>
                </a:solidFill>
                <a:ea typeface="Calibri" panose="020F0502020204030204" pitchFamily="34" charset="0"/>
                <a:cs typeface="Times New Roman" panose="02020603050405020304" pitchFamily="18" charset="0"/>
              </a:rPr>
              <a:t>D</a:t>
            </a:r>
            <a:r>
              <a:rPr lang="nb-NO" sz="1200" dirty="0">
                <a:solidFill>
                  <a:srgbClr val="FF0000"/>
                </a:solidFill>
                <a:ea typeface="Calibri" panose="020F0502020204030204" pitchFamily="34" charset="0"/>
                <a:cs typeface="Times New Roman" panose="02020603050405020304" pitchFamily="18" charset="0"/>
              </a:rPr>
              <a:t>ØDSDATO</a:t>
            </a:r>
            <a:r>
              <a:rPr lang="x-none" sz="1200" dirty="0">
                <a:ea typeface="Calibri" panose="020F0502020204030204" pitchFamily="34" charset="0"/>
                <a:cs typeface="Times New Roman" panose="02020603050405020304" pitchFamily="18" charset="0"/>
              </a:rPr>
              <a:t>&gt;</a:t>
            </a:r>
            <a:r>
              <a:rPr lang="nb-NO" sz="1200" dirty="0">
                <a:ea typeface="Calibri" panose="020F0502020204030204" pitchFamily="34" charset="0"/>
                <a:cs typeface="Times New Roman" panose="02020603050405020304" pitchFamily="18" charset="0"/>
              </a:rPr>
              <a:t>.  </a:t>
            </a:r>
            <a:br>
              <a:rPr lang="nb-NO" sz="1200" dirty="0">
                <a:ea typeface="Calibri" panose="020F0502020204030204" pitchFamily="34" charset="0"/>
                <a:cs typeface="Times New Roman" panose="02020603050405020304" pitchFamily="18" charset="0"/>
              </a:rPr>
            </a:br>
            <a:r>
              <a:rPr lang="nb-NO" sz="1200" dirty="0" err="1">
                <a:ea typeface="Calibri" panose="020F0502020204030204" pitchFamily="34" charset="0"/>
                <a:cs typeface="Times New Roman" panose="02020603050405020304" pitchFamily="18" charset="0"/>
              </a:rPr>
              <a:t>Avd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hadde en gyldig livsforsikring hos oss. D</a:t>
            </a:r>
            <a:r>
              <a:rPr lang="x-none" sz="1200" dirty="0">
                <a:ea typeface="Times New Roman" panose="02020603050405020304" pitchFamily="18" charset="0"/>
                <a:cs typeface="Times New Roman" panose="02020603050405020304" pitchFamily="18" charset="0"/>
              </a:rPr>
              <a:t>ø</a:t>
            </a:r>
            <a:r>
              <a:rPr lang="nb-NO" sz="1200" dirty="0" err="1">
                <a:ea typeface="Calibri" panose="020F0502020204030204" pitchFamily="34" charset="0"/>
                <a:cs typeface="Times New Roman" panose="02020603050405020304" pitchFamily="18" charset="0"/>
              </a:rPr>
              <a:t>ds</a:t>
            </a:r>
            <a:r>
              <a:rPr lang="x-none" sz="1200" dirty="0">
                <a:ea typeface="Times New Roman" panose="02020603050405020304" pitchFamily="18" charset="0"/>
                <a:cs typeface="Times New Roman" panose="02020603050405020304" pitchFamily="18" charset="0"/>
              </a:rPr>
              <a:t>å</a:t>
            </a:r>
            <a:r>
              <a:rPr lang="nb-NO" sz="1200" dirty="0" err="1">
                <a:ea typeface="Calibri" panose="020F0502020204030204" pitchFamily="34" charset="0"/>
                <a:cs typeface="Times New Roman" panose="02020603050405020304" pitchFamily="18" charset="0"/>
              </a:rPr>
              <a:t>rsak</a:t>
            </a:r>
            <a:r>
              <a:rPr lang="nb-NO" sz="1200" dirty="0">
                <a:ea typeface="Calibri" panose="020F0502020204030204" pitchFamily="34" charset="0"/>
                <a:cs typeface="Times New Roman" panose="02020603050405020304" pitchFamily="18" charset="0"/>
              </a:rPr>
              <a:t> er oppgitt  </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 v</a:t>
            </a:r>
            <a:r>
              <a:rPr lang="x-none" sz="1200" dirty="0">
                <a:ea typeface="Times New Roman" panose="02020603050405020304" pitchFamily="18" charset="0"/>
                <a:cs typeface="Times New Roman" panose="02020603050405020304" pitchFamily="18" charset="0"/>
              </a:rPr>
              <a:t>æ</a:t>
            </a:r>
            <a:r>
              <a:rPr lang="nb-NO" sz="1200" dirty="0">
                <a:ea typeface="Calibri" panose="020F0502020204030204" pitchFamily="34" charset="0"/>
                <a:cs typeface="Times New Roman" panose="02020603050405020304" pitchFamily="18" charset="0"/>
              </a:rPr>
              <a:t>re </a:t>
            </a:r>
            <a:r>
              <a:rPr lang="x-none" sz="1200" dirty="0">
                <a:ea typeface="Calibri" panose="020F0502020204030204" pitchFamily="34" charset="0"/>
                <a:cs typeface="Times New Roman" panose="02020603050405020304" pitchFamily="18" charset="0"/>
              </a:rPr>
              <a:t>&lt; </a:t>
            </a:r>
            <a:r>
              <a:rPr lang="x-none" sz="1200" dirty="0">
                <a:solidFill>
                  <a:srgbClr val="FF0000"/>
                </a:solidFill>
                <a:ea typeface="Calibri" panose="020F0502020204030204" pitchFamily="34" charset="0"/>
                <a:cs typeface="Times New Roman" panose="02020603050405020304" pitchFamily="18" charset="0"/>
              </a:rPr>
              <a:t>BESKRIVELSE AV </a:t>
            </a:r>
            <a:r>
              <a:rPr lang="x-none" sz="1200" dirty="0">
                <a:solidFill>
                  <a:srgbClr val="FF0000"/>
                </a:solidFill>
                <a:ea typeface="Times New Roman" panose="02020603050405020304" pitchFamily="18" charset="0"/>
                <a:cs typeface="Times New Roman" panose="02020603050405020304" pitchFamily="18" charset="0"/>
              </a:rPr>
              <a:t>ÅRSAK</a:t>
            </a:r>
            <a:r>
              <a:rPr lang="x-none" sz="1200" dirty="0">
                <a:ea typeface="Times New Roman" panose="02020603050405020304" pitchFamily="18" charset="0"/>
                <a:cs typeface="Times New Roman" panose="02020603050405020304" pitchFamily="18" charset="0"/>
              </a:rPr>
              <a:t>&gt;. </a:t>
            </a:r>
            <a:endParaRPr lang="nb-NO" sz="1200" dirty="0">
              <a:ea typeface="Calibri" panose="020F0502020204030204" pitchFamily="34" charset="0"/>
              <a:cs typeface="Times New Roman" panose="02020603050405020304" pitchFamily="18" charset="0"/>
            </a:endParaRPr>
          </a:p>
          <a:p>
            <a:r>
              <a:rPr lang="x-none" sz="1200" dirty="0">
                <a:ea typeface="Times New Roman" panose="02020603050405020304" pitchFamily="18" charset="0"/>
                <a:cs typeface="Times New Roman" panose="02020603050405020304" pitchFamily="18" charset="0"/>
              </a:rPr>
              <a:t> </a:t>
            </a:r>
            <a:endParaRPr lang="nb-NO" sz="1200" dirty="0">
              <a:ea typeface="Calibri" panose="020F0502020204030204" pitchFamily="34" charset="0"/>
              <a:cs typeface="Times New Roman" panose="02020603050405020304" pitchFamily="18" charset="0"/>
            </a:endParaRPr>
          </a:p>
          <a:p>
            <a:r>
              <a:rPr lang="x-none" sz="1200" dirty="0">
                <a:ea typeface="Times New Roman" panose="02020603050405020304" pitchFamily="18" charset="0"/>
                <a:cs typeface="Times New Roman" panose="02020603050405020304" pitchFamily="18" charset="0"/>
              </a:rPr>
              <a:t>Som ledd i saksbehandlingen trenger selskapet </a:t>
            </a:r>
            <a:r>
              <a:rPr lang="nb-NO" sz="1200" dirty="0">
                <a:ea typeface="Calibri" panose="020F0502020204030204" pitchFamily="34" charset="0"/>
                <a:cs typeface="Times New Roman" panose="02020603050405020304" pitchFamily="18" charset="0"/>
              </a:rPr>
              <a:t>svar p</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 noen </a:t>
            </a:r>
            <a:r>
              <a:rPr lang="nb-NO" sz="1200" dirty="0" err="1">
                <a:ea typeface="Calibri" panose="020F0502020204030204" pitchFamily="34" charset="0"/>
                <a:cs typeface="Times New Roman" panose="02020603050405020304" pitchFamily="18" charset="0"/>
              </a:rPr>
              <a:t>sp</a:t>
            </a:r>
            <a:r>
              <a:rPr lang="x-none" sz="1200" dirty="0">
                <a:ea typeface="Times New Roman" panose="02020603050405020304" pitchFamily="18" charset="0"/>
                <a:cs typeface="Times New Roman" panose="02020603050405020304" pitchFamily="18" charset="0"/>
              </a:rPr>
              <a:t>ør</a:t>
            </a:r>
            <a:r>
              <a:rPr lang="nb-NO" sz="1200" dirty="0" err="1">
                <a:ea typeface="Calibri" panose="020F0502020204030204" pitchFamily="34" charset="0"/>
                <a:cs typeface="Times New Roman" panose="02020603050405020304" pitchFamily="18" charset="0"/>
              </a:rPr>
              <a:t>sm</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l vedr</a:t>
            </a:r>
            <a:r>
              <a:rPr lang="x-none" sz="1200" dirty="0">
                <a:ea typeface="Times New Roman" panose="02020603050405020304" pitchFamily="18" charset="0"/>
                <a:cs typeface="Times New Roman" panose="02020603050405020304" pitchFamily="18" charset="0"/>
              </a:rPr>
              <a:t>ø</a:t>
            </a:r>
            <a:r>
              <a:rPr lang="nb-NO" sz="1200" dirty="0" err="1">
                <a:ea typeface="Calibri" panose="020F0502020204030204" pitchFamily="34" charset="0"/>
                <a:cs typeface="Times New Roman" panose="02020603050405020304" pitchFamily="18" charset="0"/>
              </a:rPr>
              <a:t>rende</a:t>
            </a:r>
            <a:r>
              <a:rPr lang="nb-NO" sz="1200" dirty="0">
                <a:ea typeface="Calibri" panose="020F0502020204030204" pitchFamily="34" charset="0"/>
                <a:cs typeface="Times New Roman" panose="02020603050405020304" pitchFamily="18" charset="0"/>
              </a:rPr>
              <a:t> </a:t>
            </a:r>
            <a:r>
              <a:rPr lang="x-none" sz="1200" dirty="0">
                <a:ea typeface="Calibri" panose="020F0502020204030204" pitchFamily="34" charset="0"/>
                <a:cs typeface="Times New Roman" panose="02020603050405020304" pitchFamily="18" charset="0"/>
              </a:rPr>
              <a:t>avdødes </a:t>
            </a:r>
            <a:r>
              <a:rPr lang="nb-NO" sz="1200" dirty="0">
                <a:ea typeface="Calibri" panose="020F0502020204030204" pitchFamily="34" charset="0"/>
                <a:cs typeface="Times New Roman" panose="02020603050405020304" pitchFamily="18" charset="0"/>
              </a:rPr>
              <a:t>helse de siste </a:t>
            </a:r>
            <a:r>
              <a:rPr lang="x-none" sz="1200" dirty="0">
                <a:ea typeface="Calibri" panose="020F0502020204030204" pitchFamily="34" charset="0"/>
                <a:cs typeface="Times New Roman" panose="02020603050405020304" pitchFamily="18" charset="0"/>
              </a:rPr>
              <a:t>&lt; </a:t>
            </a:r>
            <a:r>
              <a:rPr lang="nb-NO" sz="1200" dirty="0">
                <a:solidFill>
                  <a:srgbClr val="00B050"/>
                </a:solidFill>
                <a:ea typeface="Calibri" panose="020F0502020204030204" pitchFamily="34" charset="0"/>
                <a:cs typeface="Times New Roman" panose="02020603050405020304" pitchFamily="18" charset="0"/>
              </a:rPr>
              <a:t>X</a:t>
            </a:r>
            <a:r>
              <a:rPr lang="x-none" sz="1200" dirty="0">
                <a:ea typeface="Calibri" panose="020F0502020204030204" pitchFamily="34" charset="0"/>
                <a:cs typeface="Times New Roman" panose="02020603050405020304" pitchFamily="18" charset="0"/>
              </a:rPr>
              <a:t> &gt; </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r </a:t>
            </a:r>
            <a:r>
              <a:rPr lang="nb-NO" sz="1200" b="1" u="sng" dirty="0">
                <a:ea typeface="Calibri" panose="020F0502020204030204" pitchFamily="34" charset="0"/>
                <a:cs typeface="Times New Roman" panose="02020603050405020304" pitchFamily="18" charset="0"/>
              </a:rPr>
              <a:t>f</a:t>
            </a:r>
            <a:r>
              <a:rPr lang="x-none" sz="1200" b="1" u="sng" dirty="0">
                <a:ea typeface="Times New Roman" panose="02020603050405020304" pitchFamily="18" charset="0"/>
                <a:cs typeface="Times New Roman" panose="02020603050405020304" pitchFamily="18" charset="0"/>
              </a:rPr>
              <a:t>ø</a:t>
            </a:r>
            <a:r>
              <a:rPr lang="nb-NO" sz="1200" b="1" u="sng" dirty="0">
                <a:ea typeface="Calibri" panose="020F0502020204030204" pitchFamily="34" charset="0"/>
                <a:cs typeface="Times New Roman" panose="02020603050405020304" pitchFamily="18" charset="0"/>
              </a:rPr>
              <a:t>r</a:t>
            </a:r>
            <a:r>
              <a:rPr lang="nb-NO" sz="1200" b="1" dirty="0">
                <a:ea typeface="Calibri" panose="020F0502020204030204" pitchFamily="34" charset="0"/>
                <a:cs typeface="Times New Roman" panose="02020603050405020304" pitchFamily="18" charset="0"/>
              </a:rPr>
              <a:t> </a:t>
            </a:r>
            <a:r>
              <a:rPr lang="nb-NO" sz="1200" dirty="0">
                <a:ea typeface="Calibri" panose="020F0502020204030204" pitchFamily="34" charset="0"/>
                <a:cs typeface="Times New Roman" panose="02020603050405020304" pitchFamily="18" charset="0"/>
              </a:rPr>
              <a:t>tegning av forsikringen &lt;</a:t>
            </a:r>
            <a:r>
              <a:rPr lang="nb-NO" sz="1200" dirty="0">
                <a:solidFill>
                  <a:srgbClr val="00B050"/>
                </a:solidFill>
                <a:ea typeface="Calibri" panose="020F0502020204030204" pitchFamily="34" charset="0"/>
                <a:cs typeface="Times New Roman" panose="02020603050405020304" pitchFamily="18" charset="0"/>
              </a:rPr>
              <a:t>dato tegning</a:t>
            </a:r>
            <a:r>
              <a:rPr lang="nb-NO" sz="1200" dirty="0">
                <a:ea typeface="Calibri" panose="020F0502020204030204" pitchFamily="34" charset="0"/>
                <a:cs typeface="Times New Roman" panose="02020603050405020304" pitchFamily="18" charset="0"/>
              </a:rPr>
              <a:t>&gt;  </a:t>
            </a:r>
          </a:p>
          <a:p>
            <a:r>
              <a:rPr lang="nb-NO" sz="1200" dirty="0">
                <a:ea typeface="Calibri" panose="020F0502020204030204" pitchFamily="34" charset="0"/>
                <a:cs typeface="Times New Roman" panose="02020603050405020304" pitchFamily="18" charset="0"/>
              </a:rPr>
              <a:t>Du er oppgitt </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 v</a:t>
            </a:r>
            <a:r>
              <a:rPr lang="x-none" sz="1200" dirty="0">
                <a:ea typeface="Times New Roman" panose="02020603050405020304" pitchFamily="18" charset="0"/>
                <a:cs typeface="Times New Roman" panose="02020603050405020304" pitchFamily="18" charset="0"/>
              </a:rPr>
              <a:t>æ</a:t>
            </a:r>
            <a:r>
              <a:rPr lang="nb-NO" sz="1200" dirty="0">
                <a:ea typeface="Calibri" panose="020F0502020204030204" pitchFamily="34" charset="0"/>
                <a:cs typeface="Times New Roman" panose="02020603050405020304" pitchFamily="18" charset="0"/>
              </a:rPr>
              <a:t>re avdødes fastlege. </a:t>
            </a:r>
          </a:p>
          <a:p>
            <a:r>
              <a:rPr lang="nb-NO" sz="1200" dirty="0">
                <a:ea typeface="Calibri" panose="020F0502020204030204" pitchFamily="34" charset="0"/>
                <a:cs typeface="Times New Roman" panose="02020603050405020304" pitchFamily="18" charset="0"/>
              </a:rPr>
              <a:t> </a:t>
            </a:r>
          </a:p>
          <a:p>
            <a:r>
              <a:rPr lang="nb-NO" sz="1200" dirty="0">
                <a:ea typeface="Calibri" panose="020F0502020204030204" pitchFamily="34" charset="0"/>
                <a:cs typeface="Times New Roman" panose="02020603050405020304" pitchFamily="18" charset="0"/>
              </a:rPr>
              <a:t>Vi ber derfor om at du besvarer f</a:t>
            </a:r>
            <a:r>
              <a:rPr lang="x-none" sz="1200" dirty="0">
                <a:ea typeface="Times New Roman" panose="02020603050405020304" pitchFamily="18" charset="0"/>
                <a:cs typeface="Times New Roman" panose="02020603050405020304" pitchFamily="18" charset="0"/>
              </a:rPr>
              <a:t>ø</a:t>
            </a:r>
            <a:r>
              <a:rPr lang="nb-NO" sz="1200" dirty="0" err="1">
                <a:ea typeface="Calibri" panose="020F0502020204030204" pitchFamily="34" charset="0"/>
                <a:cs typeface="Times New Roman" panose="02020603050405020304" pitchFamily="18" charset="0"/>
              </a:rPr>
              <a:t>lgende</a:t>
            </a:r>
            <a:r>
              <a:rPr lang="nb-NO" sz="1200" dirty="0">
                <a:ea typeface="Calibri" panose="020F0502020204030204" pitchFamily="34" charset="0"/>
                <a:cs typeface="Times New Roman" panose="02020603050405020304" pitchFamily="18" charset="0"/>
              </a:rPr>
              <a:t> </a:t>
            </a:r>
            <a:r>
              <a:rPr lang="nb-NO" sz="1200" dirty="0" err="1">
                <a:ea typeface="Calibri" panose="020F0502020204030204" pitchFamily="34" charset="0"/>
                <a:cs typeface="Times New Roman" panose="02020603050405020304" pitchFamily="18" charset="0"/>
              </a:rPr>
              <a:t>sp</a:t>
            </a:r>
            <a:r>
              <a:rPr lang="x-none" sz="1200" dirty="0">
                <a:ea typeface="Times New Roman" panose="02020603050405020304" pitchFamily="18" charset="0"/>
                <a:cs typeface="Times New Roman" panose="02020603050405020304" pitchFamily="18" charset="0"/>
              </a:rPr>
              <a:t>ø</a:t>
            </a:r>
            <a:r>
              <a:rPr lang="nb-NO" sz="1200" dirty="0" err="1">
                <a:ea typeface="Calibri" panose="020F0502020204030204" pitchFamily="34" charset="0"/>
                <a:cs typeface="Times New Roman" panose="02020603050405020304" pitchFamily="18" charset="0"/>
              </a:rPr>
              <a:t>rsm</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l:</a:t>
            </a:r>
          </a:p>
          <a:p>
            <a:endParaRPr lang="nb-NO" sz="1200" dirty="0">
              <a:ea typeface="Calibri" panose="020F0502020204030204" pitchFamily="34" charset="0"/>
              <a:cs typeface="Times New Roman" panose="02020603050405020304" pitchFamily="18" charset="0"/>
            </a:endParaRPr>
          </a:p>
          <a:p>
            <a:pPr marL="171399" indent="-171399">
              <a:buFont typeface="Arial" panose="020B0604020202020204" pitchFamily="34" charset="0"/>
              <a:buChar char="•"/>
            </a:pPr>
            <a:r>
              <a:rPr lang="nb-NO" sz="1200" dirty="0">
                <a:ea typeface="Calibri" panose="020F0502020204030204" pitchFamily="34" charset="0"/>
                <a:cs typeface="Times New Roman" panose="02020603050405020304" pitchFamily="18" charset="0"/>
              </a:rPr>
              <a:t>Opplysninger om d</a:t>
            </a:r>
            <a:r>
              <a:rPr lang="x-none" sz="1200" dirty="0">
                <a:ea typeface="Times New Roman" panose="02020603050405020304" pitchFamily="18" charset="0"/>
                <a:cs typeface="Times New Roman" panose="02020603050405020304" pitchFamily="18" charset="0"/>
              </a:rPr>
              <a:t>ø</a:t>
            </a:r>
            <a:r>
              <a:rPr lang="nb-NO" sz="1200" dirty="0" err="1">
                <a:ea typeface="Calibri" panose="020F0502020204030204" pitchFamily="34" charset="0"/>
                <a:cs typeface="Times New Roman" panose="02020603050405020304" pitchFamily="18" charset="0"/>
              </a:rPr>
              <a:t>ds</a:t>
            </a:r>
            <a:r>
              <a:rPr lang="x-none" sz="1200" dirty="0">
                <a:ea typeface="Times New Roman" panose="02020603050405020304" pitchFamily="18" charset="0"/>
                <a:cs typeface="Times New Roman" panose="02020603050405020304" pitchFamily="18" charset="0"/>
              </a:rPr>
              <a:t>å</a:t>
            </a:r>
            <a:r>
              <a:rPr lang="nb-NO" sz="1200" dirty="0" err="1">
                <a:ea typeface="Calibri" panose="020F0502020204030204" pitchFamily="34" charset="0"/>
                <a:cs typeface="Times New Roman" panose="02020603050405020304" pitchFamily="18" charset="0"/>
              </a:rPr>
              <a:t>rsak</a:t>
            </a:r>
            <a:r>
              <a:rPr lang="nb-NO" sz="1200" dirty="0">
                <a:ea typeface="Calibri" panose="020F0502020204030204" pitchFamily="34" charset="0"/>
                <a:cs typeface="Times New Roman" panose="02020603050405020304" pitchFamily="18" charset="0"/>
              </a:rPr>
              <a:t> </a:t>
            </a:r>
            <a:br>
              <a:rPr lang="nb-NO" sz="1200" dirty="0">
                <a:ea typeface="Calibri" panose="020F0502020204030204" pitchFamily="34" charset="0"/>
                <a:cs typeface="Times New Roman" panose="02020603050405020304" pitchFamily="18" charset="0"/>
              </a:rPr>
            </a:br>
            <a:endParaRPr lang="nb-NO" sz="1200" dirty="0">
              <a:ea typeface="Calibri" panose="020F0502020204030204" pitchFamily="34" charset="0"/>
              <a:cs typeface="Times New Roman" panose="02020603050405020304" pitchFamily="18" charset="0"/>
            </a:endParaRPr>
          </a:p>
          <a:p>
            <a:pPr marL="171399" indent="-171399">
              <a:buFont typeface="Arial" panose="020B0604020202020204" pitchFamily="34" charset="0"/>
              <a:buChar char="•"/>
              <a:tabLst>
                <a:tab pos="228531" algn="l"/>
              </a:tabLst>
            </a:pPr>
            <a:r>
              <a:rPr lang="nb-NO" sz="1200" dirty="0">
                <a:ea typeface="Calibri" panose="020F0502020204030204" pitchFamily="34" charset="0"/>
                <a:cs typeface="Times New Roman" panose="02020603050405020304" pitchFamily="18" charset="0"/>
              </a:rPr>
              <a:t>Opplysninger om helseforhold f</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r tegning (besvares med J/N). </a:t>
            </a:r>
          </a:p>
          <a:p>
            <a:pPr marL="715623" lvl="1" indent="-171399">
              <a:buFont typeface="Arial" panose="020B0604020202020204" pitchFamily="34" charset="0"/>
              <a:buChar char="•"/>
              <a:tabLst>
                <a:tab pos="233610" algn="l"/>
              </a:tabLst>
            </a:pPr>
            <a:r>
              <a:rPr lang="nb-NO" sz="1200" dirty="0">
                <a:ea typeface="Calibri" panose="020F0502020204030204" pitchFamily="34" charset="0"/>
                <a:cs typeface="Times New Roman" panose="02020603050405020304" pitchFamily="18" charset="0"/>
              </a:rPr>
              <a:t>Hvis JA, ber vi om utfyllende opplysninger:</a:t>
            </a:r>
          </a:p>
          <a:p>
            <a:pPr lvl="1">
              <a:tabLst>
                <a:tab pos="233610" algn="l"/>
              </a:tabLst>
            </a:pPr>
            <a:endParaRPr lang="nb-NO" sz="1200" dirty="0">
              <a:ea typeface="Calibri" panose="020F0502020204030204" pitchFamily="34" charset="0"/>
              <a:cs typeface="Times New Roman" panose="02020603050405020304" pitchFamily="18" charset="0"/>
            </a:endParaRPr>
          </a:p>
          <a:p>
            <a:pPr marL="171399" indent="-171399">
              <a:buFont typeface="Arial" panose="020B0604020202020204" pitchFamily="34" charset="0"/>
              <a:buChar char="•"/>
              <a:tabLst>
                <a:tab pos="457063" algn="l"/>
              </a:tabLst>
            </a:pPr>
            <a:r>
              <a:rPr lang="nb-NO" sz="1200" dirty="0">
                <a:ea typeface="Calibri" panose="020F0502020204030204" pitchFamily="34" charset="0"/>
                <a:cs typeface="Times New Roman" panose="02020603050405020304" pitchFamily="18" charset="0"/>
              </a:rPr>
              <a:t>Har </a:t>
            </a:r>
            <a:r>
              <a:rPr lang="nb-NO" sz="1200" dirty="0" err="1">
                <a:ea typeface="Calibri" panose="020F0502020204030204" pitchFamily="34" charset="0"/>
                <a:cs typeface="Times New Roman" panose="02020603050405020304" pitchFamily="18" charset="0"/>
              </a:rPr>
              <a:t>avd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hatt hjerte-/karsykdom?</a:t>
            </a:r>
          </a:p>
          <a:p>
            <a:pPr marL="171399" indent="-171399">
              <a:buFont typeface="Arial" panose="020B0604020202020204" pitchFamily="34" charset="0"/>
              <a:buChar char="•"/>
              <a:tabLst>
                <a:tab pos="457063" algn="l"/>
              </a:tabLst>
            </a:pPr>
            <a:r>
              <a:rPr lang="nb-NO" sz="1200" dirty="0">
                <a:ea typeface="Calibri" panose="020F0502020204030204" pitchFamily="34" charset="0"/>
                <a:cs typeface="Times New Roman" panose="02020603050405020304" pitchFamily="18" charset="0"/>
              </a:rPr>
              <a:t>Har </a:t>
            </a:r>
            <a:r>
              <a:rPr lang="nb-NO" sz="1200" dirty="0" err="1">
                <a:ea typeface="Calibri" panose="020F0502020204030204" pitchFamily="34" charset="0"/>
                <a:cs typeface="Times New Roman" panose="02020603050405020304" pitchFamily="18" charset="0"/>
              </a:rPr>
              <a:t>avd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hatt kreft?</a:t>
            </a:r>
          </a:p>
          <a:p>
            <a:pPr marL="171399" indent="-171399">
              <a:buFont typeface="Arial" panose="020B0604020202020204" pitchFamily="34" charset="0"/>
              <a:buChar char="•"/>
              <a:tabLst>
                <a:tab pos="457063" algn="l"/>
              </a:tabLst>
            </a:pPr>
            <a:r>
              <a:rPr lang="nb-NO" sz="1200" dirty="0">
                <a:ea typeface="Calibri" panose="020F0502020204030204" pitchFamily="34" charset="0"/>
                <a:cs typeface="Times New Roman" panose="02020603050405020304" pitchFamily="18" charset="0"/>
              </a:rPr>
              <a:t>Har </a:t>
            </a:r>
            <a:r>
              <a:rPr lang="nb-NO" sz="1200" dirty="0" err="1">
                <a:ea typeface="Calibri" panose="020F0502020204030204" pitchFamily="34" charset="0"/>
                <a:cs typeface="Times New Roman" panose="02020603050405020304" pitchFamily="18" charset="0"/>
              </a:rPr>
              <a:t>avd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hatt psykisk sykdom (moderat/alvorlig)?</a:t>
            </a:r>
          </a:p>
          <a:p>
            <a:pPr marL="171399" indent="-171399">
              <a:buFont typeface="Arial" panose="020B0604020202020204" pitchFamily="34" charset="0"/>
              <a:buChar char="•"/>
              <a:tabLst>
                <a:tab pos="457063" algn="l"/>
              </a:tabLst>
            </a:pPr>
            <a:r>
              <a:rPr lang="nb-NO" sz="1200" dirty="0">
                <a:ea typeface="Calibri" panose="020F0502020204030204" pitchFamily="34" charset="0"/>
                <a:cs typeface="Times New Roman" panose="02020603050405020304" pitchFamily="18" charset="0"/>
              </a:rPr>
              <a:t>Har </a:t>
            </a:r>
            <a:r>
              <a:rPr lang="nb-NO" sz="1200" dirty="0" err="1">
                <a:ea typeface="Calibri" panose="020F0502020204030204" pitchFamily="34" charset="0"/>
                <a:cs typeface="Times New Roman" panose="02020603050405020304" pitchFamily="18" charset="0"/>
              </a:rPr>
              <a:t>avd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hatt diabetes?</a:t>
            </a:r>
          </a:p>
          <a:p>
            <a:pPr marL="171399" indent="-171399">
              <a:buFont typeface="Arial" panose="020B0604020202020204" pitchFamily="34" charset="0"/>
              <a:buChar char="•"/>
              <a:tabLst>
                <a:tab pos="457063" algn="l"/>
              </a:tabLst>
            </a:pPr>
            <a:r>
              <a:rPr lang="nb-NO" sz="1200" dirty="0">
                <a:ea typeface="Calibri" panose="020F0502020204030204" pitchFamily="34" charset="0"/>
                <a:cs typeface="Times New Roman" panose="02020603050405020304" pitchFamily="18" charset="0"/>
              </a:rPr>
              <a:t>Har </a:t>
            </a:r>
            <a:r>
              <a:rPr lang="nb-NO" sz="1200" dirty="0" err="1">
                <a:ea typeface="Calibri" panose="020F0502020204030204" pitchFamily="34" charset="0"/>
                <a:cs typeface="Times New Roman" panose="02020603050405020304" pitchFamily="18" charset="0"/>
              </a:rPr>
              <a:t>avd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v</a:t>
            </a:r>
            <a:r>
              <a:rPr lang="x-none" sz="1200" dirty="0">
                <a:ea typeface="Times New Roman" panose="02020603050405020304" pitchFamily="18" charset="0"/>
                <a:cs typeface="Times New Roman" panose="02020603050405020304" pitchFamily="18" charset="0"/>
              </a:rPr>
              <a:t>æ</a:t>
            </a:r>
            <a:r>
              <a:rPr lang="nb-NO" sz="1200" dirty="0" err="1">
                <a:ea typeface="Calibri" panose="020F0502020204030204" pitchFamily="34" charset="0"/>
                <a:cs typeface="Times New Roman" panose="02020603050405020304" pitchFamily="18" charset="0"/>
              </a:rPr>
              <a:t>rt</a:t>
            </a:r>
            <a:r>
              <a:rPr lang="nb-NO" sz="1200" dirty="0">
                <a:ea typeface="Calibri" panose="020F0502020204030204" pitchFamily="34" charset="0"/>
                <a:cs typeface="Times New Roman" panose="02020603050405020304" pitchFamily="18" charset="0"/>
              </a:rPr>
              <a:t> sykelig overvektig?</a:t>
            </a:r>
          </a:p>
          <a:p>
            <a:pPr marL="171399" indent="-171399">
              <a:buFont typeface="Arial" panose="020B0604020202020204" pitchFamily="34" charset="0"/>
              <a:buChar char="•"/>
              <a:tabLst>
                <a:tab pos="457063" algn="l"/>
              </a:tabLst>
            </a:pPr>
            <a:r>
              <a:rPr lang="nb-NO" sz="1200" dirty="0">
                <a:ea typeface="Calibri" panose="020F0502020204030204" pitchFamily="34" charset="0"/>
                <a:cs typeface="Times New Roman" panose="02020603050405020304" pitchFamily="18" charset="0"/>
              </a:rPr>
              <a:t>Har </a:t>
            </a:r>
            <a:r>
              <a:rPr lang="nb-NO" sz="1200" dirty="0" err="1">
                <a:ea typeface="Calibri" panose="020F0502020204030204" pitchFamily="34" charset="0"/>
                <a:cs typeface="Times New Roman" panose="02020603050405020304" pitchFamily="18" charset="0"/>
              </a:rPr>
              <a:t>avd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hatt annen sykdom som har eller kan ha betydning for d</a:t>
            </a:r>
            <a:r>
              <a:rPr lang="x-none" sz="1200" dirty="0">
                <a:ea typeface="Times New Roman" panose="02020603050405020304" pitchFamily="18" charset="0"/>
                <a:cs typeface="Times New Roman" panose="02020603050405020304" pitchFamily="18" charset="0"/>
              </a:rPr>
              <a:t>ø</a:t>
            </a:r>
            <a:r>
              <a:rPr lang="nb-NO" sz="1200" dirty="0" err="1">
                <a:ea typeface="Calibri" panose="020F0502020204030204" pitchFamily="34" charset="0"/>
                <a:cs typeface="Times New Roman" panose="02020603050405020304" pitchFamily="18" charset="0"/>
              </a:rPr>
              <a:t>dsrisiko</a:t>
            </a:r>
            <a:r>
              <a:rPr lang="nb-NO" sz="1200" dirty="0">
                <a:ea typeface="Calibri" panose="020F0502020204030204" pitchFamily="34" charset="0"/>
                <a:cs typeface="Times New Roman" panose="02020603050405020304" pitchFamily="18" charset="0"/>
              </a:rPr>
              <a:t>?</a:t>
            </a:r>
          </a:p>
          <a:p>
            <a:pPr marL="171399" indent="-171399">
              <a:buFont typeface="Arial" panose="020B0604020202020204" pitchFamily="34" charset="0"/>
              <a:buChar char="•"/>
              <a:tabLst>
                <a:tab pos="457063" algn="l"/>
              </a:tabLst>
            </a:pPr>
            <a:endParaRPr lang="nb-NO" sz="1200" dirty="0">
              <a:ea typeface="Calibri" panose="020F0502020204030204" pitchFamily="34" charset="0"/>
              <a:cs typeface="Times New Roman" panose="02020603050405020304" pitchFamily="18" charset="0"/>
            </a:endParaRPr>
          </a:p>
          <a:p>
            <a:pPr marL="171399" indent="-171399">
              <a:buFont typeface="Arial" panose="020B0604020202020204" pitchFamily="34" charset="0"/>
              <a:buChar char="•"/>
              <a:tabLst>
                <a:tab pos="457063" algn="l"/>
              </a:tabLst>
            </a:pPr>
            <a:endParaRPr lang="nb-NO" sz="1200" dirty="0">
              <a:ea typeface="Calibri" panose="020F0502020204030204" pitchFamily="34" charset="0"/>
              <a:cs typeface="Times New Roman" panose="02020603050405020304" pitchFamily="18" charset="0"/>
            </a:endParaRPr>
          </a:p>
          <a:p>
            <a:pPr marL="171399" indent="-171399">
              <a:buFont typeface="Arial" panose="020B0604020202020204" pitchFamily="34" charset="0"/>
              <a:buChar char="•"/>
              <a:tabLst>
                <a:tab pos="457063" algn="l"/>
              </a:tabLst>
            </a:pPr>
            <a:endParaRPr lang="nb-NO" sz="1200" dirty="0">
              <a:ea typeface="Calibri" panose="020F0502020204030204" pitchFamily="34" charset="0"/>
              <a:cs typeface="Times New Roman" panose="02020603050405020304" pitchFamily="18" charset="0"/>
            </a:endParaRPr>
          </a:p>
          <a:p>
            <a:pPr>
              <a:tabLst>
                <a:tab pos="457063" algn="l"/>
              </a:tabLst>
            </a:pPr>
            <a:r>
              <a:rPr lang="nb-NO" sz="1200" dirty="0">
                <a:latin typeface="Arial" panose="020B0604020202020204" pitchFamily="34" charset="0"/>
                <a:cs typeface="Arial" panose="020B0604020202020204" pitchFamily="34" charset="0"/>
              </a:rPr>
              <a:t>(</a:t>
            </a:r>
            <a:r>
              <a:rPr lang="nb-NO" sz="1200" dirty="0">
                <a:solidFill>
                  <a:srgbClr val="00B050"/>
                </a:solidFill>
                <a:latin typeface="Arial" panose="020B0604020202020204" pitchFamily="34" charset="0"/>
                <a:cs typeface="Arial" panose="020B0604020202020204" pitchFamily="34" charset="0"/>
              </a:rPr>
              <a:t>Grønn tekst </a:t>
            </a:r>
            <a:r>
              <a:rPr lang="nb-NO" sz="1200" dirty="0">
                <a:latin typeface="Arial" panose="020B0604020202020204" pitchFamily="34" charset="0"/>
                <a:cs typeface="Arial" panose="020B0604020202020204" pitchFamily="34" charset="0"/>
              </a:rPr>
              <a:t>= fylles inn av FNF-Løsningen)</a:t>
            </a:r>
          </a:p>
          <a:p>
            <a:pPr>
              <a:tabLst>
                <a:tab pos="457063" algn="l"/>
              </a:tabLst>
            </a:pPr>
            <a:endParaRPr lang="nb-NO"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98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7B78D-BBC5-4CF6-ABB6-00764515AA66}"/>
              </a:ext>
            </a:extLst>
          </p:cNvPr>
          <p:cNvSpPr>
            <a:spLocks noGrp="1"/>
          </p:cNvSpPr>
          <p:nvPr>
            <p:ph type="title"/>
          </p:nvPr>
        </p:nvSpPr>
        <p:spPr>
          <a:xfrm>
            <a:off x="1440030" y="261057"/>
            <a:ext cx="9311940" cy="553854"/>
          </a:xfrm>
        </p:spPr>
        <p:txBody>
          <a:bodyPr>
            <a:normAutofit fontScale="90000"/>
          </a:bodyPr>
          <a:lstStyle/>
          <a:p>
            <a:r>
              <a:rPr lang="nb-NO" sz="3599" dirty="0"/>
              <a:t>Relevante journalopplysninger før dødsfall</a:t>
            </a:r>
          </a:p>
        </p:txBody>
      </p:sp>
      <p:sp>
        <p:nvSpPr>
          <p:cNvPr id="4" name="Rektangel 3">
            <a:extLst>
              <a:ext uri="{FF2B5EF4-FFF2-40B4-BE49-F238E27FC236}">
                <a16:creationId xmlns:a16="http://schemas.microsoft.com/office/drawing/2014/main" id="{43C86878-AAE5-48D0-8A0C-7D953B8C640A}"/>
              </a:ext>
            </a:extLst>
          </p:cNvPr>
          <p:cNvSpPr/>
          <p:nvPr/>
        </p:nvSpPr>
        <p:spPr>
          <a:xfrm>
            <a:off x="1232861" y="1120483"/>
            <a:ext cx="9762243" cy="5246224"/>
          </a:xfrm>
          <a:prstGeom prst="rect">
            <a:avLst/>
          </a:prstGeom>
        </p:spPr>
        <p:txBody>
          <a:bodyPr wrap="square">
            <a:spAutoFit/>
          </a:bodyPr>
          <a:lstStyle/>
          <a:p>
            <a:r>
              <a:rPr lang="x-none" sz="1200" dirty="0">
                <a:ea typeface="Calibri" panose="020F0502020204030204" pitchFamily="34" charset="0"/>
                <a:cs typeface="Times New Roman" panose="02020603050405020304" pitchFamily="18" charset="0"/>
              </a:rPr>
              <a:t> </a:t>
            </a:r>
            <a:r>
              <a:rPr lang="nb-NO" sz="1200" b="1" dirty="0">
                <a:ea typeface="Calibri" panose="020F0502020204030204" pitchFamily="34" charset="0"/>
                <a:cs typeface="Times New Roman" panose="02020603050405020304" pitchFamily="18" charset="0"/>
              </a:rPr>
              <a:t>FORESP</a:t>
            </a:r>
            <a:r>
              <a:rPr lang="x-none" sz="1200" b="1" dirty="0">
                <a:ea typeface="Times New Roman" panose="02020603050405020304" pitchFamily="18" charset="0"/>
                <a:cs typeface="Times New Roman" panose="02020603050405020304" pitchFamily="18" charset="0"/>
              </a:rPr>
              <a:t>Ø</a:t>
            </a:r>
            <a:r>
              <a:rPr lang="nb-NO" sz="1200" b="1" dirty="0">
                <a:ea typeface="Calibri" panose="020F0502020204030204" pitchFamily="34" charset="0"/>
                <a:cs typeface="Times New Roman" panose="02020603050405020304" pitchFamily="18" charset="0"/>
              </a:rPr>
              <a:t>RSEL  OM  RELEVANTE JOURNALOPPLYSNINGER</a:t>
            </a:r>
            <a:r>
              <a:rPr lang="nb-NO" sz="1200" dirty="0">
                <a:ea typeface="Calibri" panose="020F0502020204030204" pitchFamily="34" charset="0"/>
                <a:cs typeface="Times New Roman" panose="02020603050405020304" pitchFamily="18" charset="0"/>
              </a:rPr>
              <a:t> </a:t>
            </a:r>
            <a:br>
              <a:rPr lang="nb-NO" sz="1200" dirty="0">
                <a:ea typeface="Calibri" panose="020F0502020204030204" pitchFamily="34" charset="0"/>
                <a:cs typeface="Times New Roman" panose="02020603050405020304" pitchFamily="18" charset="0"/>
              </a:rPr>
            </a:br>
            <a:r>
              <a:rPr lang="nb-NO" sz="1200" dirty="0">
                <a:ea typeface="Calibri" panose="020F0502020204030204" pitchFamily="34" charset="0"/>
                <a:cs typeface="Times New Roman" panose="02020603050405020304" pitchFamily="18" charset="0"/>
              </a:rPr>
              <a:t>(</a:t>
            </a:r>
            <a:r>
              <a:rPr lang="nb-NO" sz="1050" dirty="0"/>
              <a:t>Fullmakt fra kontaktperson, relevante opplysninger før dødsdato + Fullmakt gitt ved tegning)</a:t>
            </a:r>
          </a:p>
          <a:p>
            <a:endParaRPr lang="nb-NO" sz="1200" dirty="0">
              <a:ea typeface="Calibri" panose="020F0502020204030204" pitchFamily="34" charset="0"/>
              <a:cs typeface="Times New Roman" panose="02020603050405020304" pitchFamily="18" charset="0"/>
            </a:endParaRPr>
          </a:p>
          <a:p>
            <a:r>
              <a:rPr lang="nb-NO" sz="1200" dirty="0">
                <a:ea typeface="Calibri" panose="020F0502020204030204" pitchFamily="34" charset="0"/>
                <a:cs typeface="Times New Roman" panose="02020603050405020304" pitchFamily="18" charset="0"/>
              </a:rPr>
              <a:t> </a:t>
            </a:r>
          </a:p>
          <a:p>
            <a:r>
              <a:rPr lang="nb-NO" sz="1200" dirty="0">
                <a:ea typeface="Calibri" panose="020F0502020204030204" pitchFamily="34" charset="0"/>
                <a:cs typeface="Times New Roman" panose="02020603050405020304" pitchFamily="18" charset="0"/>
              </a:rPr>
              <a:t>Vi har mottatt melding om at  </a:t>
            </a:r>
            <a:r>
              <a:rPr lang="x-none" sz="1200" dirty="0">
                <a:ea typeface="Calibri" panose="020F0502020204030204" pitchFamily="34" charset="0"/>
                <a:cs typeface="Times New Roman" panose="02020603050405020304" pitchFamily="18" charset="0"/>
              </a:rPr>
              <a:t>&lt; </a:t>
            </a:r>
            <a:r>
              <a:rPr lang="x-none" sz="1200" dirty="0">
                <a:solidFill>
                  <a:srgbClr val="FF0000"/>
                </a:solidFill>
                <a:ea typeface="Calibri" panose="020F0502020204030204" pitchFamily="34" charset="0"/>
                <a:cs typeface="Times New Roman" panose="02020603050405020304" pitchFamily="18" charset="0"/>
              </a:rPr>
              <a:t>NAVN</a:t>
            </a:r>
            <a:r>
              <a:rPr lang="x-none" sz="1200" dirty="0">
                <a:ea typeface="Calibri" panose="020F0502020204030204" pitchFamily="34" charset="0"/>
                <a:cs typeface="Times New Roman" panose="02020603050405020304" pitchFamily="18" charset="0"/>
              </a:rPr>
              <a:t> </a:t>
            </a:r>
            <a:r>
              <a:rPr lang="nb-NO" sz="1200" dirty="0">
                <a:ea typeface="Calibri" panose="020F0502020204030204" pitchFamily="34" charset="0"/>
                <a:cs typeface="Times New Roman" panose="02020603050405020304" pitchFamily="18" charset="0"/>
              </a:rPr>
              <a:t>&gt; , &lt;</a:t>
            </a:r>
            <a:r>
              <a:rPr lang="x-none" sz="1200" dirty="0">
                <a:ea typeface="Calibri" panose="020F0502020204030204" pitchFamily="34" charset="0"/>
                <a:cs typeface="Times New Roman" panose="02020603050405020304" pitchFamily="18" charset="0"/>
              </a:rPr>
              <a:t> </a:t>
            </a:r>
            <a:r>
              <a:rPr lang="x-none" sz="1200" dirty="0">
                <a:solidFill>
                  <a:srgbClr val="FF0000"/>
                </a:solidFill>
                <a:ea typeface="Calibri" panose="020F0502020204030204" pitchFamily="34" charset="0"/>
                <a:cs typeface="Times New Roman" panose="02020603050405020304" pitchFamily="18" charset="0"/>
              </a:rPr>
              <a:t>F.</a:t>
            </a:r>
            <a:r>
              <a:rPr lang="nb-NO" sz="1200" dirty="0">
                <a:solidFill>
                  <a:srgbClr val="FF0000"/>
                </a:solidFill>
                <a:ea typeface="Calibri" panose="020F0502020204030204" pitchFamily="34" charset="0"/>
                <a:cs typeface="Times New Roman" panose="02020603050405020304" pitchFamily="18" charset="0"/>
              </a:rPr>
              <a:t>NR PÅ AVDØDE </a:t>
            </a:r>
            <a:r>
              <a:rPr lang="nb-NO" sz="1200" dirty="0">
                <a:ea typeface="Calibri" panose="020F0502020204030204" pitchFamily="34" charset="0"/>
                <a:cs typeface="Times New Roman" panose="02020603050405020304" pitchFamily="18" charset="0"/>
              </a:rPr>
              <a:t>&gt;,  d</a:t>
            </a:r>
            <a:r>
              <a:rPr lang="x-none" sz="1200" dirty="0">
                <a:ea typeface="Times New Roman" panose="02020603050405020304" pitchFamily="18" charset="0"/>
                <a:cs typeface="Times New Roman" panose="02020603050405020304" pitchFamily="18" charset="0"/>
              </a:rPr>
              <a:t>ø</a:t>
            </a:r>
            <a:r>
              <a:rPr lang="nb-NO" sz="1200" dirty="0">
                <a:ea typeface="Calibri" panose="020F0502020204030204" pitchFamily="34" charset="0"/>
                <a:cs typeface="Times New Roman" panose="02020603050405020304" pitchFamily="18" charset="0"/>
              </a:rPr>
              <a:t>de den </a:t>
            </a:r>
            <a:r>
              <a:rPr lang="x-none" sz="1200" dirty="0">
                <a:ea typeface="Calibri" panose="020F0502020204030204" pitchFamily="34" charset="0"/>
                <a:cs typeface="Times New Roman" panose="02020603050405020304" pitchFamily="18" charset="0"/>
              </a:rPr>
              <a:t>&lt; </a:t>
            </a:r>
            <a:r>
              <a:rPr lang="nb-NO" sz="1200" dirty="0">
                <a:solidFill>
                  <a:srgbClr val="00B050"/>
                </a:solidFill>
                <a:ea typeface="Calibri" panose="020F0502020204030204" pitchFamily="34" charset="0"/>
                <a:cs typeface="Times New Roman" panose="02020603050405020304" pitchFamily="18" charset="0"/>
              </a:rPr>
              <a:t>DØDSDATO</a:t>
            </a:r>
            <a:r>
              <a:rPr lang="x-none" sz="1200" dirty="0">
                <a:ea typeface="Calibri" panose="020F0502020204030204" pitchFamily="34" charset="0"/>
                <a:cs typeface="Times New Roman" panose="02020603050405020304" pitchFamily="18" charset="0"/>
              </a:rPr>
              <a:t>&gt;</a:t>
            </a:r>
            <a:r>
              <a:rPr lang="nb-NO" sz="1200" dirty="0">
                <a:ea typeface="Calibri" panose="020F0502020204030204" pitchFamily="34" charset="0"/>
                <a:cs typeface="Times New Roman" panose="02020603050405020304" pitchFamily="18" charset="0"/>
              </a:rPr>
              <a:t>.  </a:t>
            </a:r>
            <a:br>
              <a:rPr lang="nb-NO" sz="1200" dirty="0">
                <a:ea typeface="Calibri" panose="020F0502020204030204" pitchFamily="34" charset="0"/>
                <a:cs typeface="Times New Roman" panose="02020603050405020304" pitchFamily="18" charset="0"/>
              </a:rPr>
            </a:br>
            <a:r>
              <a:rPr lang="nb-NO" sz="1200" dirty="0">
                <a:ea typeface="Calibri" panose="020F0502020204030204" pitchFamily="34" charset="0"/>
                <a:cs typeface="Times New Roman" panose="02020603050405020304" pitchFamily="18" charset="0"/>
              </a:rPr>
              <a:t>Avdøde hadde en gyldig livsforsikring hos oss. D</a:t>
            </a:r>
            <a:r>
              <a:rPr lang="x-none" sz="1200" dirty="0">
                <a:ea typeface="Times New Roman" panose="02020603050405020304" pitchFamily="18" charset="0"/>
                <a:cs typeface="Times New Roman" panose="02020603050405020304" pitchFamily="18" charset="0"/>
              </a:rPr>
              <a:t>ø</a:t>
            </a:r>
            <a:r>
              <a:rPr lang="nb-NO" sz="1200" dirty="0" err="1">
                <a:ea typeface="Calibri" panose="020F0502020204030204" pitchFamily="34" charset="0"/>
                <a:cs typeface="Times New Roman" panose="02020603050405020304" pitchFamily="18" charset="0"/>
              </a:rPr>
              <a:t>dsårsak</a:t>
            </a:r>
            <a:r>
              <a:rPr lang="nb-NO" sz="1200" dirty="0">
                <a:ea typeface="Calibri" panose="020F0502020204030204" pitchFamily="34" charset="0"/>
                <a:cs typeface="Times New Roman" panose="02020603050405020304" pitchFamily="18" charset="0"/>
              </a:rPr>
              <a:t> er oppgitt  </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 v</a:t>
            </a:r>
            <a:r>
              <a:rPr lang="x-none" sz="1200" dirty="0">
                <a:ea typeface="Times New Roman" panose="02020603050405020304" pitchFamily="18" charset="0"/>
                <a:cs typeface="Times New Roman" panose="02020603050405020304" pitchFamily="18" charset="0"/>
              </a:rPr>
              <a:t>æ</a:t>
            </a:r>
            <a:r>
              <a:rPr lang="nb-NO" sz="1200" dirty="0">
                <a:ea typeface="Calibri" panose="020F0502020204030204" pitchFamily="34" charset="0"/>
                <a:cs typeface="Times New Roman" panose="02020603050405020304" pitchFamily="18" charset="0"/>
              </a:rPr>
              <a:t>re </a:t>
            </a:r>
            <a:r>
              <a:rPr lang="x-none" sz="1200" dirty="0">
                <a:ea typeface="Calibri" panose="020F0502020204030204" pitchFamily="34" charset="0"/>
                <a:cs typeface="Times New Roman" panose="02020603050405020304" pitchFamily="18" charset="0"/>
              </a:rPr>
              <a:t>&lt; </a:t>
            </a:r>
            <a:r>
              <a:rPr lang="x-none" sz="1200" dirty="0">
                <a:solidFill>
                  <a:srgbClr val="FF0000"/>
                </a:solidFill>
                <a:ea typeface="Calibri" panose="020F0502020204030204" pitchFamily="34" charset="0"/>
                <a:cs typeface="Times New Roman" panose="02020603050405020304" pitchFamily="18" charset="0"/>
              </a:rPr>
              <a:t>BESKRIVELSE AV </a:t>
            </a:r>
            <a:r>
              <a:rPr lang="x-none" sz="1200" dirty="0">
                <a:solidFill>
                  <a:srgbClr val="FF0000"/>
                </a:solidFill>
                <a:ea typeface="Times New Roman" panose="02020603050405020304" pitchFamily="18" charset="0"/>
                <a:cs typeface="Times New Roman" panose="02020603050405020304" pitchFamily="18" charset="0"/>
              </a:rPr>
              <a:t>ÅRSAK</a:t>
            </a:r>
            <a:r>
              <a:rPr lang="x-none" sz="1200" dirty="0">
                <a:ea typeface="Times New Roman" panose="02020603050405020304" pitchFamily="18" charset="0"/>
                <a:cs typeface="Times New Roman" panose="02020603050405020304" pitchFamily="18" charset="0"/>
              </a:rPr>
              <a:t>&gt;. </a:t>
            </a:r>
            <a:endParaRPr lang="nb-NO" sz="1200" dirty="0">
              <a:ea typeface="Calibri" panose="020F0502020204030204" pitchFamily="34" charset="0"/>
              <a:cs typeface="Times New Roman" panose="02020603050405020304" pitchFamily="18" charset="0"/>
            </a:endParaRPr>
          </a:p>
          <a:p>
            <a:endParaRPr lang="nb-NO" sz="1200" dirty="0"/>
          </a:p>
          <a:p>
            <a:endParaRPr lang="nb-NO" sz="1200" dirty="0"/>
          </a:p>
          <a:p>
            <a:r>
              <a:rPr lang="x-none" sz="1200" dirty="0">
                <a:ea typeface="Times New Roman" panose="02020603050405020304" pitchFamily="18" charset="0"/>
                <a:cs typeface="Times New Roman" panose="02020603050405020304" pitchFamily="18" charset="0"/>
              </a:rPr>
              <a:t>Som ledd i saksbehandlingen trenger selskapet </a:t>
            </a:r>
            <a:r>
              <a:rPr lang="nb-NO" sz="1200" dirty="0">
                <a:ea typeface="Times New Roman" panose="02020603050405020304" pitchFamily="18" charset="0"/>
                <a:cs typeface="Times New Roman" panose="02020603050405020304" pitchFamily="18" charset="0"/>
              </a:rPr>
              <a:t>relevante journalopplysninger vedrørende</a:t>
            </a:r>
            <a:r>
              <a:rPr lang="nb-NO" sz="1200" dirty="0">
                <a:ea typeface="Calibri" panose="020F0502020204030204" pitchFamily="34" charset="0"/>
                <a:cs typeface="Times New Roman" panose="02020603050405020304" pitchFamily="18" charset="0"/>
              </a:rPr>
              <a:t> </a:t>
            </a:r>
            <a:r>
              <a:rPr lang="x-none" sz="1200" dirty="0">
                <a:ea typeface="Calibri" panose="020F0502020204030204" pitchFamily="34" charset="0"/>
                <a:cs typeface="Times New Roman" panose="02020603050405020304" pitchFamily="18" charset="0"/>
              </a:rPr>
              <a:t>avdødes </a:t>
            </a:r>
            <a:r>
              <a:rPr lang="nb-NO" sz="1200" dirty="0">
                <a:ea typeface="Calibri" panose="020F0502020204030204" pitchFamily="34" charset="0"/>
                <a:cs typeface="Times New Roman" panose="02020603050405020304" pitchFamily="18" charset="0"/>
              </a:rPr>
              <a:t>helse fra </a:t>
            </a:r>
            <a:r>
              <a:rPr lang="x-none" sz="1200" dirty="0">
                <a:ea typeface="Calibri" panose="020F0502020204030204" pitchFamily="34" charset="0"/>
                <a:cs typeface="Times New Roman" panose="02020603050405020304" pitchFamily="18" charset="0"/>
              </a:rPr>
              <a:t>&lt; </a:t>
            </a:r>
            <a:r>
              <a:rPr lang="nb-NO" sz="1200" dirty="0">
                <a:solidFill>
                  <a:srgbClr val="00B050"/>
                </a:solidFill>
                <a:ea typeface="Calibri" panose="020F0502020204030204" pitchFamily="34" charset="0"/>
                <a:cs typeface="Times New Roman" panose="02020603050405020304" pitchFamily="18" charset="0"/>
              </a:rPr>
              <a:t>DATO</a:t>
            </a:r>
            <a:r>
              <a:rPr lang="x-none" sz="1200" dirty="0">
                <a:ea typeface="Calibri" panose="020F0502020204030204" pitchFamily="34" charset="0"/>
                <a:cs typeface="Times New Roman" panose="02020603050405020304" pitchFamily="18" charset="0"/>
              </a:rPr>
              <a:t> &gt; </a:t>
            </a:r>
            <a:r>
              <a:rPr lang="nb-NO" sz="1200" dirty="0">
                <a:ea typeface="Calibri" panose="020F0502020204030204" pitchFamily="34" charset="0"/>
                <a:cs typeface="Times New Roman" panose="02020603050405020304" pitchFamily="18" charset="0"/>
              </a:rPr>
              <a:t>og frem til dødsdato.</a:t>
            </a:r>
          </a:p>
          <a:p>
            <a:r>
              <a:rPr lang="nb-NO" sz="1200" dirty="0">
                <a:ea typeface="Calibri" panose="020F0502020204030204" pitchFamily="34" charset="0"/>
                <a:cs typeface="Times New Roman" panose="02020603050405020304" pitchFamily="18" charset="0"/>
              </a:rPr>
              <a:t>Du er oppgitt </a:t>
            </a:r>
            <a:r>
              <a:rPr lang="x-none" sz="1200" dirty="0">
                <a:ea typeface="Times New Roman" panose="02020603050405020304" pitchFamily="18" charset="0"/>
                <a:cs typeface="Times New Roman" panose="02020603050405020304" pitchFamily="18" charset="0"/>
              </a:rPr>
              <a:t>å</a:t>
            </a:r>
            <a:r>
              <a:rPr lang="nb-NO" sz="1200" dirty="0">
                <a:ea typeface="Calibri" panose="020F0502020204030204" pitchFamily="34" charset="0"/>
                <a:cs typeface="Times New Roman" panose="02020603050405020304" pitchFamily="18" charset="0"/>
              </a:rPr>
              <a:t> v</a:t>
            </a:r>
            <a:r>
              <a:rPr lang="x-none" sz="1200" dirty="0">
                <a:ea typeface="Times New Roman" panose="02020603050405020304" pitchFamily="18" charset="0"/>
                <a:cs typeface="Times New Roman" panose="02020603050405020304" pitchFamily="18" charset="0"/>
              </a:rPr>
              <a:t>æ</a:t>
            </a:r>
            <a:r>
              <a:rPr lang="nb-NO" sz="1200" dirty="0">
                <a:ea typeface="Calibri" panose="020F0502020204030204" pitchFamily="34" charset="0"/>
                <a:cs typeface="Times New Roman" panose="02020603050405020304" pitchFamily="18" charset="0"/>
              </a:rPr>
              <a:t>re avdødes fastlege.</a:t>
            </a:r>
            <a:endParaRPr lang="nb-NO" sz="12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r>
              <a:rPr lang="nb-NO" sz="1200" dirty="0">
                <a:latin typeface="Arial" panose="020B0604020202020204" pitchFamily="34" charset="0"/>
                <a:cs typeface="Arial" panose="020B0604020202020204" pitchFamily="34" charset="0"/>
              </a:rPr>
              <a:t>(</a:t>
            </a:r>
            <a:r>
              <a:rPr lang="nb-NO" sz="1200" dirty="0">
                <a:solidFill>
                  <a:srgbClr val="00B050"/>
                </a:solidFill>
                <a:latin typeface="Arial" panose="020B0604020202020204" pitchFamily="34" charset="0"/>
                <a:cs typeface="Arial" panose="020B0604020202020204" pitchFamily="34" charset="0"/>
              </a:rPr>
              <a:t>Grønn tekst </a:t>
            </a:r>
            <a:r>
              <a:rPr lang="nb-NO" sz="1200" dirty="0">
                <a:latin typeface="Arial" panose="020B0604020202020204" pitchFamily="34" charset="0"/>
                <a:cs typeface="Arial" panose="020B0604020202020204" pitchFamily="34" charset="0"/>
              </a:rPr>
              <a:t>= fylles inn av FNF-Løsningen)</a:t>
            </a:r>
          </a:p>
          <a:p>
            <a:endParaRPr lang="nb-NO" sz="1799" dirty="0"/>
          </a:p>
        </p:txBody>
      </p:sp>
    </p:spTree>
    <p:extLst>
      <p:ext uri="{BB962C8B-B14F-4D97-AF65-F5344CB8AC3E}">
        <p14:creationId xmlns:p14="http://schemas.microsoft.com/office/powerpoint/2010/main" val="108144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Avslutningsspørsmål</a:t>
            </a:r>
          </a:p>
        </p:txBody>
      </p:sp>
      <p:sp>
        <p:nvSpPr>
          <p:cNvPr id="3" name="Plassholder for innhold 2"/>
          <p:cNvSpPr>
            <a:spLocks noGrp="1"/>
          </p:cNvSpPr>
          <p:nvPr>
            <p:ph idx="1"/>
          </p:nvPr>
        </p:nvSpPr>
        <p:spPr/>
        <p:txBody>
          <a:bodyPr>
            <a:normAutofit/>
          </a:bodyPr>
          <a:lstStyle/>
          <a:p>
            <a:r>
              <a:rPr lang="nb-NO" sz="2199" dirty="0"/>
              <a:t>A: Hvor lenge har du kjent pasienten og for hvilket tidsrom har du journalopplysninger?</a:t>
            </a:r>
          </a:p>
          <a:p>
            <a:r>
              <a:rPr lang="nb-NO" sz="2199" dirty="0"/>
              <a:t>B: Ved å svare på denne forespørselen bekrefter jeg at erklæringen/opplysningene er avgitt i samsvar med helsepersonelloven og tilhørende forskrift om krav til attester, erklæringer o.l. og at det ikke er oversendt informasjon om identifiserbar tredjeperson eller genetiske tester som er tatt for å avdekke risiko for fremtidig sykdom?</a:t>
            </a:r>
          </a:p>
          <a:p>
            <a:endParaRPr lang="nb-NO" sz="2199" dirty="0">
              <a:highlight>
                <a:srgbClr val="FFFF00"/>
              </a:highlight>
            </a:endParaRPr>
          </a:p>
          <a:p>
            <a:endParaRPr lang="nb-NO" dirty="0"/>
          </a:p>
        </p:txBody>
      </p:sp>
    </p:spTree>
    <p:extLst>
      <p:ext uri="{BB962C8B-B14F-4D97-AF65-F5344CB8AC3E}">
        <p14:creationId xmlns:p14="http://schemas.microsoft.com/office/powerpoint/2010/main" val="191721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Honorar</a:t>
            </a:r>
          </a:p>
        </p:txBody>
      </p:sp>
      <p:sp>
        <p:nvSpPr>
          <p:cNvPr id="3" name="Plassholder for innhold 2"/>
          <p:cNvSpPr>
            <a:spLocks noGrp="1"/>
          </p:cNvSpPr>
          <p:nvPr>
            <p:ph idx="1"/>
          </p:nvPr>
        </p:nvSpPr>
        <p:spPr>
          <a:xfrm>
            <a:off x="592700" y="1235424"/>
            <a:ext cx="11000080" cy="5023169"/>
          </a:xfrm>
        </p:spPr>
        <p:txBody>
          <a:bodyPr/>
          <a:lstStyle/>
          <a:p>
            <a:pPr marL="0" indent="0">
              <a:buNone/>
            </a:pPr>
            <a:r>
              <a:rPr lang="nb-NO" dirty="0"/>
              <a:t>Honorarer legges inn som standardhonorarer pr. type forespørsel:</a:t>
            </a:r>
          </a:p>
          <a:p>
            <a:pPr marL="647612" lvl="2" indent="0">
              <a:buNone/>
            </a:pPr>
            <a:r>
              <a:rPr lang="nb-NO" dirty="0">
                <a:latin typeface="Arial" panose="020B0604020202020204" pitchFamily="34" charset="0"/>
                <a:cs typeface="Arial" panose="020B0604020202020204" pitchFamily="34" charset="0"/>
              </a:rPr>
              <a:t>Tekst:</a:t>
            </a:r>
          </a:p>
          <a:p>
            <a:pPr marL="543800" lvl="2" indent="0">
              <a:buNone/>
            </a:pPr>
            <a:r>
              <a:rPr lang="nb-NO" sz="1600" dirty="0">
                <a:latin typeface="Arial" panose="020B0604020202020204" pitchFamily="34" charset="0"/>
                <a:cs typeface="Arial" panose="020B0604020202020204" pitchFamily="34" charset="0"/>
              </a:rPr>
              <a:t>Vi betaler honorar i henhold til avtale mellom Finans Norge og Den norske legeforening på kroner &lt;</a:t>
            </a:r>
            <a:r>
              <a:rPr lang="nb-NO" sz="1600" dirty="0">
                <a:solidFill>
                  <a:srgbClr val="00B050"/>
                </a:solidFill>
                <a:latin typeface="Arial" panose="020B0604020202020204" pitchFamily="34" charset="0"/>
                <a:cs typeface="Arial" panose="020B0604020202020204" pitchFamily="34" charset="0"/>
              </a:rPr>
              <a:t>000</a:t>
            </a:r>
            <a:r>
              <a:rPr lang="nb-NO" sz="1600" dirty="0">
                <a:latin typeface="Arial" panose="020B0604020202020204" pitchFamily="34" charset="0"/>
                <a:cs typeface="Arial" panose="020B0604020202020204" pitchFamily="34" charset="0"/>
              </a:rPr>
              <a:t>&gt;. </a:t>
            </a: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Dersom faktura blir ettersendt, send til: «</a:t>
            </a:r>
            <a:r>
              <a:rPr lang="nb-NO" sz="1600" dirty="0">
                <a:solidFill>
                  <a:srgbClr val="FF0000"/>
                </a:solidFill>
                <a:latin typeface="Arial" panose="020B0604020202020204" pitchFamily="34" charset="0"/>
                <a:cs typeface="Arial" panose="020B0604020202020204" pitchFamily="34" charset="0"/>
              </a:rPr>
              <a:t>selskapsadresse</a:t>
            </a:r>
            <a:r>
              <a:rPr lang="nb-NO" sz="1600" dirty="0">
                <a:latin typeface="Arial" panose="020B0604020202020204" pitchFamily="34" charset="0"/>
                <a:cs typeface="Arial" panose="020B0604020202020204" pitchFamily="34" charset="0"/>
              </a:rPr>
              <a:t>», «</a:t>
            </a:r>
            <a:r>
              <a:rPr lang="nb-NO" sz="1600" dirty="0">
                <a:solidFill>
                  <a:srgbClr val="FF0000"/>
                </a:solidFill>
                <a:latin typeface="Arial" panose="020B0604020202020204" pitchFamily="34" charset="0"/>
                <a:cs typeface="Arial" panose="020B0604020202020204" pitchFamily="34" charset="0"/>
              </a:rPr>
              <a:t>adresse2</a:t>
            </a:r>
            <a:r>
              <a:rPr lang="nb-NO" sz="1600" dirty="0">
                <a:latin typeface="Arial" panose="020B0604020202020204" pitchFamily="34" charset="0"/>
                <a:cs typeface="Arial" panose="020B0604020202020204" pitchFamily="34" charset="0"/>
              </a:rPr>
              <a:t>» og merk med «</a:t>
            </a:r>
            <a:r>
              <a:rPr lang="nb-NO" sz="1600" dirty="0">
                <a:solidFill>
                  <a:srgbClr val="00B050"/>
                </a:solidFill>
                <a:latin typeface="Arial" panose="020B0604020202020204" pitchFamily="34" charset="0"/>
                <a:cs typeface="Arial" panose="020B0604020202020204" pitchFamily="34" charset="0"/>
              </a:rPr>
              <a:t>saksnummer</a:t>
            </a:r>
            <a:r>
              <a:rPr lang="nb-NO" sz="1600" dirty="0">
                <a:latin typeface="Arial" panose="020B0604020202020204" pitchFamily="34" charset="0"/>
                <a:cs typeface="Arial" panose="020B0604020202020204" pitchFamily="34" charset="0"/>
              </a:rPr>
              <a:t>»</a:t>
            </a:r>
          </a:p>
          <a:p>
            <a:pPr marL="543800" lvl="2" indent="0">
              <a:buNone/>
            </a:pPr>
            <a:br>
              <a:rPr lang="nb-NO" sz="1600" i="1" dirty="0">
                <a:solidFill>
                  <a:srgbClr val="0070C0"/>
                </a:solidFill>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Eventuelt oppgi navn, adresse, faktura-/referansenummer og kontonummer i svarmeldingen.</a:t>
            </a:r>
          </a:p>
          <a:p>
            <a:pPr marL="543800" lvl="2" indent="0">
              <a:buNone/>
            </a:pPr>
            <a:r>
              <a:rPr lang="nb-NO" sz="1600" dirty="0">
                <a:latin typeface="Arial" panose="020B0604020202020204" pitchFamily="34" charset="0"/>
                <a:cs typeface="Arial" panose="020B0604020202020204" pitchFamily="34" charset="0"/>
              </a:rPr>
              <a:t>Vennligst sørg for at det ikke genereres faktura som sendes selskapet i tillegg om dette er valgt.</a:t>
            </a:r>
          </a:p>
          <a:p>
            <a:pPr marL="558732" lvl="1" indent="-342797">
              <a:buFont typeface="+mj-lt"/>
              <a:buAutoNum type="arabicPeriod"/>
            </a:pPr>
            <a:endParaRPr lang="nb-NO" sz="1600" i="1" dirty="0">
              <a:solidFill>
                <a:srgbClr val="0070C0"/>
              </a:solidFill>
            </a:endParaRPr>
          </a:p>
          <a:p>
            <a:pPr marL="543963" lvl="2" indent="0">
              <a:buNone/>
            </a:pPr>
            <a:endParaRPr lang="nb-NO" sz="1600" i="1" dirty="0">
              <a:solidFill>
                <a:srgbClr val="0070C0"/>
              </a:solidFill>
              <a:latin typeface="Arial" panose="020B0604020202020204" pitchFamily="34" charset="0"/>
              <a:cs typeface="Arial" panose="020B0604020202020204" pitchFamily="34" charset="0"/>
            </a:endParaRPr>
          </a:p>
          <a:p>
            <a:pPr marL="543963" lvl="2" indent="0">
              <a:buNone/>
            </a:pPr>
            <a:endParaRPr lang="nb-NO" sz="1600" i="1" dirty="0">
              <a:solidFill>
                <a:srgbClr val="0070C0"/>
              </a:solidFill>
              <a:latin typeface="Arial" panose="020B0604020202020204" pitchFamily="34" charset="0"/>
              <a:cs typeface="Arial" panose="020B0604020202020204" pitchFamily="34" charset="0"/>
            </a:endParaRPr>
          </a:p>
          <a:p>
            <a:pPr marL="543963" lvl="2" indent="0">
              <a:buNone/>
            </a:pPr>
            <a:r>
              <a:rPr lang="nb-NO" sz="1100" dirty="0">
                <a:latin typeface="Arial" panose="020B0604020202020204" pitchFamily="34" charset="0"/>
                <a:cs typeface="Arial" panose="020B0604020202020204" pitchFamily="34" charset="0"/>
              </a:rPr>
              <a:t>(</a:t>
            </a:r>
            <a:r>
              <a:rPr lang="nb-NO" sz="1100" dirty="0">
                <a:solidFill>
                  <a:srgbClr val="00B050"/>
                </a:solidFill>
                <a:latin typeface="Arial" panose="020B0604020202020204" pitchFamily="34" charset="0"/>
                <a:cs typeface="Arial" panose="020B0604020202020204" pitchFamily="34" charset="0"/>
              </a:rPr>
              <a:t>Grønn tekst </a:t>
            </a:r>
            <a:r>
              <a:rPr lang="nb-NO" sz="1100" dirty="0">
                <a:latin typeface="Arial" panose="020B0604020202020204" pitchFamily="34" charset="0"/>
                <a:cs typeface="Arial" panose="020B0604020202020204" pitchFamily="34" charset="0"/>
              </a:rPr>
              <a:t>= fylles inn av FNF-Løsningen)</a:t>
            </a:r>
          </a:p>
          <a:p>
            <a:pPr marL="215935" lvl="1" indent="0">
              <a:buNone/>
            </a:pPr>
            <a:endParaRPr lang="nb-NO" sz="1600" dirty="0"/>
          </a:p>
        </p:txBody>
      </p:sp>
    </p:spTree>
    <p:extLst>
      <p:ext uri="{BB962C8B-B14F-4D97-AF65-F5344CB8AC3E}">
        <p14:creationId xmlns:p14="http://schemas.microsoft.com/office/powerpoint/2010/main" val="108497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Selskapets kontaktinformasjon</a:t>
            </a:r>
          </a:p>
        </p:txBody>
      </p:sp>
      <p:sp>
        <p:nvSpPr>
          <p:cNvPr id="3" name="Plassholder for innhold 2"/>
          <p:cNvSpPr>
            <a:spLocks noGrp="1"/>
          </p:cNvSpPr>
          <p:nvPr>
            <p:ph idx="1"/>
          </p:nvPr>
        </p:nvSpPr>
        <p:spPr>
          <a:xfrm>
            <a:off x="1439806" y="1235424"/>
            <a:ext cx="9311940" cy="5332730"/>
          </a:xfrm>
        </p:spPr>
        <p:txBody>
          <a:bodyPr/>
          <a:lstStyle/>
          <a:p>
            <a:r>
              <a:rPr lang="nb-NO" dirty="0"/>
              <a:t>Har du spørsmål?</a:t>
            </a:r>
          </a:p>
          <a:p>
            <a:r>
              <a:rPr lang="nb-NO" dirty="0"/>
              <a:t>Ta gjerne kontakt med oss på telefon &lt;</a:t>
            </a:r>
            <a:r>
              <a:rPr lang="nb-NO" dirty="0">
                <a:solidFill>
                  <a:srgbClr val="FF0000"/>
                </a:solidFill>
              </a:rPr>
              <a:t>00000000</a:t>
            </a:r>
            <a:r>
              <a:rPr lang="nb-NO" dirty="0"/>
              <a:t>&gt;.</a:t>
            </a:r>
            <a:br>
              <a:rPr lang="nb-NO" dirty="0"/>
            </a:br>
            <a:r>
              <a:rPr lang="nb-NO" dirty="0"/>
              <a:t>Vennligst vis til vår referanse/saksnummer &lt;</a:t>
            </a:r>
            <a:r>
              <a:rPr lang="nb-NO" dirty="0">
                <a:solidFill>
                  <a:srgbClr val="00B050"/>
                </a:solidFill>
              </a:rPr>
              <a:t>000000,0.&gt;</a:t>
            </a:r>
          </a:p>
          <a:p>
            <a:endParaRPr lang="nb-NO" dirty="0"/>
          </a:p>
          <a:p>
            <a:r>
              <a:rPr lang="nb-NO" dirty="0"/>
              <a:t>Vedlegg:</a:t>
            </a:r>
          </a:p>
          <a:p>
            <a:pPr lvl="1"/>
            <a:r>
              <a:rPr lang="nb-NO" dirty="0"/>
              <a:t>Kun PDF.</a:t>
            </a:r>
          </a:p>
          <a:p>
            <a:endParaRPr lang="nb-NO" dirty="0"/>
          </a:p>
          <a:p>
            <a:endParaRPr lang="nb-NO" dirty="0"/>
          </a:p>
          <a:p>
            <a:pPr marL="0" indent="0">
              <a:buNone/>
            </a:pPr>
            <a:r>
              <a:rPr lang="nb-NO" sz="1200" dirty="0"/>
              <a:t>(</a:t>
            </a:r>
            <a:r>
              <a:rPr lang="nb-NO" sz="1200" dirty="0">
                <a:solidFill>
                  <a:srgbClr val="00B050"/>
                </a:solidFill>
              </a:rPr>
              <a:t>Grønn tekst </a:t>
            </a:r>
            <a:r>
              <a:rPr lang="nb-NO" sz="1200" dirty="0"/>
              <a:t>= fylles inn av FNF-Løsningen)</a:t>
            </a:r>
          </a:p>
          <a:p>
            <a:endParaRPr lang="nb-NO" dirty="0"/>
          </a:p>
          <a:p>
            <a:endParaRPr lang="nb-NO" dirty="0"/>
          </a:p>
          <a:p>
            <a:endParaRPr lang="nb-NO" dirty="0"/>
          </a:p>
        </p:txBody>
      </p:sp>
    </p:spTree>
    <p:extLst>
      <p:ext uri="{BB962C8B-B14F-4D97-AF65-F5344CB8AC3E}">
        <p14:creationId xmlns:p14="http://schemas.microsoft.com/office/powerpoint/2010/main" val="125013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Meldingsformat - NHN</a:t>
            </a:r>
          </a:p>
        </p:txBody>
      </p:sp>
      <p:pic>
        <p:nvPicPr>
          <p:cNvPr id="4" name="Plassholder for innhold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9403" y="998906"/>
            <a:ext cx="4486166" cy="5095607"/>
          </a:xfrm>
          <a:prstGeom prst="rect">
            <a:avLst/>
          </a:prstGeom>
          <a:noFill/>
        </p:spPr>
      </p:pic>
      <p:sp>
        <p:nvSpPr>
          <p:cNvPr id="5" name="TekstSylinder 4"/>
          <p:cNvSpPr txBox="1"/>
          <p:nvPr/>
        </p:nvSpPr>
        <p:spPr>
          <a:xfrm>
            <a:off x="5459579" y="1159730"/>
            <a:ext cx="5933588" cy="4569292"/>
          </a:xfrm>
          <a:prstGeom prst="rect">
            <a:avLst/>
          </a:prstGeom>
          <a:noFill/>
        </p:spPr>
        <p:txBody>
          <a:bodyPr wrap="square" rtlCol="0">
            <a:spAutoFit/>
          </a:bodyPr>
          <a:lstStyle/>
          <a:p>
            <a:pPr lvl="0"/>
            <a:r>
              <a:rPr lang="nb-NO" sz="1799" dirty="0"/>
              <a:t>Avsender (senders helsenett-adresse)</a:t>
            </a:r>
          </a:p>
          <a:p>
            <a:pPr lvl="0"/>
            <a:r>
              <a:rPr lang="nb-NO" sz="1799" dirty="0"/>
              <a:t>Mottaker (mottakers helsenett-adresse)</a:t>
            </a:r>
          </a:p>
          <a:p>
            <a:pPr lvl="0"/>
            <a:r>
              <a:rPr lang="nb-NO" sz="1799" dirty="0"/>
              <a:t>Pasient / Kunde: Navn og fødselsnummer </a:t>
            </a:r>
          </a:p>
          <a:p>
            <a:endParaRPr lang="nb-NO" sz="1799" b="1" i="1" dirty="0"/>
          </a:p>
          <a:p>
            <a:r>
              <a:rPr lang="nb-NO" sz="1799" dirty="0"/>
              <a:t>Viktig at henvendelsen adresseres til en konkret lege. FNF-løsningen finner rett lege i adresseregisteret før henvendelsen sendes. (søker og verifiserer)</a:t>
            </a:r>
          </a:p>
          <a:p>
            <a:r>
              <a:rPr lang="nb-NO" sz="1799" dirty="0"/>
              <a:t> </a:t>
            </a:r>
          </a:p>
          <a:p>
            <a:r>
              <a:rPr lang="nb-NO" sz="1799" dirty="0"/>
              <a:t>Forsikringsselskapene tildeles unike adresser i adresseregisteret ved godkjent medlemskap i NHN</a:t>
            </a:r>
          </a:p>
          <a:p>
            <a:endParaRPr lang="nb-NO" sz="1799" dirty="0"/>
          </a:p>
          <a:p>
            <a:r>
              <a:rPr lang="nb-NO" sz="1799" dirty="0"/>
              <a:t>Selskapets saksnummer: Må være med som </a:t>
            </a:r>
            <a:r>
              <a:rPr lang="nb-NO" sz="1799" dirty="0" err="1"/>
              <a:t>uredigerbar</a:t>
            </a:r>
            <a:r>
              <a:rPr lang="nb-NO" sz="1799" dirty="0"/>
              <a:t> informasjon</a:t>
            </a:r>
          </a:p>
          <a:p>
            <a:endParaRPr lang="nb-NO" sz="1799" dirty="0"/>
          </a:p>
          <a:p>
            <a:r>
              <a:rPr lang="nb-NO" sz="1799" dirty="0"/>
              <a:t>Vedlegg: kun PDF (Eks. samtykke, bilder etc.)</a:t>
            </a:r>
          </a:p>
          <a:p>
            <a:endParaRPr lang="nb-NO" sz="1799" dirty="0"/>
          </a:p>
        </p:txBody>
      </p:sp>
      <p:pic>
        <p:nvPicPr>
          <p:cNvPr id="7" name="Bilde 6"/>
          <p:cNvPicPr/>
          <p:nvPr/>
        </p:nvPicPr>
        <p:blipFill>
          <a:blip r:embed="rId4">
            <a:extLst>
              <a:ext uri="{28A0092B-C50C-407E-A947-70E740481C1C}">
                <a14:useLocalDpi xmlns:a14="http://schemas.microsoft.com/office/drawing/2010/main" val="0"/>
              </a:ext>
            </a:extLst>
          </a:blip>
          <a:srcRect/>
          <a:stretch>
            <a:fillRect/>
          </a:stretch>
        </p:blipFill>
        <p:spPr bwMode="auto">
          <a:xfrm>
            <a:off x="499403" y="998906"/>
            <a:ext cx="4486166" cy="5022738"/>
          </a:xfrm>
          <a:prstGeom prst="rect">
            <a:avLst/>
          </a:prstGeom>
          <a:noFill/>
        </p:spPr>
      </p:pic>
    </p:spTree>
    <p:extLst>
      <p:ext uri="{BB962C8B-B14F-4D97-AF65-F5344CB8AC3E}">
        <p14:creationId xmlns:p14="http://schemas.microsoft.com/office/powerpoint/2010/main" val="1875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dirty="0"/>
              <a:t>BASISFULLMAKT (skade)</a:t>
            </a:r>
            <a:endParaRPr lang="nb-NO" dirty="0"/>
          </a:p>
        </p:txBody>
      </p:sp>
      <p:sp>
        <p:nvSpPr>
          <p:cNvPr id="3" name="TekstSylinder 2"/>
          <p:cNvSpPr txBox="1"/>
          <p:nvPr/>
        </p:nvSpPr>
        <p:spPr>
          <a:xfrm>
            <a:off x="1015737" y="1140848"/>
            <a:ext cx="10477702" cy="4476983"/>
          </a:xfrm>
          <a:prstGeom prst="rect">
            <a:avLst/>
          </a:prstGeom>
          <a:noFill/>
        </p:spPr>
        <p:txBody>
          <a:bodyPr wrap="square" rtlCol="0">
            <a:spAutoFit/>
          </a:bodyPr>
          <a:lstStyle/>
          <a:p>
            <a:r>
              <a:rPr lang="nb-NO" sz="1400" dirty="0"/>
              <a:t>Selskapet gis fullmakt til å innhente følgende opplysninger:</a:t>
            </a:r>
          </a:p>
          <a:p>
            <a:endParaRPr lang="nb-NO" sz="1400" dirty="0"/>
          </a:p>
          <a:p>
            <a:pPr marL="171399" indent="-171399" fontAlgn="base" hangingPunct="0">
              <a:spcBef>
                <a:spcPts val="2399"/>
              </a:spcBef>
              <a:buClr>
                <a:srgbClr val="3B6E8F"/>
              </a:buClr>
              <a:buFont typeface="Arial" panose="020B0604020202020204" pitchFamily="34" charset="0"/>
              <a:buChar char="•"/>
            </a:pPr>
            <a:r>
              <a:rPr lang="nb-NO" sz="1200" dirty="0">
                <a:ea typeface="Calibri" panose="020F0502020204030204" pitchFamily="34" charset="0"/>
              </a:rPr>
              <a:t>Journalnotater fra lege / legevakt / sykehus i tilknytning til eventuell innleggelse eller undersøkelse umiddelbart etter ulykken </a:t>
            </a:r>
          </a:p>
          <a:p>
            <a:pPr marL="171399" indent="-171399" fontAlgn="base" hangingPunct="0">
              <a:spcBef>
                <a:spcPts val="2399"/>
              </a:spcBef>
              <a:buClr>
                <a:srgbClr val="3B6E8F"/>
              </a:buClr>
              <a:buFont typeface="Arial" panose="020B0604020202020204" pitchFamily="34" charset="0"/>
              <a:buChar char="•"/>
            </a:pPr>
            <a:r>
              <a:rPr lang="nb-NO" sz="1200" dirty="0">
                <a:ea typeface="Calibri" panose="020F0502020204030204" pitchFamily="34" charset="0"/>
              </a:rPr>
              <a:t>Legeerklæringer / epikriser fra den/de leger som har undersøkt meg etter ulykken </a:t>
            </a:r>
          </a:p>
          <a:p>
            <a:pPr marL="171399" indent="-171399" fontAlgn="base" hangingPunct="0">
              <a:spcBef>
                <a:spcPts val="2399"/>
              </a:spcBef>
              <a:buClr>
                <a:srgbClr val="3B6E8F"/>
              </a:buClr>
              <a:buFont typeface="Arial" panose="020B0604020202020204" pitchFamily="34" charset="0"/>
              <a:buChar char="•"/>
            </a:pPr>
            <a:r>
              <a:rPr lang="nb-NO" sz="1200" dirty="0">
                <a:ea typeface="Calibri" panose="020F0502020204030204" pitchFamily="34" charset="0"/>
                <a:cs typeface="Times New Roman" panose="02020603050405020304" pitchFamily="18" charset="0"/>
              </a:rPr>
              <a:t>Oversikt fra Arbeids - og velferdsetaten (NAV) som inneholder registrerte opplysninger om arbeidsforhold, pensjonsgivende inntekter, fremsatte krav om stønader, pensjoner, sykmeldingsperioder med diagnose og navn på leger, stønader og tjenestepensjoner som utbetales av NAV der type stønad og perioder fremgår. Oversikten gjelder både tiden før og etter sykdommen(e)/skaden(e) som jeg nå søker erstatning for oppstod. </a:t>
            </a:r>
            <a:endParaRPr lang="nb-NO" sz="1200" dirty="0">
              <a:ea typeface="Calibri" panose="020F0502020204030204" pitchFamily="34" charset="0"/>
            </a:endParaRPr>
          </a:p>
          <a:p>
            <a:pPr marL="171399" indent="-171399" fontAlgn="base" hangingPunct="0">
              <a:spcBef>
                <a:spcPts val="2399"/>
              </a:spcBef>
              <a:buClr>
                <a:srgbClr val="3B6E8F"/>
              </a:buClr>
              <a:buFont typeface="Arial" panose="020B0604020202020204" pitchFamily="34" charset="0"/>
              <a:buChar char="•"/>
            </a:pPr>
            <a:r>
              <a:rPr lang="nb-NO" sz="1200" dirty="0">
                <a:ea typeface="Calibri" panose="020F0502020204030204" pitchFamily="34" charset="0"/>
              </a:rPr>
              <a:t>Arbeids- og velferdsetatens (</a:t>
            </a:r>
            <a:r>
              <a:rPr lang="nb-NO" sz="1200" dirty="0" err="1">
                <a:ea typeface="Calibri" panose="020F0502020204030204" pitchFamily="34" charset="0"/>
              </a:rPr>
              <a:t>NAVs</a:t>
            </a:r>
            <a:r>
              <a:rPr lang="nb-NO" sz="1200" dirty="0">
                <a:ea typeface="Calibri" panose="020F0502020204030204" pitchFamily="34" charset="0"/>
              </a:rPr>
              <a:t>) eventuelle legeerklæringer, inkludert sykemeldinger og vedtak samt kopi av melding dersom skaden også er en yrkesskade.</a:t>
            </a:r>
          </a:p>
          <a:p>
            <a:pPr marL="171399" indent="-171399" fontAlgn="base" hangingPunct="0">
              <a:spcBef>
                <a:spcPts val="2399"/>
              </a:spcBef>
              <a:spcAft>
                <a:spcPts val="600"/>
              </a:spcAft>
              <a:buClr>
                <a:srgbClr val="3B6E8F"/>
              </a:buClr>
              <a:buFont typeface="Arial" panose="020B0604020202020204" pitchFamily="34" charset="0"/>
              <a:buChar char="•"/>
            </a:pPr>
            <a:r>
              <a:rPr lang="nb-NO" sz="1200" dirty="0">
                <a:ea typeface="Calibri" panose="020F0502020204030204" pitchFamily="34" charset="0"/>
              </a:rPr>
              <a:t>Nødvendige og relevante skade- og helseopplysninger fra andre forsikringsselskap vedrørende personskaden.</a:t>
            </a:r>
            <a:br>
              <a:rPr lang="nb-NO" sz="1200" dirty="0">
                <a:ea typeface="Calibri" panose="020F0502020204030204" pitchFamily="34" charset="0"/>
              </a:rPr>
            </a:br>
            <a:br>
              <a:rPr lang="nb-NO" sz="1200" dirty="0">
                <a:ea typeface="Calibri" panose="020F0502020204030204" pitchFamily="34" charset="0"/>
              </a:rPr>
            </a:br>
            <a:endParaRPr lang="nb-NO" sz="1200" dirty="0">
              <a:ea typeface="Calibri" panose="020F0502020204030204" pitchFamily="34" charset="0"/>
            </a:endParaRPr>
          </a:p>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189109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1046168"/>
          </a:xfrm>
        </p:spPr>
        <p:txBody>
          <a:bodyPr>
            <a:normAutofit fontScale="90000"/>
          </a:bodyPr>
          <a:lstStyle/>
          <a:p>
            <a:r>
              <a:rPr lang="nb-NO" b="1" dirty="0"/>
              <a:t>UTVIDET FULLMAKT I (skade)</a:t>
            </a:r>
            <a:br>
              <a:rPr lang="nb-NO" b="1" dirty="0"/>
            </a:br>
            <a:r>
              <a:rPr lang="nb-NO" sz="2799" b="1" dirty="0"/>
              <a:t>Relevante opplysninger</a:t>
            </a:r>
            <a:endParaRPr lang="nb-NO" dirty="0"/>
          </a:p>
        </p:txBody>
      </p:sp>
      <p:sp>
        <p:nvSpPr>
          <p:cNvPr id="3" name="Rektangel 2"/>
          <p:cNvSpPr/>
          <p:nvPr/>
        </p:nvSpPr>
        <p:spPr>
          <a:xfrm>
            <a:off x="790735" y="4999195"/>
            <a:ext cx="10610528" cy="769241"/>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
        <p:nvSpPr>
          <p:cNvPr id="4" name="Plassholder for innhold 3"/>
          <p:cNvSpPr>
            <a:spLocks noGrp="1"/>
          </p:cNvSpPr>
          <p:nvPr>
            <p:ph idx="1"/>
          </p:nvPr>
        </p:nvSpPr>
        <p:spPr>
          <a:xfrm>
            <a:off x="790735" y="1440052"/>
            <a:ext cx="10610529" cy="3163592"/>
          </a:xfrm>
        </p:spPr>
        <p:txBody>
          <a:bodyPr>
            <a:normAutofit/>
          </a:bodyPr>
          <a:lstStyle/>
          <a:p>
            <a:pPr marL="0" indent="0">
              <a:buNone/>
            </a:pPr>
            <a:r>
              <a:rPr lang="nb-NO" sz="1400" dirty="0"/>
              <a:t>For å kunne behandle saken videre, er det nødvendig for selskapet å innhente nærmere medisinske opplysninger vedrørende min helsetilstand siste &lt; </a:t>
            </a:r>
            <a:r>
              <a:rPr lang="nb-NO" sz="1400" dirty="0" err="1">
                <a:solidFill>
                  <a:srgbClr val="FF0000"/>
                </a:solidFill>
              </a:rPr>
              <a:t>X</a:t>
            </a:r>
            <a:r>
              <a:rPr lang="nb-NO" sz="1400" dirty="0"/>
              <a:t> &gt; år som kan ha sammenheng med personskaden og frem til dags dato.</a:t>
            </a:r>
            <a:br>
              <a:rPr lang="nb-NO" sz="1400" dirty="0"/>
            </a:br>
            <a:r>
              <a:rPr lang="nb-NO" sz="1400" dirty="0"/>
              <a:t>Formålet med å innhente opplysningene er å danne grunnlag for selskapets vurderinger av de helsemessige konsekvenser som følge av ulykken.</a:t>
            </a:r>
          </a:p>
          <a:p>
            <a:pPr marL="0" indent="0">
              <a:buNone/>
            </a:pPr>
            <a:r>
              <a:rPr lang="nb-NO" sz="1400" dirty="0"/>
              <a:t>Fullmakten gjelder:</a:t>
            </a:r>
            <a:br>
              <a:rPr lang="nb-NO" sz="1400" dirty="0"/>
            </a:br>
            <a:r>
              <a:rPr lang="nb-NO" sz="1400" dirty="0"/>
              <a:t>Adgang til å innhente opplysninger / Dokumenter fra Arbeids- og velferdsetaten (NAV) – som kan belyse årsaken til helsetilstanden etter ulykken i saker vedrørende sykepenger, arbeidsavklaringspenger (herunder tidligere rehabiliterings- og attføringspenger), tidsbegrenset uførestønad, uførepensjon og yrkessykdom / skade.</a:t>
            </a:r>
          </a:p>
          <a:p>
            <a:pPr marL="0" indent="0">
              <a:buNone/>
            </a:pPr>
            <a:r>
              <a:rPr lang="nb-NO" sz="1400" dirty="0"/>
              <a:t>Adgang til å innhente relevante opplysninger vedrørende personskaden (e) som jeg nå søker erstatning for fra journaler, epikriser og rapporter fra lege/legesenter.</a:t>
            </a:r>
          </a:p>
        </p:txBody>
      </p:sp>
    </p:spTree>
    <p:extLst>
      <p:ext uri="{BB962C8B-B14F-4D97-AF65-F5344CB8AC3E}">
        <p14:creationId xmlns:p14="http://schemas.microsoft.com/office/powerpoint/2010/main" val="101084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1046168"/>
          </a:xfrm>
        </p:spPr>
        <p:txBody>
          <a:bodyPr>
            <a:normAutofit fontScale="90000"/>
          </a:bodyPr>
          <a:lstStyle/>
          <a:p>
            <a:r>
              <a:rPr lang="nb-NO" b="1" dirty="0"/>
              <a:t>UTVIDET FULLMAKT II (skade)</a:t>
            </a:r>
            <a:br>
              <a:rPr lang="nb-NO" b="1" dirty="0"/>
            </a:br>
            <a:r>
              <a:rPr lang="nb-NO" sz="2799" b="1" dirty="0"/>
              <a:t>uredigerte opplysninger</a:t>
            </a:r>
            <a:endParaRPr lang="nb-NO" dirty="0"/>
          </a:p>
        </p:txBody>
      </p:sp>
      <p:sp>
        <p:nvSpPr>
          <p:cNvPr id="5" name="Rektangel 4"/>
          <p:cNvSpPr/>
          <p:nvPr/>
        </p:nvSpPr>
        <p:spPr>
          <a:xfrm>
            <a:off x="953230" y="5116396"/>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
        <p:nvSpPr>
          <p:cNvPr id="3" name="Plassholder for innhold 2"/>
          <p:cNvSpPr>
            <a:spLocks noGrp="1"/>
          </p:cNvSpPr>
          <p:nvPr>
            <p:ph idx="1"/>
          </p:nvPr>
        </p:nvSpPr>
        <p:spPr>
          <a:xfrm>
            <a:off x="1054804" y="1750289"/>
            <a:ext cx="9938580" cy="2804993"/>
          </a:xfrm>
        </p:spPr>
        <p:txBody>
          <a:bodyPr>
            <a:normAutofit/>
          </a:bodyPr>
          <a:lstStyle/>
          <a:p>
            <a:pPr marL="0" indent="0">
              <a:buClr>
                <a:srgbClr val="3B6E8F"/>
              </a:buClr>
              <a:buNone/>
            </a:pPr>
            <a:r>
              <a:rPr lang="nb-NO" sz="1400" dirty="0">
                <a:solidFill>
                  <a:prstClr val="black"/>
                </a:solidFill>
              </a:rPr>
              <a:t>For å kunne behandle saken videre, er det nødvendig for selskapet å innhente nærmere medisinske opplysninger vedrørende min helsetilstand siste &lt; </a:t>
            </a:r>
            <a:r>
              <a:rPr lang="nb-NO" sz="1400" dirty="0" err="1">
                <a:solidFill>
                  <a:srgbClr val="FF0000"/>
                </a:solidFill>
              </a:rPr>
              <a:t>X</a:t>
            </a:r>
            <a:r>
              <a:rPr lang="nb-NO" sz="1400" dirty="0">
                <a:solidFill>
                  <a:prstClr val="black"/>
                </a:solidFill>
              </a:rPr>
              <a:t> &gt; år som kan ha sammenheng med personskaden og frem til dags dato.</a:t>
            </a:r>
            <a:br>
              <a:rPr lang="nb-NO" sz="1400" dirty="0">
                <a:solidFill>
                  <a:prstClr val="black"/>
                </a:solidFill>
              </a:rPr>
            </a:br>
            <a:r>
              <a:rPr lang="nb-NO" sz="1400" dirty="0">
                <a:solidFill>
                  <a:prstClr val="black"/>
                </a:solidFill>
              </a:rPr>
              <a:t>Formålet med å innhente opplysningene er å danne grunnlag for selskapets vurderinger av de helsemessige konsekvenser som følge av ulykken.</a:t>
            </a:r>
          </a:p>
          <a:p>
            <a:pPr marL="0" indent="0">
              <a:buNone/>
            </a:pPr>
            <a:r>
              <a:rPr lang="nb-NO" sz="1200" dirty="0"/>
              <a:t>Fullmakten gjelder:</a:t>
            </a:r>
            <a:br>
              <a:rPr lang="nb-NO" sz="1200" dirty="0"/>
            </a:br>
            <a:r>
              <a:rPr lang="nb-NO" sz="1200" dirty="0"/>
              <a:t>Adgang til å innhente opplysninger / Dokumenter fra Arbeids- og velferdsetaten (NAV) – som kan belyse årsaken til helsetilstanden etter ulykken i saker vedrørende sykepenger, arbeidsavklaringspenger (herunder tidligere rehabiliterings- og attføringspenger), tidsbegrenset uførestønad, uførepensjon og yrkessykdom / skade.</a:t>
            </a:r>
          </a:p>
          <a:p>
            <a:pPr marL="0" indent="0">
              <a:buNone/>
            </a:pPr>
            <a:r>
              <a:rPr lang="nb-NO" sz="1200" dirty="0"/>
              <a:t>Adgang til å innhente fullstendig, uredigert kopi av journaler, epikriser og rapporter fra lege/legesenter.</a:t>
            </a:r>
          </a:p>
        </p:txBody>
      </p:sp>
    </p:spTree>
    <p:extLst>
      <p:ext uri="{BB962C8B-B14F-4D97-AF65-F5344CB8AC3E}">
        <p14:creationId xmlns:p14="http://schemas.microsoft.com/office/powerpoint/2010/main" val="206438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dirty="0"/>
              <a:t>BASISFULLMAKT (Sykdom)</a:t>
            </a:r>
            <a:endParaRPr lang="nb-NO" dirty="0"/>
          </a:p>
        </p:txBody>
      </p:sp>
      <p:sp>
        <p:nvSpPr>
          <p:cNvPr id="3" name="Plassholder for innhold 2"/>
          <p:cNvSpPr>
            <a:spLocks noGrp="1"/>
          </p:cNvSpPr>
          <p:nvPr>
            <p:ph idx="1"/>
          </p:nvPr>
        </p:nvSpPr>
        <p:spPr>
          <a:xfrm>
            <a:off x="1439806" y="1235424"/>
            <a:ext cx="9311940" cy="3874607"/>
          </a:xfrm>
        </p:spPr>
        <p:txBody>
          <a:bodyPr>
            <a:normAutofit/>
          </a:bodyPr>
          <a:lstStyle/>
          <a:p>
            <a:pPr marL="0" indent="0">
              <a:buNone/>
            </a:pPr>
            <a:r>
              <a:rPr lang="nb-NO" sz="1200" dirty="0"/>
              <a:t>Selskapet gis fullmakt til å innhente følgende opplysninger:</a:t>
            </a:r>
          </a:p>
          <a:p>
            <a:r>
              <a:rPr lang="nb-NO" sz="1200" dirty="0"/>
              <a:t>Journalnotater fra lege / legevakt / sykehus i tilknytning til eventuell innleggelse eller undersøkelse i forbindelse med sykdommen(e)/skaden(e) som jeg nå søker erstatning for.</a:t>
            </a:r>
          </a:p>
          <a:p>
            <a:r>
              <a:rPr lang="nb-NO" sz="1200" dirty="0"/>
              <a:t>Legeerklæringer / epikriser fra den/de leger som har undersøkt meg i forbindelse med sykdommen(e)/skaden(e) som jeg nå søker erstatning for.</a:t>
            </a:r>
          </a:p>
          <a:p>
            <a:r>
              <a:rPr lang="nb-NO" sz="1200" dirty="0">
                <a:ea typeface="Calibri" panose="020F0502020204030204" pitchFamily="34" charset="0"/>
                <a:cs typeface="Times New Roman" panose="02020603050405020304" pitchFamily="18" charset="0"/>
              </a:rPr>
              <a:t>Oversikt fra Arbeids - og velferdsetaten (NAV) som inneholder registrerte opplysninger om arbeidsforhold, pensjonsgivende inntekter, fremsatte krav om stønader, pensjoner, sykmeldingsperioder med diagnose og navn på leger, stønader og tjenestepensjoner som utbetales av NAV der type stønad og perioder fremgår. Oversikten gjelder både tiden før og etter sykdommen(e)/skaden(e) som jeg nå søker erstatning for oppstod. </a:t>
            </a:r>
            <a:endParaRPr lang="nb-NO" sz="1200" dirty="0">
              <a:ea typeface="Calibri" panose="020F0502020204030204" pitchFamily="34" charset="0"/>
            </a:endParaRPr>
          </a:p>
          <a:p>
            <a:pPr marL="171399" indent="-171399" fontAlgn="base" hangingPunct="0">
              <a:buClr>
                <a:srgbClr val="3B6E8F"/>
              </a:buClr>
            </a:pPr>
            <a:r>
              <a:rPr lang="nb-NO" sz="1200" dirty="0">
                <a:ea typeface="Calibri" panose="020F0502020204030204" pitchFamily="34" charset="0"/>
              </a:rPr>
              <a:t>Arbeids- og velferdsetatens (</a:t>
            </a:r>
            <a:r>
              <a:rPr lang="nb-NO" sz="1200" dirty="0" err="1">
                <a:ea typeface="Calibri" panose="020F0502020204030204" pitchFamily="34" charset="0"/>
              </a:rPr>
              <a:t>NAVs</a:t>
            </a:r>
            <a:r>
              <a:rPr lang="nb-NO" sz="1200" dirty="0">
                <a:ea typeface="Calibri" panose="020F0502020204030204" pitchFamily="34" charset="0"/>
              </a:rPr>
              <a:t>) eventuelle legeerklæringer, inkludert sykemeldinger og vedtak samt kopi av melding dersom skaden også er en yrkesskade.</a:t>
            </a:r>
          </a:p>
          <a:p>
            <a:pPr marL="171399" indent="-171399" fontAlgn="base" hangingPunct="0">
              <a:spcAft>
                <a:spcPts val="600"/>
              </a:spcAft>
              <a:buClr>
                <a:srgbClr val="3B6E8F"/>
              </a:buClr>
            </a:pPr>
            <a:r>
              <a:rPr lang="nb-NO" sz="1200" dirty="0">
                <a:ea typeface="Calibri" panose="020F0502020204030204" pitchFamily="34" charset="0"/>
              </a:rPr>
              <a:t>Nødvendige og relevante skade- og helseopplysninger fra andre forsikringsselskap.</a:t>
            </a:r>
            <a:endParaRPr lang="nb-NO" sz="1200" dirty="0"/>
          </a:p>
        </p:txBody>
      </p:sp>
      <p:sp>
        <p:nvSpPr>
          <p:cNvPr id="5" name="Rektangel 4"/>
          <p:cNvSpPr/>
          <p:nvPr/>
        </p:nvSpPr>
        <p:spPr>
          <a:xfrm>
            <a:off x="953230" y="5272662"/>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86327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dirty="0"/>
              <a:t>UTVIDET FULLMAKT I (Sykdom)</a:t>
            </a:r>
            <a:endParaRPr lang="nb-NO" dirty="0"/>
          </a:p>
        </p:txBody>
      </p:sp>
      <p:sp>
        <p:nvSpPr>
          <p:cNvPr id="3" name="Plassholder for innhold 2"/>
          <p:cNvSpPr>
            <a:spLocks noGrp="1"/>
          </p:cNvSpPr>
          <p:nvPr>
            <p:ph idx="1"/>
          </p:nvPr>
        </p:nvSpPr>
        <p:spPr>
          <a:xfrm>
            <a:off x="1439806" y="1235424"/>
            <a:ext cx="9311940" cy="2897937"/>
          </a:xfrm>
        </p:spPr>
        <p:txBody>
          <a:bodyPr>
            <a:normAutofit/>
          </a:bodyPr>
          <a:lstStyle/>
          <a:p>
            <a:pPr marL="0" indent="0">
              <a:buNone/>
            </a:pPr>
            <a:r>
              <a:rPr lang="nb-NO" sz="1200" dirty="0"/>
              <a:t>For å kunne behandle saken videre, er det nødvendig for selskapet å innhente nærmere medisinske opplysninger vedrørende min helsetilstand siste &lt; </a:t>
            </a:r>
            <a:r>
              <a:rPr lang="nb-NO" sz="1200" dirty="0" err="1">
                <a:solidFill>
                  <a:srgbClr val="FF0000"/>
                </a:solidFill>
              </a:rPr>
              <a:t>X</a:t>
            </a:r>
            <a:r>
              <a:rPr lang="nb-NO" sz="1200" dirty="0"/>
              <a:t> &gt; år som kan ha sammenheng med sykdommen(e)/skaden(e) jeg nå søker erstatning for.</a:t>
            </a:r>
            <a:br>
              <a:rPr lang="nb-NO" sz="1200" dirty="0"/>
            </a:br>
            <a:r>
              <a:rPr lang="nb-NO" sz="1200" dirty="0"/>
              <a:t>Formålet med å innhente opplysningene er å danne grunnlag for selskapets vurderinger av om vilkår for utbetaling er oppfylt.</a:t>
            </a:r>
          </a:p>
          <a:p>
            <a:pPr marL="0" indent="0">
              <a:buClr>
                <a:srgbClr val="3B6E8F"/>
              </a:buClr>
              <a:buNone/>
            </a:pPr>
            <a:r>
              <a:rPr lang="nb-NO" sz="1200" dirty="0">
                <a:solidFill>
                  <a:prstClr val="black"/>
                </a:solidFill>
              </a:rPr>
              <a:t>Fullmakten gjelder:</a:t>
            </a:r>
            <a:br>
              <a:rPr lang="nb-NO" sz="1200" dirty="0">
                <a:solidFill>
                  <a:prstClr val="black"/>
                </a:solidFill>
              </a:rPr>
            </a:br>
            <a:r>
              <a:rPr lang="nb-NO" sz="1200" dirty="0">
                <a:solidFill>
                  <a:prstClr val="black"/>
                </a:solidFill>
              </a:rPr>
              <a:t>Adgang til å innhente opplysninger / Dokumenter fra Arbeids- og velferdsetaten (NAV) – som kan belyse årsaken til helsetilstanden etter ulykken i saker vedrørende sykepenger, arbeidsavklaringspenger (herunder tidligere rehabiliterings- og attføringspenger), tidsbegrenset uførestønad, uførepensjon og yrkessykdom / skade.</a:t>
            </a:r>
          </a:p>
          <a:p>
            <a:pPr marL="0" indent="0">
              <a:buClr>
                <a:srgbClr val="3B6E8F"/>
              </a:buClr>
              <a:buNone/>
            </a:pPr>
            <a:r>
              <a:rPr lang="nb-NO" sz="1200" dirty="0">
                <a:solidFill>
                  <a:prstClr val="black"/>
                </a:solidFill>
              </a:rPr>
              <a:t>Adgang til å innhente relevante opplysninger vedrørende </a:t>
            </a:r>
            <a:r>
              <a:rPr lang="nb-NO" sz="1200" dirty="0"/>
              <a:t>sykdommen(e)/skaden(e) </a:t>
            </a:r>
            <a:r>
              <a:rPr lang="nb-NO" sz="1200" dirty="0">
                <a:solidFill>
                  <a:prstClr val="black"/>
                </a:solidFill>
              </a:rPr>
              <a:t>som jeg nå søker erstatning for fra journaler, epikriser og rapporter fra lege/legesenter</a:t>
            </a:r>
            <a:endParaRPr lang="nb-NO" sz="1200" dirty="0"/>
          </a:p>
          <a:p>
            <a:endParaRPr lang="nb-NO" sz="1200" dirty="0"/>
          </a:p>
        </p:txBody>
      </p:sp>
      <p:sp>
        <p:nvSpPr>
          <p:cNvPr id="5" name="Rektangel 4"/>
          <p:cNvSpPr/>
          <p:nvPr/>
        </p:nvSpPr>
        <p:spPr>
          <a:xfrm>
            <a:off x="953230" y="5272662"/>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255621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dirty="0"/>
              <a:t>UTVIDET FULLMAKT II (Sykdom)</a:t>
            </a:r>
            <a:endParaRPr lang="nb-NO" dirty="0"/>
          </a:p>
        </p:txBody>
      </p:sp>
      <p:sp>
        <p:nvSpPr>
          <p:cNvPr id="3" name="Plassholder for innhold 2"/>
          <p:cNvSpPr>
            <a:spLocks noGrp="1"/>
          </p:cNvSpPr>
          <p:nvPr>
            <p:ph idx="1"/>
          </p:nvPr>
        </p:nvSpPr>
        <p:spPr>
          <a:xfrm>
            <a:off x="1250137" y="1415132"/>
            <a:ext cx="9594793" cy="3085458"/>
          </a:xfrm>
        </p:spPr>
        <p:txBody>
          <a:bodyPr>
            <a:normAutofit/>
          </a:bodyPr>
          <a:lstStyle/>
          <a:p>
            <a:pPr marL="0" indent="0">
              <a:buNone/>
            </a:pPr>
            <a:r>
              <a:rPr lang="nb-NO" sz="1200" dirty="0"/>
              <a:t>For å kunne behandle saken videre, er det nødvendig for selskapet å innhente nærmere medisinske opplysninger vedrørende min helsetilstand siste &lt; </a:t>
            </a:r>
            <a:r>
              <a:rPr lang="nb-NO" sz="1200" dirty="0" err="1">
                <a:solidFill>
                  <a:srgbClr val="FF0000"/>
                </a:solidFill>
              </a:rPr>
              <a:t>X</a:t>
            </a:r>
            <a:r>
              <a:rPr lang="nb-NO" sz="1200" dirty="0"/>
              <a:t> &gt; år som kan ha sammenheng med sykdommen(e)/skaden(e) jeg nå søker erstatning for.</a:t>
            </a:r>
            <a:br>
              <a:rPr lang="nb-NO" sz="1200" dirty="0"/>
            </a:br>
            <a:r>
              <a:rPr lang="nb-NO" sz="1200" dirty="0"/>
              <a:t>Formålet med å innhente opplysningene er å danne grunnlag for selskapets vurderinger av om vilkår for utbetaling er oppfylt.</a:t>
            </a:r>
          </a:p>
          <a:p>
            <a:pPr marL="0" indent="0">
              <a:buClr>
                <a:srgbClr val="3B6E8F"/>
              </a:buClr>
              <a:buNone/>
            </a:pPr>
            <a:r>
              <a:rPr lang="nb-NO" sz="1200" dirty="0">
                <a:solidFill>
                  <a:prstClr val="black"/>
                </a:solidFill>
              </a:rPr>
              <a:t>Fullmakten gjelder:</a:t>
            </a:r>
            <a:br>
              <a:rPr lang="nb-NO" sz="1200" dirty="0">
                <a:solidFill>
                  <a:prstClr val="black"/>
                </a:solidFill>
              </a:rPr>
            </a:br>
            <a:r>
              <a:rPr lang="nb-NO" sz="1200" dirty="0">
                <a:solidFill>
                  <a:prstClr val="black"/>
                </a:solidFill>
              </a:rPr>
              <a:t>Adgang til å innhente opplysninger / Dokumenter fra Arbeids- og velferdsetaten (NAV) – som kan belyse årsaken til helsetilstanden etter ulykken i saker vedrørende sykepenger, arbeidsavklaringspenger (herunder tidligere rehabiliterings- og attføringspenger), tidsbegrenset uførestønad, uførepensjon og yrkessykdom / skade.</a:t>
            </a:r>
          </a:p>
          <a:p>
            <a:pPr marL="0" indent="0">
              <a:buNone/>
            </a:pPr>
            <a:r>
              <a:rPr lang="nb-NO" sz="1200" dirty="0"/>
              <a:t>Adgang til å innhente fullstendig, uredigert kopi av journaler, epikriser og rapporter fra lege/legesenter.</a:t>
            </a:r>
          </a:p>
          <a:p>
            <a:pPr marL="0" indent="0">
              <a:buNone/>
            </a:pPr>
            <a:endParaRPr lang="nb-NO" sz="1200" dirty="0"/>
          </a:p>
          <a:p>
            <a:endParaRPr lang="nb-NO" sz="1200" dirty="0"/>
          </a:p>
        </p:txBody>
      </p:sp>
      <p:sp>
        <p:nvSpPr>
          <p:cNvPr id="5" name="Rektangel 4"/>
          <p:cNvSpPr/>
          <p:nvPr/>
        </p:nvSpPr>
        <p:spPr>
          <a:xfrm>
            <a:off x="953230" y="5272662"/>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375315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Basisfullmakt barn &lt;16 år (Skade)</a:t>
            </a:r>
          </a:p>
        </p:txBody>
      </p:sp>
      <p:sp>
        <p:nvSpPr>
          <p:cNvPr id="3" name="Plassholder for innhold 2"/>
          <p:cNvSpPr>
            <a:spLocks noGrp="1"/>
          </p:cNvSpPr>
          <p:nvPr>
            <p:ph idx="1"/>
          </p:nvPr>
        </p:nvSpPr>
        <p:spPr>
          <a:xfrm>
            <a:off x="1439806" y="1235424"/>
            <a:ext cx="9311940" cy="2924531"/>
          </a:xfrm>
        </p:spPr>
        <p:txBody>
          <a:bodyPr>
            <a:normAutofit fontScale="92500" lnSpcReduction="20000"/>
          </a:bodyPr>
          <a:lstStyle/>
          <a:p>
            <a:pPr marL="0" indent="0">
              <a:buNone/>
            </a:pPr>
            <a:r>
              <a:rPr lang="x-none" dirty="0"/>
              <a:t>Jeg/vi gir </a:t>
            </a:r>
            <a:r>
              <a:rPr lang="nb-NO" dirty="0"/>
              <a:t>selskapet </a:t>
            </a:r>
            <a:r>
              <a:rPr lang="x-none" dirty="0"/>
              <a:t>fullmakt til å innhente følgende opplysninger:</a:t>
            </a:r>
            <a:endParaRPr lang="nb-NO" dirty="0"/>
          </a:p>
          <a:p>
            <a:pPr marL="0" indent="0">
              <a:buNone/>
            </a:pPr>
            <a:r>
              <a:rPr lang="x-none" dirty="0"/>
              <a:t> </a:t>
            </a:r>
            <a:endParaRPr lang="nb-NO" dirty="0"/>
          </a:p>
          <a:p>
            <a:pPr lvl="1">
              <a:buFont typeface="Arial" panose="020B0604020202020204" pitchFamily="34" charset="0"/>
              <a:buChar char="•"/>
            </a:pPr>
            <a:r>
              <a:rPr lang="x-none" dirty="0"/>
              <a:t>Journalnotater fra helsepersonell fra undersøkelser umiddelbart etter ulykken.   </a:t>
            </a:r>
            <a:endParaRPr lang="nb-NO" dirty="0"/>
          </a:p>
          <a:p>
            <a:pPr lvl="1">
              <a:buFont typeface="Arial" panose="020B0604020202020204" pitchFamily="34" charset="0"/>
              <a:buChar char="•"/>
            </a:pPr>
            <a:r>
              <a:rPr lang="x-none" dirty="0"/>
              <a:t>Erklæringer og rapporter (epikriser) fra helsepersonell som har undersøkt </a:t>
            </a:r>
            <a:r>
              <a:rPr lang="nb-NO" dirty="0"/>
              <a:t>barnet</a:t>
            </a:r>
            <a:r>
              <a:rPr lang="x-none" dirty="0"/>
              <a:t> i forbindelse med ulykken.</a:t>
            </a:r>
            <a:endParaRPr lang="nb-NO" dirty="0"/>
          </a:p>
          <a:p>
            <a:pPr lvl="1">
              <a:buFont typeface="Arial" panose="020B0604020202020204" pitchFamily="34" charset="0"/>
              <a:buChar char="•"/>
            </a:pPr>
            <a:r>
              <a:rPr lang="x-none" dirty="0"/>
              <a:t>Nødvendige og relevante skade- og helseopplysninger fra andre forsikringsselskap vedrørende personskaden.</a:t>
            </a:r>
            <a:endParaRPr lang="nb-NO" dirty="0"/>
          </a:p>
        </p:txBody>
      </p:sp>
      <p:sp>
        <p:nvSpPr>
          <p:cNvPr id="6" name="Rektangel 5"/>
          <p:cNvSpPr/>
          <p:nvPr/>
        </p:nvSpPr>
        <p:spPr>
          <a:xfrm>
            <a:off x="953230" y="5272662"/>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3921250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0B5532-CCFF-407F-8222-87D3FD9311B0}"/>
              </a:ext>
            </a:extLst>
          </p:cNvPr>
          <p:cNvSpPr>
            <a:spLocks noGrp="1"/>
          </p:cNvSpPr>
          <p:nvPr>
            <p:ph type="title"/>
          </p:nvPr>
        </p:nvSpPr>
        <p:spPr>
          <a:xfrm>
            <a:off x="1440030" y="261057"/>
            <a:ext cx="9311940" cy="615393"/>
          </a:xfrm>
        </p:spPr>
        <p:txBody>
          <a:bodyPr>
            <a:normAutofit fontScale="90000"/>
          </a:bodyPr>
          <a:lstStyle/>
          <a:p>
            <a:r>
              <a:rPr lang="nb-NO" sz="3599" dirty="0"/>
              <a:t>Utvidet </a:t>
            </a:r>
            <a:r>
              <a:rPr lang="nb-NO" dirty="0">
                <a:solidFill>
                  <a:schemeClr val="tx2"/>
                </a:solidFill>
              </a:rPr>
              <a:t>fullmakt</a:t>
            </a:r>
            <a:r>
              <a:rPr lang="nb-NO" sz="3599" dirty="0"/>
              <a:t> Barn &lt; 16 år  (Skade)</a:t>
            </a:r>
          </a:p>
        </p:txBody>
      </p:sp>
      <p:sp>
        <p:nvSpPr>
          <p:cNvPr id="4" name="Rektangel 3">
            <a:extLst>
              <a:ext uri="{FF2B5EF4-FFF2-40B4-BE49-F238E27FC236}">
                <a16:creationId xmlns:a16="http://schemas.microsoft.com/office/drawing/2014/main" id="{876C7875-DD5E-4474-B739-F1C938C40046}"/>
              </a:ext>
            </a:extLst>
          </p:cNvPr>
          <p:cNvSpPr/>
          <p:nvPr/>
        </p:nvSpPr>
        <p:spPr>
          <a:xfrm>
            <a:off x="1283182" y="1560909"/>
            <a:ext cx="10181583" cy="2584650"/>
          </a:xfrm>
          <a:prstGeom prst="rect">
            <a:avLst/>
          </a:prstGeom>
        </p:spPr>
        <p:txBody>
          <a:bodyPr wrap="square">
            <a:spAutoFit/>
          </a:bodyPr>
          <a:lstStyle/>
          <a:p>
            <a:r>
              <a:rPr lang="nb-NO" sz="1200" dirty="0">
                <a:solidFill>
                  <a:srgbClr val="222222"/>
                </a:solidFill>
              </a:rPr>
              <a:t> </a:t>
            </a:r>
          </a:p>
          <a:p>
            <a:r>
              <a:rPr lang="nb-NO" sz="1400" dirty="0">
                <a:solidFill>
                  <a:srgbClr val="222222"/>
                </a:solidFill>
              </a:rPr>
              <a:t>Jeg/vi er innforstått med at selskapet trenger nødvendige og relevante opplysninger vedrørende helsetilstanden til </a:t>
            </a:r>
          </a:p>
          <a:p>
            <a:r>
              <a:rPr lang="nb-NO" sz="1400" dirty="0">
                <a:solidFill>
                  <a:srgbClr val="222222"/>
                </a:solidFill>
              </a:rPr>
              <a:t>barnet både før og etter ulykken, for å behandle saken. Opplysningene er nødvendig for å vurdere hvilke konsekvenser ulykken har fått for helse og funksjon.</a:t>
            </a:r>
          </a:p>
          <a:p>
            <a:r>
              <a:rPr lang="nb-NO" sz="1200" dirty="0">
                <a:solidFill>
                  <a:srgbClr val="222222"/>
                </a:solidFill>
              </a:rPr>
              <a:t> </a:t>
            </a:r>
          </a:p>
          <a:p>
            <a:r>
              <a:rPr lang="nb-NO" sz="1200" dirty="0">
                <a:solidFill>
                  <a:srgbClr val="222222"/>
                </a:solidFill>
              </a:rPr>
              <a:t>Jeg/vi gir med dette selskapet fullmakt til å innhente følgende opplysninger fra  &lt; </a:t>
            </a:r>
            <a:r>
              <a:rPr lang="nb-NO" sz="1200" dirty="0">
                <a:solidFill>
                  <a:srgbClr val="FF0000"/>
                </a:solidFill>
              </a:rPr>
              <a:t>x</a:t>
            </a:r>
            <a:r>
              <a:rPr lang="nb-NO" sz="1200" dirty="0">
                <a:solidFill>
                  <a:srgbClr val="222222"/>
                </a:solidFill>
              </a:rPr>
              <a:t>&gt; år før ulykken til dags dato:</a:t>
            </a:r>
          </a:p>
          <a:p>
            <a:r>
              <a:rPr lang="nb-NO" sz="1200" dirty="0">
                <a:solidFill>
                  <a:srgbClr val="222222"/>
                </a:solidFill>
              </a:rPr>
              <a:t> </a:t>
            </a:r>
          </a:p>
          <a:p>
            <a:pPr marL="620844" indent="-171399">
              <a:buFont typeface="Arial" panose="020B0604020202020204" pitchFamily="34" charset="0"/>
              <a:buChar char="•"/>
            </a:pPr>
            <a:r>
              <a:rPr lang="nb-NO" sz="1200" dirty="0">
                <a:solidFill>
                  <a:srgbClr val="222222"/>
                </a:solidFill>
              </a:rPr>
              <a:t>Opplysninger fra journaler og rapporter (epikriser) som er relevante for å belyse helsetilstand og funksjonsevne før og etter ulykken.</a:t>
            </a:r>
          </a:p>
          <a:p>
            <a:pPr marL="449445"/>
            <a:r>
              <a:rPr lang="nb-NO" sz="1200" dirty="0">
                <a:solidFill>
                  <a:srgbClr val="222222"/>
                </a:solidFill>
              </a:rPr>
              <a:t> </a:t>
            </a:r>
          </a:p>
          <a:p>
            <a:pPr marL="620844" indent="-171399">
              <a:buFont typeface="Arial" panose="020B0604020202020204" pitchFamily="34" charset="0"/>
              <a:buChar char="•"/>
            </a:pPr>
            <a:r>
              <a:rPr lang="nb-NO" sz="1200" dirty="0">
                <a:solidFill>
                  <a:srgbClr val="222222"/>
                </a:solidFill>
              </a:rPr>
              <a:t>Opplysninger/dokumenter fra Arbeids- og velferdsetaten (NAV) i saker vedrørende grunnstønad, hjelpestønad, omsorgspenger eller pleiepenger som er relevante for å belyse helsetilstand og funksjonsevne før og etter ulykken.</a:t>
            </a:r>
          </a:p>
          <a:p>
            <a:pPr marL="449445"/>
            <a:r>
              <a:rPr lang="nb-NO" sz="1200" dirty="0">
                <a:solidFill>
                  <a:srgbClr val="222222"/>
                </a:solidFill>
              </a:rPr>
              <a:t>		</a:t>
            </a:r>
          </a:p>
          <a:p>
            <a:pPr marL="449445"/>
            <a:endParaRPr lang="nb-NO" sz="1200" dirty="0">
              <a:solidFill>
                <a:srgbClr val="222222"/>
              </a:solidFill>
            </a:endParaRPr>
          </a:p>
        </p:txBody>
      </p:sp>
      <p:sp>
        <p:nvSpPr>
          <p:cNvPr id="6" name="Rektangel 5"/>
          <p:cNvSpPr/>
          <p:nvPr/>
        </p:nvSpPr>
        <p:spPr>
          <a:xfrm>
            <a:off x="953230" y="5272662"/>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18095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FBC92C-5749-4ABA-80BB-9DEFCE0F1C91}"/>
              </a:ext>
            </a:extLst>
          </p:cNvPr>
          <p:cNvSpPr>
            <a:spLocks noGrp="1"/>
          </p:cNvSpPr>
          <p:nvPr>
            <p:ph type="title"/>
          </p:nvPr>
        </p:nvSpPr>
        <p:spPr/>
        <p:txBody>
          <a:bodyPr/>
          <a:lstStyle/>
          <a:p>
            <a:r>
              <a:rPr lang="nb-NO" dirty="0"/>
              <a:t>Basisfullmakt barn &lt;16 år (Sykdom)</a:t>
            </a:r>
          </a:p>
        </p:txBody>
      </p:sp>
      <p:sp>
        <p:nvSpPr>
          <p:cNvPr id="4" name="Rektangel 3">
            <a:extLst>
              <a:ext uri="{FF2B5EF4-FFF2-40B4-BE49-F238E27FC236}">
                <a16:creationId xmlns:a16="http://schemas.microsoft.com/office/drawing/2014/main" id="{DB325BEA-F706-4C10-A0F7-A75A5F5E305E}"/>
              </a:ext>
            </a:extLst>
          </p:cNvPr>
          <p:cNvSpPr/>
          <p:nvPr/>
        </p:nvSpPr>
        <p:spPr>
          <a:xfrm>
            <a:off x="1440029" y="1282025"/>
            <a:ext cx="9378952" cy="2153490"/>
          </a:xfrm>
          <a:prstGeom prst="rect">
            <a:avLst/>
          </a:prstGeom>
        </p:spPr>
        <p:txBody>
          <a:bodyPr wrap="square">
            <a:spAutoFit/>
          </a:bodyPr>
          <a:lstStyle/>
          <a:p>
            <a:r>
              <a:rPr lang="nb-NO" sz="1600" dirty="0"/>
              <a:t>Jeg/vi har meldt om at barnet har fått en sykdom som kan gi rett til erstatning. Jeg/vi er innforstått med at selskapet trenger nødvendige og relevante opplysninger for å behandle saken. Jeg/vi gir derfor selskapet fullmakt til å innhente følgende opplysninger:</a:t>
            </a:r>
          </a:p>
          <a:p>
            <a:endParaRPr lang="nb-NO" sz="1799" dirty="0"/>
          </a:p>
          <a:p>
            <a:r>
              <a:rPr lang="nb-NO" sz="1799" dirty="0"/>
              <a:t> </a:t>
            </a:r>
          </a:p>
          <a:p>
            <a:endParaRPr lang="nb-NO" sz="1799" dirty="0"/>
          </a:p>
          <a:p>
            <a:pPr marL="285664" indent="-285664">
              <a:buFont typeface="Arial" panose="020B0604020202020204" pitchFamily="34" charset="0"/>
              <a:buChar char="•"/>
            </a:pPr>
            <a:r>
              <a:rPr lang="nb-NO" sz="1600" dirty="0"/>
              <a:t>Erklæringer og rapporter (epikriser) fra helsepersonell som har undersøkt barnet i forbindelse med sykdommen.</a:t>
            </a:r>
          </a:p>
        </p:txBody>
      </p:sp>
      <p:sp>
        <p:nvSpPr>
          <p:cNvPr id="6" name="Rektangel 5"/>
          <p:cNvSpPr/>
          <p:nvPr/>
        </p:nvSpPr>
        <p:spPr>
          <a:xfrm>
            <a:off x="953230" y="5272662"/>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93882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BE32ED-0B59-4AE4-9C05-FC31ADC23D63}"/>
              </a:ext>
            </a:extLst>
          </p:cNvPr>
          <p:cNvSpPr>
            <a:spLocks noGrp="1"/>
          </p:cNvSpPr>
          <p:nvPr>
            <p:ph type="title"/>
          </p:nvPr>
        </p:nvSpPr>
        <p:spPr/>
        <p:txBody>
          <a:bodyPr/>
          <a:lstStyle/>
          <a:p>
            <a:r>
              <a:rPr lang="nb-NO" dirty="0">
                <a:solidFill>
                  <a:schemeClr val="tx2"/>
                </a:solidFill>
              </a:rPr>
              <a:t>Utvidet fullmakt Barn &lt; 16 år  (Sykdom)</a:t>
            </a:r>
            <a:endParaRPr lang="nb-NO" dirty="0"/>
          </a:p>
        </p:txBody>
      </p:sp>
      <p:sp>
        <p:nvSpPr>
          <p:cNvPr id="5" name="Rektangel 4">
            <a:extLst>
              <a:ext uri="{FF2B5EF4-FFF2-40B4-BE49-F238E27FC236}">
                <a16:creationId xmlns:a16="http://schemas.microsoft.com/office/drawing/2014/main" id="{56D66DB3-B5C1-49A6-9A98-70797B367161}"/>
              </a:ext>
            </a:extLst>
          </p:cNvPr>
          <p:cNvSpPr/>
          <p:nvPr/>
        </p:nvSpPr>
        <p:spPr>
          <a:xfrm>
            <a:off x="981257" y="1391944"/>
            <a:ext cx="10701565" cy="2923116"/>
          </a:xfrm>
          <a:prstGeom prst="rect">
            <a:avLst/>
          </a:prstGeom>
        </p:spPr>
        <p:txBody>
          <a:bodyPr wrap="square">
            <a:spAutoFit/>
          </a:bodyPr>
          <a:lstStyle/>
          <a:p>
            <a:r>
              <a:rPr lang="nb-NO" sz="1600" dirty="0"/>
              <a:t>Jeg/vi har meldt om at barnet har fått en sykdom som kan gi rett til erstatning. Jeg/vi er innforstått med at selskapet trenger utfyllende opplysninger for å ta stilling til når helseproblemene oppsto, diagnosegrunnlag og konsekvenser. </a:t>
            </a:r>
          </a:p>
          <a:p>
            <a:endParaRPr lang="nb-NO" sz="1600" dirty="0"/>
          </a:p>
          <a:p>
            <a:r>
              <a:rPr lang="nb-NO" sz="1600" dirty="0"/>
              <a:t>Jeg/vi gir derfor selskapet fullmakt til å innhente følgende opplysninger:</a:t>
            </a:r>
          </a:p>
          <a:p>
            <a:endParaRPr lang="nb-NO" sz="1200" dirty="0"/>
          </a:p>
          <a:p>
            <a:r>
              <a:rPr lang="nb-NO" sz="1200" dirty="0"/>
              <a:t> </a:t>
            </a:r>
          </a:p>
          <a:p>
            <a:endParaRPr lang="nb-NO" sz="1200" dirty="0"/>
          </a:p>
          <a:p>
            <a:pPr marL="171399" indent="-171399">
              <a:buFont typeface="Arial" panose="020B0604020202020204" pitchFamily="34" charset="0"/>
              <a:buChar char="•"/>
            </a:pPr>
            <a:r>
              <a:rPr lang="nb-NO" sz="1200" dirty="0"/>
              <a:t>Sammenhengende journalopplysninger fra  &lt;</a:t>
            </a:r>
            <a:r>
              <a:rPr lang="nb-NO" sz="1200" dirty="0">
                <a:solidFill>
                  <a:srgbClr val="00B050"/>
                </a:solidFill>
              </a:rPr>
              <a:t>dato</a:t>
            </a:r>
            <a:r>
              <a:rPr lang="nb-NO" sz="1200" dirty="0"/>
              <a:t>&gt; med unntak av opplysninger som ikke er relevante for å belyse helseproblemenes debut, diagnosegrunnlag og konsekvenser.</a:t>
            </a:r>
          </a:p>
          <a:p>
            <a:pPr marL="171399" indent="-171399">
              <a:buFont typeface="Arial" panose="020B0604020202020204" pitchFamily="34" charset="0"/>
              <a:buChar char="•"/>
            </a:pPr>
            <a:endParaRPr lang="nb-NO" sz="1200" dirty="0"/>
          </a:p>
          <a:p>
            <a:r>
              <a:rPr lang="nb-NO" sz="1200" dirty="0"/>
              <a:t> </a:t>
            </a:r>
          </a:p>
          <a:p>
            <a:pPr marL="171399" indent="-171399">
              <a:buFont typeface="Arial" panose="020B0604020202020204" pitchFamily="34" charset="0"/>
              <a:buChar char="•"/>
            </a:pPr>
            <a:endParaRPr lang="nb-NO" sz="1200" dirty="0"/>
          </a:p>
          <a:p>
            <a:pPr marL="171399" indent="-171399">
              <a:buFont typeface="Arial" panose="020B0604020202020204" pitchFamily="34" charset="0"/>
              <a:buChar char="•"/>
            </a:pPr>
            <a:r>
              <a:rPr lang="nb-NO" sz="1200" dirty="0"/>
              <a:t>Opplysninger/dokumenter fra Arbeids- og velferdsetaten (NAV) i saker vedrørende grunnstønad, hjelpestønad, omsorgspenger eller pleiepenger som er relevante for å belyse helsetilstand og funksjonsevne</a:t>
            </a:r>
          </a:p>
        </p:txBody>
      </p:sp>
      <p:sp>
        <p:nvSpPr>
          <p:cNvPr id="6" name="Rektangel 5"/>
          <p:cNvSpPr/>
          <p:nvPr/>
        </p:nvSpPr>
        <p:spPr>
          <a:xfrm>
            <a:off x="1156377" y="5155462"/>
            <a:ext cx="10188608" cy="938475"/>
          </a:xfrm>
          <a:prstGeom prst="rect">
            <a:avLst/>
          </a:prstGeom>
        </p:spPr>
        <p:txBody>
          <a:bodyPr wrap="square">
            <a:spAutoFit/>
          </a:bodyPr>
          <a:lstStyle/>
          <a:p>
            <a:r>
              <a:rPr lang="nb-NO" sz="11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28993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Kodevalg – standardbrev – oppgjør</a:t>
            </a:r>
          </a:p>
        </p:txBody>
      </p:sp>
      <p:sp>
        <p:nvSpPr>
          <p:cNvPr id="3" name="Plassholder for innhold 2"/>
          <p:cNvSpPr>
            <a:spLocks noGrp="1"/>
          </p:cNvSpPr>
          <p:nvPr>
            <p:ph idx="1"/>
          </p:nvPr>
        </p:nvSpPr>
        <p:spPr>
          <a:xfrm>
            <a:off x="1303529" y="937701"/>
            <a:ext cx="9725666" cy="5511215"/>
          </a:xfrm>
        </p:spPr>
        <p:txBody>
          <a:bodyPr>
            <a:normAutofit lnSpcReduction="10000"/>
          </a:bodyPr>
          <a:lstStyle/>
          <a:p>
            <a:r>
              <a:rPr lang="nb-NO" dirty="0"/>
              <a:t>Formål</a:t>
            </a:r>
          </a:p>
          <a:p>
            <a:pPr lvl="1"/>
            <a:r>
              <a:rPr lang="nb-NO" dirty="0">
                <a:solidFill>
                  <a:srgbClr val="FF0000"/>
                </a:solidFill>
              </a:rPr>
              <a:t>X.1 </a:t>
            </a:r>
            <a:r>
              <a:rPr lang="nb-NO" dirty="0"/>
              <a:t>Personskade		a. &lt;</a:t>
            </a:r>
            <a:r>
              <a:rPr lang="nb-NO" dirty="0">
                <a:solidFill>
                  <a:srgbClr val="FF0000"/>
                </a:solidFill>
              </a:rPr>
              <a:t>hendelse</a:t>
            </a:r>
            <a:r>
              <a:rPr lang="nb-NO" dirty="0"/>
              <a:t>&gt; </a:t>
            </a:r>
            <a:r>
              <a:rPr lang="nb-NO" dirty="0">
                <a:solidFill>
                  <a:srgbClr val="FF0000"/>
                </a:solidFill>
              </a:rPr>
              <a:t>	</a:t>
            </a:r>
            <a:r>
              <a:rPr lang="nb-NO" dirty="0"/>
              <a:t>b. &lt;</a:t>
            </a:r>
            <a:r>
              <a:rPr lang="nb-NO" dirty="0">
                <a:solidFill>
                  <a:srgbClr val="FF0000"/>
                </a:solidFill>
              </a:rPr>
              <a:t>dato</a:t>
            </a:r>
            <a:r>
              <a:rPr lang="nb-NO" dirty="0"/>
              <a:t>&gt;</a:t>
            </a:r>
            <a:br>
              <a:rPr lang="nb-NO" dirty="0"/>
            </a:br>
            <a:r>
              <a:rPr lang="nb-NO" dirty="0">
                <a:solidFill>
                  <a:srgbClr val="FF0000"/>
                </a:solidFill>
              </a:rPr>
              <a:t>X.2 </a:t>
            </a:r>
            <a:r>
              <a:rPr lang="nb-NO" dirty="0"/>
              <a:t>Sykdom		a. &lt;</a:t>
            </a:r>
            <a:r>
              <a:rPr lang="nb-NO" dirty="0">
                <a:solidFill>
                  <a:srgbClr val="FF0000"/>
                </a:solidFill>
              </a:rPr>
              <a:t>Sykdom</a:t>
            </a:r>
            <a:r>
              <a:rPr lang="nb-NO" dirty="0"/>
              <a:t>&gt;</a:t>
            </a:r>
            <a:r>
              <a:rPr lang="nb-NO" dirty="0">
                <a:solidFill>
                  <a:srgbClr val="FF0000"/>
                </a:solidFill>
              </a:rPr>
              <a:t>	</a:t>
            </a:r>
            <a:r>
              <a:rPr lang="nb-NO" dirty="0"/>
              <a:t>b. &lt;</a:t>
            </a:r>
            <a:r>
              <a:rPr lang="nb-NO" dirty="0">
                <a:solidFill>
                  <a:srgbClr val="FF0000"/>
                </a:solidFill>
              </a:rPr>
              <a:t>Diagnose</a:t>
            </a:r>
            <a:r>
              <a:rPr lang="nb-NO" dirty="0"/>
              <a:t>&gt;	</a:t>
            </a:r>
          </a:p>
          <a:p>
            <a:pPr lvl="1"/>
            <a:r>
              <a:rPr lang="nb-NO" dirty="0">
                <a:solidFill>
                  <a:srgbClr val="FF0000"/>
                </a:solidFill>
              </a:rPr>
              <a:t>X.3 </a:t>
            </a:r>
            <a:r>
              <a:rPr lang="nb-NO" dirty="0"/>
              <a:t>Død		a. Dødsfall	b. &lt;</a:t>
            </a:r>
            <a:r>
              <a:rPr lang="nb-NO" dirty="0">
                <a:solidFill>
                  <a:srgbClr val="FF0000"/>
                </a:solidFill>
              </a:rPr>
              <a:t>dato</a:t>
            </a:r>
            <a:r>
              <a:rPr lang="nb-NO" dirty="0"/>
              <a:t>&gt;</a:t>
            </a:r>
          </a:p>
          <a:p>
            <a:pPr marL="215935" lvl="1" indent="0">
              <a:buNone/>
            </a:pPr>
            <a:br>
              <a:rPr lang="nb-NO" dirty="0"/>
            </a:br>
            <a:r>
              <a:rPr lang="nb-NO" dirty="0"/>
              <a:t>Tekst:</a:t>
            </a:r>
          </a:p>
          <a:p>
            <a:pPr lvl="3"/>
            <a:r>
              <a:rPr lang="nb-NO" dirty="0"/>
              <a:t>X.1 Vi behandler krav om erstatning etter &lt;</a:t>
            </a:r>
            <a:r>
              <a:rPr lang="nb-NO" dirty="0">
                <a:solidFill>
                  <a:srgbClr val="00B050"/>
                </a:solidFill>
              </a:rPr>
              <a:t>hendelse</a:t>
            </a:r>
            <a:r>
              <a:rPr lang="nb-NO" dirty="0"/>
              <a:t>&gt; &lt;</a:t>
            </a:r>
            <a:r>
              <a:rPr lang="nb-NO" dirty="0">
                <a:solidFill>
                  <a:srgbClr val="00B050"/>
                </a:solidFill>
              </a:rPr>
              <a:t>dato</a:t>
            </a:r>
            <a:r>
              <a:rPr lang="nb-NO" dirty="0"/>
              <a:t>&gt;.</a:t>
            </a:r>
          </a:p>
          <a:p>
            <a:pPr lvl="3"/>
            <a:r>
              <a:rPr lang="nb-NO" dirty="0"/>
              <a:t>X.2 Vi behandler krav om erstatning i tilknytning til &lt;</a:t>
            </a:r>
            <a:r>
              <a:rPr lang="nb-NO" dirty="0">
                <a:solidFill>
                  <a:srgbClr val="00B050"/>
                </a:solidFill>
              </a:rPr>
              <a:t>sykdom</a:t>
            </a:r>
            <a:r>
              <a:rPr lang="nb-NO" dirty="0"/>
              <a:t>/</a:t>
            </a:r>
            <a:r>
              <a:rPr lang="nb-NO" dirty="0">
                <a:solidFill>
                  <a:srgbClr val="00B050"/>
                </a:solidFill>
              </a:rPr>
              <a:t>diagnose</a:t>
            </a:r>
            <a:r>
              <a:rPr lang="nb-NO" dirty="0"/>
              <a:t>&gt;</a:t>
            </a:r>
          </a:p>
          <a:p>
            <a:pPr lvl="3"/>
            <a:r>
              <a:rPr lang="nb-NO" dirty="0"/>
              <a:t>X.3 Vi behandler krav om erstatning i tilknytning til dødsfall &lt;</a:t>
            </a:r>
            <a:r>
              <a:rPr lang="nb-NO" dirty="0">
                <a:solidFill>
                  <a:srgbClr val="00B050"/>
                </a:solidFill>
              </a:rPr>
              <a:t>dato</a:t>
            </a:r>
            <a:r>
              <a:rPr lang="nb-NO" dirty="0"/>
              <a:t>&gt;</a:t>
            </a:r>
          </a:p>
          <a:p>
            <a:pPr lvl="3"/>
            <a:endParaRPr lang="nb-NO" dirty="0"/>
          </a:p>
          <a:p>
            <a:pPr lvl="1"/>
            <a:endParaRPr lang="nb-NO" dirty="0"/>
          </a:p>
          <a:p>
            <a:pPr lvl="1"/>
            <a:endParaRPr lang="nb-NO" dirty="0"/>
          </a:p>
          <a:p>
            <a:pPr lvl="1"/>
            <a:endParaRPr lang="nb-NO" dirty="0"/>
          </a:p>
          <a:p>
            <a:pPr lvl="1"/>
            <a:endParaRPr lang="nb-NO" dirty="0"/>
          </a:p>
          <a:p>
            <a:pPr lvl="1"/>
            <a:endParaRPr lang="nb-NO" dirty="0"/>
          </a:p>
          <a:p>
            <a:pPr marL="215935" lvl="1" indent="0">
              <a:buNone/>
            </a:pPr>
            <a:r>
              <a:rPr lang="nb-NO" sz="1200" dirty="0">
                <a:latin typeface="Arial" panose="020B0604020202020204" pitchFamily="34" charset="0"/>
                <a:cs typeface="Arial" panose="020B0604020202020204" pitchFamily="34" charset="0"/>
              </a:rPr>
              <a:t>(</a:t>
            </a:r>
            <a:r>
              <a:rPr lang="nb-NO" sz="1200" dirty="0">
                <a:solidFill>
                  <a:srgbClr val="00B050"/>
                </a:solidFill>
                <a:latin typeface="Arial" panose="020B0604020202020204" pitchFamily="34" charset="0"/>
                <a:cs typeface="Arial" panose="020B0604020202020204" pitchFamily="34" charset="0"/>
              </a:rPr>
              <a:t>Grønn tekst </a:t>
            </a:r>
            <a:r>
              <a:rPr lang="nb-NO" sz="1200" dirty="0">
                <a:latin typeface="Arial" panose="020B0604020202020204" pitchFamily="34" charset="0"/>
                <a:cs typeface="Arial" panose="020B0604020202020204" pitchFamily="34" charset="0"/>
              </a:rPr>
              <a:t>= fylles inn av FNF-Løsningen)</a:t>
            </a:r>
          </a:p>
          <a:p>
            <a:pPr marL="215935" lvl="1" indent="0">
              <a:buNone/>
            </a:pPr>
            <a:endParaRPr lang="nb-NO" dirty="0"/>
          </a:p>
          <a:p>
            <a:pPr lvl="3"/>
            <a:endParaRPr lang="nb-NO" dirty="0"/>
          </a:p>
          <a:p>
            <a:pPr marL="215935" lvl="1" indent="0">
              <a:buNone/>
            </a:pPr>
            <a:endParaRPr lang="nb-NO" dirty="0"/>
          </a:p>
          <a:p>
            <a:pPr lvl="1"/>
            <a:endParaRPr lang="nb-NO" dirty="0"/>
          </a:p>
          <a:p>
            <a:endParaRPr lang="nb-NO" sz="259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961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861550"/>
          </a:xfrm>
        </p:spPr>
        <p:txBody>
          <a:bodyPr>
            <a:normAutofit fontScale="90000"/>
          </a:bodyPr>
          <a:lstStyle/>
          <a:p>
            <a:r>
              <a:rPr lang="nb-NO" dirty="0"/>
              <a:t>Fullmakt fra kontaktperson (død)</a:t>
            </a:r>
            <a:br>
              <a:rPr lang="nb-NO" dirty="0"/>
            </a:br>
            <a:r>
              <a:rPr lang="nb-NO" sz="1600" dirty="0"/>
              <a:t>relevante opplysninger før tegning</a:t>
            </a:r>
            <a:endParaRPr lang="nb-NO" dirty="0"/>
          </a:p>
        </p:txBody>
      </p:sp>
      <p:sp>
        <p:nvSpPr>
          <p:cNvPr id="4" name="Rektangel 3"/>
          <p:cNvSpPr/>
          <p:nvPr/>
        </p:nvSpPr>
        <p:spPr>
          <a:xfrm>
            <a:off x="1044668" y="1636332"/>
            <a:ext cx="10102662" cy="2246184"/>
          </a:xfrm>
          <a:prstGeom prst="rect">
            <a:avLst/>
          </a:prstGeom>
        </p:spPr>
        <p:txBody>
          <a:bodyPr wrap="square">
            <a:spAutoFit/>
          </a:bodyPr>
          <a:lstStyle/>
          <a:p>
            <a:r>
              <a:rPr lang="x-none" sz="1799" dirty="0">
                <a:ea typeface="Calibri" panose="020F0502020204030204" pitchFamily="34" charset="0"/>
                <a:cs typeface="Times New Roman" panose="02020603050405020304" pitchFamily="18" charset="0"/>
              </a:rPr>
              <a:t>I forbindelse med at </a:t>
            </a:r>
            <a:r>
              <a:rPr lang="nb-NO" sz="1799" dirty="0">
                <a:ea typeface="Calibri" panose="020F0502020204030204" pitchFamily="34" charset="0"/>
                <a:cs typeface="Times New Roman" panose="02020603050405020304" pitchFamily="18" charset="0"/>
              </a:rPr>
              <a:t>&lt; </a:t>
            </a:r>
            <a:r>
              <a:rPr lang="nb-NO" sz="1799" dirty="0">
                <a:solidFill>
                  <a:srgbClr val="FF0000"/>
                </a:solidFill>
                <a:ea typeface="Calibri" panose="020F0502020204030204" pitchFamily="34" charset="0"/>
                <a:cs typeface="Times New Roman" panose="02020603050405020304" pitchFamily="18" charset="0"/>
              </a:rPr>
              <a:t>avdødes navn </a:t>
            </a:r>
            <a:r>
              <a:rPr lang="nb-NO" sz="1799" dirty="0">
                <a:ea typeface="Calibri" panose="020F0502020204030204" pitchFamily="34" charset="0"/>
                <a:cs typeface="Times New Roman" panose="02020603050405020304" pitchFamily="18" charset="0"/>
              </a:rPr>
              <a:t>&gt;</a:t>
            </a:r>
            <a:r>
              <a:rPr lang="x-none" sz="1799" dirty="0">
                <a:ea typeface="Calibri" panose="020F0502020204030204" pitchFamily="34" charset="0"/>
                <a:cs typeface="Times New Roman" panose="02020603050405020304" pitchFamily="18" charset="0"/>
              </a:rPr>
              <a:t>, </a:t>
            </a:r>
            <a:r>
              <a:rPr lang="nb-NO" sz="1799" dirty="0">
                <a:ea typeface="Calibri" panose="020F0502020204030204" pitchFamily="34" charset="0"/>
                <a:cs typeface="Times New Roman" panose="02020603050405020304" pitchFamily="18" charset="0"/>
              </a:rPr>
              <a:t>&lt;</a:t>
            </a:r>
            <a:r>
              <a:rPr lang="x-none" sz="1799" dirty="0">
                <a:solidFill>
                  <a:srgbClr val="FF0000"/>
                </a:solidFill>
                <a:ea typeface="Calibri" panose="020F0502020204030204" pitchFamily="34" charset="0"/>
                <a:cs typeface="Times New Roman" panose="02020603050405020304" pitchFamily="18" charset="0"/>
              </a:rPr>
              <a:t>f</a:t>
            </a:r>
            <a:r>
              <a:rPr lang="x-none" sz="1799" dirty="0">
                <a:solidFill>
                  <a:srgbClr val="FF0000"/>
                </a:solidFill>
                <a:ea typeface="Times New Roman" panose="02020603050405020304" pitchFamily="18" charset="0"/>
                <a:cs typeface="Times New Roman" panose="02020603050405020304" pitchFamily="18" charset="0"/>
              </a:rPr>
              <a:t>ødselsnummer</a:t>
            </a:r>
            <a:r>
              <a:rPr lang="x-none" sz="1799" dirty="0">
                <a:ea typeface="Times New Roman" panose="02020603050405020304" pitchFamily="18" charset="0"/>
                <a:cs typeface="Times New Roman" panose="02020603050405020304" pitchFamily="18" charset="0"/>
              </a:rPr>
              <a:t>&gt;, døde </a:t>
            </a:r>
            <a:r>
              <a:rPr lang="nb-NO" sz="1799" dirty="0">
                <a:ea typeface="Times New Roman" panose="02020603050405020304" pitchFamily="18" charset="0"/>
                <a:cs typeface="Times New Roman" panose="02020603050405020304" pitchFamily="18" charset="0"/>
              </a:rPr>
              <a:t>&lt; </a:t>
            </a:r>
            <a:r>
              <a:rPr lang="nb-NO" sz="1799" dirty="0">
                <a:solidFill>
                  <a:srgbClr val="FF0000"/>
                </a:solidFill>
                <a:ea typeface="Times New Roman" panose="02020603050405020304" pitchFamily="18" charset="0"/>
                <a:cs typeface="Times New Roman" panose="02020603050405020304" pitchFamily="18" charset="0"/>
              </a:rPr>
              <a:t>dødsdato</a:t>
            </a:r>
            <a:r>
              <a:rPr lang="nb-NO" sz="1799" dirty="0">
                <a:ea typeface="Times New Roman" panose="02020603050405020304" pitchFamily="18" charset="0"/>
                <a:cs typeface="Times New Roman" panose="02020603050405020304" pitchFamily="18" charset="0"/>
              </a:rPr>
              <a:t>&gt;</a:t>
            </a:r>
            <a:r>
              <a:rPr lang="x-none" sz="1799" dirty="0">
                <a:ea typeface="Times New Roman" panose="02020603050405020304" pitchFamily="18" charset="0"/>
                <a:cs typeface="Times New Roman" panose="02020603050405020304" pitchFamily="18" charset="0"/>
              </a:rPr>
              <a:t>, har etterlatte v/</a:t>
            </a:r>
            <a:endParaRPr lang="nb-NO" sz="1799" dirty="0">
              <a:ea typeface="Calibri" panose="020F0502020204030204" pitchFamily="34" charset="0"/>
              <a:cs typeface="Times New Roman" panose="02020603050405020304" pitchFamily="18" charset="0"/>
            </a:endParaRPr>
          </a:p>
          <a:p>
            <a:r>
              <a:rPr lang="x-none" sz="1799" dirty="0">
                <a:ea typeface="Times New Roman" panose="02020603050405020304" pitchFamily="18" charset="0"/>
                <a:cs typeface="Times New Roman" panose="02020603050405020304" pitchFamily="18" charset="0"/>
              </a:rPr>
              <a:t>&lt; </a:t>
            </a:r>
            <a:r>
              <a:rPr lang="x-none" sz="1799" dirty="0">
                <a:solidFill>
                  <a:srgbClr val="FF0000"/>
                </a:solidFill>
                <a:ea typeface="Times New Roman" panose="02020603050405020304" pitchFamily="18" charset="0"/>
                <a:cs typeface="Times New Roman" panose="02020603050405020304" pitchFamily="18" charset="0"/>
              </a:rPr>
              <a:t>kontaktpersonens navn </a:t>
            </a:r>
            <a:r>
              <a:rPr lang="x-none" sz="1799" dirty="0">
                <a:ea typeface="Times New Roman" panose="02020603050405020304" pitchFamily="18" charset="0"/>
                <a:cs typeface="Times New Roman" panose="02020603050405020304" pitchFamily="18" charset="0"/>
              </a:rPr>
              <a:t>&gt; søkt om erstatning fra </a:t>
            </a:r>
            <a:r>
              <a:rPr lang="nb-NO" sz="1799" dirty="0">
                <a:ea typeface="Times New Roman" panose="02020603050405020304" pitchFamily="18" charset="0"/>
                <a:cs typeface="Times New Roman" panose="02020603050405020304" pitchFamily="18" charset="0"/>
              </a:rPr>
              <a:t>selskapet</a:t>
            </a:r>
            <a:r>
              <a:rPr lang="x-none" sz="1799" dirty="0">
                <a:ea typeface="Times New Roman" panose="02020603050405020304" pitchFamily="18" charset="0"/>
                <a:cs typeface="Times New Roman" panose="02020603050405020304" pitchFamily="18" charset="0"/>
              </a:rPr>
              <a:t>.</a:t>
            </a:r>
            <a:endParaRPr lang="nb-NO" sz="1799" dirty="0">
              <a:ea typeface="Calibri" panose="020F0502020204030204" pitchFamily="34" charset="0"/>
              <a:cs typeface="Times New Roman" panose="02020603050405020304" pitchFamily="18" charset="0"/>
            </a:endParaRPr>
          </a:p>
          <a:p>
            <a:r>
              <a:rPr lang="x-none" sz="2399" dirty="0">
                <a:latin typeface="Arial" panose="020B0604020202020204" pitchFamily="34" charset="0"/>
                <a:ea typeface="Times New Roman" panose="02020603050405020304" pitchFamily="18" charset="0"/>
                <a:cs typeface="Times New Roman" panose="02020603050405020304" pitchFamily="18" charset="0"/>
              </a:rPr>
              <a:t> </a:t>
            </a:r>
            <a:endParaRPr lang="nb-NO" sz="2399" dirty="0">
              <a:latin typeface="Calibri" panose="020F0502020204030204" pitchFamily="34" charset="0"/>
              <a:ea typeface="Calibri" panose="020F0502020204030204" pitchFamily="34" charset="0"/>
              <a:cs typeface="Times New Roman" panose="02020603050405020304" pitchFamily="18" charset="0"/>
            </a:endParaRPr>
          </a:p>
          <a:p>
            <a:r>
              <a:rPr lang="x-none" sz="1600" dirty="0">
                <a:ea typeface="Times New Roman" panose="02020603050405020304" pitchFamily="18" charset="0"/>
                <a:cs typeface="Times New Roman" panose="02020603050405020304" pitchFamily="18" charset="0"/>
              </a:rPr>
              <a:t>Jeg/vi er innforstått med at selskapet trenger utfyllende opplysninger for å kunne ta stilling til et eventuelt erstatningsoppgjør.</a:t>
            </a:r>
            <a:br>
              <a:rPr lang="x-none" sz="1600" dirty="0">
                <a:ea typeface="Times New Roman" panose="02020603050405020304" pitchFamily="18" charset="0"/>
                <a:cs typeface="Times New Roman" panose="02020603050405020304" pitchFamily="18" charset="0"/>
              </a:rPr>
            </a:br>
            <a:endParaRPr lang="nb-NO" sz="1600" dirty="0">
              <a:ea typeface="Calibri" panose="020F0502020204030204" pitchFamily="34" charset="0"/>
              <a:cs typeface="Times New Roman" panose="02020603050405020304" pitchFamily="18" charset="0"/>
            </a:endParaRPr>
          </a:p>
          <a:p>
            <a:r>
              <a:rPr lang="x-none" sz="1600" dirty="0">
                <a:ea typeface="Times New Roman" panose="02020603050405020304" pitchFamily="18" charset="0"/>
                <a:cs typeface="Times New Roman" panose="02020603050405020304" pitchFamily="18" charset="0"/>
              </a:rPr>
              <a:t>Jeg gir derfor </a:t>
            </a:r>
            <a:r>
              <a:rPr lang="nb-NO" sz="1600" dirty="0">
                <a:ea typeface="Times New Roman" panose="02020603050405020304" pitchFamily="18" charset="0"/>
                <a:cs typeface="Times New Roman" panose="02020603050405020304" pitchFamily="18" charset="0"/>
              </a:rPr>
              <a:t>selskapet </a:t>
            </a:r>
            <a:r>
              <a:rPr lang="x-none" sz="1600" dirty="0">
                <a:ea typeface="Times New Roman" panose="02020603050405020304" pitchFamily="18" charset="0"/>
                <a:cs typeface="Times New Roman" panose="02020603050405020304" pitchFamily="18" charset="0"/>
              </a:rPr>
              <a:t>fullmakt til å innhente relevante helseopplysninger fra</a:t>
            </a:r>
            <a:r>
              <a:rPr lang="nb-NO" sz="1600" dirty="0">
                <a:ea typeface="Times New Roman" panose="02020603050405020304" pitchFamily="18" charset="0"/>
                <a:cs typeface="Times New Roman" panose="02020603050405020304" pitchFamily="18" charset="0"/>
              </a:rPr>
              <a:t> </a:t>
            </a:r>
            <a:r>
              <a:rPr lang="x-none" sz="1600" dirty="0">
                <a:ea typeface="Times New Roman" panose="02020603050405020304" pitchFamily="18" charset="0"/>
                <a:cs typeface="Times New Roman" panose="02020603050405020304" pitchFamily="18" charset="0"/>
              </a:rPr>
              <a:t>&lt;</a:t>
            </a:r>
            <a:r>
              <a:rPr lang="nb-NO" sz="1600" dirty="0">
                <a:solidFill>
                  <a:srgbClr val="00B050"/>
                </a:solidFill>
                <a:ea typeface="Times New Roman" panose="02020603050405020304" pitchFamily="18" charset="0"/>
                <a:cs typeface="Times New Roman" panose="02020603050405020304" pitchFamily="18" charset="0"/>
              </a:rPr>
              <a:t>dato</a:t>
            </a:r>
            <a:r>
              <a:rPr lang="nb-NO" sz="1600" dirty="0">
                <a:ea typeface="Times New Roman" panose="02020603050405020304" pitchFamily="18" charset="0"/>
                <a:cs typeface="Times New Roman" panose="02020603050405020304" pitchFamily="18" charset="0"/>
              </a:rPr>
              <a:t>&gt;</a:t>
            </a:r>
            <a:r>
              <a:rPr lang="x-none" sz="1600" dirty="0">
                <a:ea typeface="Times New Roman" panose="02020603050405020304" pitchFamily="18" charset="0"/>
                <a:cs typeface="Times New Roman" panose="02020603050405020304" pitchFamily="18" charset="0"/>
              </a:rPr>
              <a:t> før tegning av Livsforsikringen</a:t>
            </a:r>
            <a:r>
              <a:rPr lang="nb-NO" sz="1600" dirty="0">
                <a:ea typeface="Times New Roman" panose="02020603050405020304" pitchFamily="18" charset="0"/>
                <a:cs typeface="Times New Roman" panose="02020603050405020304" pitchFamily="18" charset="0"/>
              </a:rPr>
              <a:t> &lt; </a:t>
            </a:r>
            <a:r>
              <a:rPr lang="nb-NO" sz="1600" dirty="0">
                <a:solidFill>
                  <a:srgbClr val="00B050"/>
                </a:solidFill>
                <a:ea typeface="Times New Roman" panose="02020603050405020304" pitchFamily="18" charset="0"/>
                <a:cs typeface="Times New Roman" panose="02020603050405020304" pitchFamily="18" charset="0"/>
              </a:rPr>
              <a:t>dato tegning </a:t>
            </a:r>
            <a:r>
              <a:rPr lang="nb-NO" sz="1600" dirty="0">
                <a:ea typeface="Times New Roman" panose="02020603050405020304" pitchFamily="18" charset="0"/>
                <a:cs typeface="Times New Roman" panose="02020603050405020304" pitchFamily="18" charset="0"/>
              </a:rPr>
              <a:t>&gt;</a:t>
            </a:r>
            <a:r>
              <a:rPr lang="x-none" sz="1600" dirty="0">
                <a:ea typeface="Times New Roman" panose="02020603050405020304" pitchFamily="18" charset="0"/>
                <a:cs typeface="Times New Roman" panose="02020603050405020304" pitchFamily="18" charset="0"/>
              </a:rPr>
              <a:t>, samt opplysninger om dødsårsak.</a:t>
            </a:r>
            <a:endParaRPr lang="nb-NO" sz="1600" dirty="0">
              <a:ea typeface="Calibri" panose="020F0502020204030204" pitchFamily="34" charset="0"/>
              <a:cs typeface="Times New Roman" panose="02020603050405020304" pitchFamily="18" charset="0"/>
            </a:endParaRPr>
          </a:p>
        </p:txBody>
      </p:sp>
      <p:sp>
        <p:nvSpPr>
          <p:cNvPr id="5" name="Rektangel 4"/>
          <p:cNvSpPr/>
          <p:nvPr/>
        </p:nvSpPr>
        <p:spPr>
          <a:xfrm>
            <a:off x="1156377" y="5155461"/>
            <a:ext cx="10188608" cy="600008"/>
          </a:xfrm>
          <a:prstGeom prst="rect">
            <a:avLst/>
          </a:prstGeom>
        </p:spPr>
        <p:txBody>
          <a:bodyPr wrap="square">
            <a:spAutoFit/>
          </a:bodyPr>
          <a:lstStyle/>
          <a:p>
            <a:r>
              <a:rPr lang="nb-NO" sz="1100" dirty="0"/>
              <a:t>Fullmakten gjelder ikke identifiserbare opplysninger om andre enn den fullmakten omfatter.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313525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923090"/>
          </a:xfrm>
        </p:spPr>
        <p:txBody>
          <a:bodyPr>
            <a:normAutofit fontScale="90000"/>
          </a:bodyPr>
          <a:lstStyle/>
          <a:p>
            <a:r>
              <a:rPr lang="nb-NO" dirty="0"/>
              <a:t>Fullmakt fra kontaktperson (død)</a:t>
            </a:r>
            <a:br>
              <a:rPr lang="nb-NO" dirty="0"/>
            </a:br>
            <a:r>
              <a:rPr lang="nb-NO" sz="1999" dirty="0"/>
              <a:t>relevante opplysninger før dødsdato</a:t>
            </a:r>
            <a:endParaRPr lang="nb-NO" dirty="0"/>
          </a:p>
        </p:txBody>
      </p:sp>
      <p:sp>
        <p:nvSpPr>
          <p:cNvPr id="4" name="Rektangel 3"/>
          <p:cNvSpPr/>
          <p:nvPr/>
        </p:nvSpPr>
        <p:spPr>
          <a:xfrm>
            <a:off x="1440030" y="1686892"/>
            <a:ext cx="9803381" cy="3415431"/>
          </a:xfrm>
          <a:prstGeom prst="rect">
            <a:avLst/>
          </a:prstGeom>
        </p:spPr>
        <p:txBody>
          <a:bodyPr wrap="square">
            <a:spAutoFit/>
          </a:bodyPr>
          <a:lstStyle/>
          <a:p>
            <a:r>
              <a:rPr lang="x-none" sz="1799" dirty="0">
                <a:ea typeface="Calibri" panose="020F0502020204030204" pitchFamily="34" charset="0"/>
                <a:cs typeface="Times New Roman" panose="02020603050405020304" pitchFamily="18" charset="0"/>
              </a:rPr>
              <a:t>I forbindelse med at </a:t>
            </a:r>
            <a:r>
              <a:rPr lang="nb-NO" sz="1799" dirty="0">
                <a:ea typeface="Calibri" panose="020F0502020204030204" pitchFamily="34" charset="0"/>
                <a:cs typeface="Times New Roman" panose="02020603050405020304" pitchFamily="18" charset="0"/>
              </a:rPr>
              <a:t>&lt; </a:t>
            </a:r>
            <a:r>
              <a:rPr lang="nb-NO" sz="1799" dirty="0">
                <a:solidFill>
                  <a:srgbClr val="FF0000"/>
                </a:solidFill>
                <a:ea typeface="Calibri" panose="020F0502020204030204" pitchFamily="34" charset="0"/>
                <a:cs typeface="Times New Roman" panose="02020603050405020304" pitchFamily="18" charset="0"/>
              </a:rPr>
              <a:t>avdødes navn </a:t>
            </a:r>
            <a:r>
              <a:rPr lang="nb-NO" sz="1799" dirty="0">
                <a:ea typeface="Calibri" panose="020F0502020204030204" pitchFamily="34" charset="0"/>
                <a:cs typeface="Times New Roman" panose="02020603050405020304" pitchFamily="18" charset="0"/>
              </a:rPr>
              <a:t>&gt;</a:t>
            </a:r>
            <a:r>
              <a:rPr lang="x-none" sz="1799" dirty="0">
                <a:ea typeface="Calibri" panose="020F0502020204030204" pitchFamily="34" charset="0"/>
                <a:cs typeface="Times New Roman" panose="02020603050405020304" pitchFamily="18" charset="0"/>
              </a:rPr>
              <a:t>, </a:t>
            </a:r>
            <a:r>
              <a:rPr lang="nb-NO" sz="1799" dirty="0">
                <a:ea typeface="Calibri" panose="020F0502020204030204" pitchFamily="34" charset="0"/>
                <a:cs typeface="Times New Roman" panose="02020603050405020304" pitchFamily="18" charset="0"/>
              </a:rPr>
              <a:t>&lt;</a:t>
            </a:r>
            <a:r>
              <a:rPr lang="x-none" sz="1799" dirty="0">
                <a:solidFill>
                  <a:srgbClr val="FF0000"/>
                </a:solidFill>
                <a:ea typeface="Calibri" panose="020F0502020204030204" pitchFamily="34" charset="0"/>
                <a:cs typeface="Times New Roman" panose="02020603050405020304" pitchFamily="18" charset="0"/>
              </a:rPr>
              <a:t>f</a:t>
            </a:r>
            <a:r>
              <a:rPr lang="x-none" sz="1799" dirty="0">
                <a:solidFill>
                  <a:srgbClr val="FF0000"/>
                </a:solidFill>
                <a:ea typeface="Times New Roman" panose="02020603050405020304" pitchFamily="18" charset="0"/>
                <a:cs typeface="Times New Roman" panose="02020603050405020304" pitchFamily="18" charset="0"/>
              </a:rPr>
              <a:t>ødselsnummer</a:t>
            </a:r>
            <a:r>
              <a:rPr lang="x-none" sz="1799" dirty="0">
                <a:ea typeface="Times New Roman" panose="02020603050405020304" pitchFamily="18" charset="0"/>
                <a:cs typeface="Times New Roman" panose="02020603050405020304" pitchFamily="18" charset="0"/>
              </a:rPr>
              <a:t>&gt;, døde </a:t>
            </a:r>
            <a:r>
              <a:rPr lang="nb-NO" sz="1799" dirty="0">
                <a:ea typeface="Times New Roman" panose="02020603050405020304" pitchFamily="18" charset="0"/>
                <a:cs typeface="Times New Roman" panose="02020603050405020304" pitchFamily="18" charset="0"/>
              </a:rPr>
              <a:t>&lt; </a:t>
            </a:r>
            <a:r>
              <a:rPr lang="nb-NO" sz="1799" dirty="0">
                <a:solidFill>
                  <a:srgbClr val="00B050"/>
                </a:solidFill>
                <a:ea typeface="Times New Roman" panose="02020603050405020304" pitchFamily="18" charset="0"/>
                <a:cs typeface="Times New Roman" panose="02020603050405020304" pitchFamily="18" charset="0"/>
              </a:rPr>
              <a:t>dødsdato</a:t>
            </a:r>
            <a:r>
              <a:rPr lang="nb-NO" sz="1799" dirty="0">
                <a:ea typeface="Times New Roman" panose="02020603050405020304" pitchFamily="18" charset="0"/>
                <a:cs typeface="Times New Roman" panose="02020603050405020304" pitchFamily="18" charset="0"/>
              </a:rPr>
              <a:t>&gt;</a:t>
            </a:r>
            <a:r>
              <a:rPr lang="x-none" sz="1799" dirty="0">
                <a:ea typeface="Times New Roman" panose="02020603050405020304" pitchFamily="18" charset="0"/>
                <a:cs typeface="Times New Roman" panose="02020603050405020304" pitchFamily="18" charset="0"/>
              </a:rPr>
              <a:t>, har etterlatte v/&lt; </a:t>
            </a:r>
            <a:r>
              <a:rPr lang="x-none" sz="1799" dirty="0">
                <a:solidFill>
                  <a:srgbClr val="FF0000"/>
                </a:solidFill>
                <a:ea typeface="Times New Roman" panose="02020603050405020304" pitchFamily="18" charset="0"/>
                <a:cs typeface="Times New Roman" panose="02020603050405020304" pitchFamily="18" charset="0"/>
              </a:rPr>
              <a:t>kontaktpersonens navn </a:t>
            </a:r>
            <a:r>
              <a:rPr lang="x-none" sz="1799" dirty="0">
                <a:ea typeface="Times New Roman" panose="02020603050405020304" pitchFamily="18" charset="0"/>
                <a:cs typeface="Times New Roman" panose="02020603050405020304" pitchFamily="18" charset="0"/>
              </a:rPr>
              <a:t>&gt; søkt om erstatning fra </a:t>
            </a:r>
            <a:r>
              <a:rPr lang="nb-NO" sz="1799" dirty="0">
                <a:ea typeface="Times New Roman" panose="02020603050405020304" pitchFamily="18" charset="0"/>
                <a:cs typeface="Times New Roman" panose="02020603050405020304" pitchFamily="18" charset="0"/>
              </a:rPr>
              <a:t>selskapet</a:t>
            </a:r>
            <a:r>
              <a:rPr lang="x-none" sz="1799" dirty="0">
                <a:ea typeface="Times New Roman" panose="02020603050405020304" pitchFamily="18" charset="0"/>
                <a:cs typeface="Times New Roman" panose="02020603050405020304" pitchFamily="18" charset="0"/>
              </a:rPr>
              <a:t>.</a:t>
            </a:r>
            <a:endParaRPr lang="nb-NO" sz="1799" dirty="0">
              <a:ea typeface="Calibri" panose="020F0502020204030204" pitchFamily="34" charset="0"/>
              <a:cs typeface="Times New Roman" panose="02020603050405020304" pitchFamily="18" charset="0"/>
            </a:endParaRPr>
          </a:p>
          <a:p>
            <a:r>
              <a:rPr lang="x-none" sz="1799" dirty="0">
                <a:ea typeface="Times New Roman" panose="02020603050405020304" pitchFamily="18" charset="0"/>
                <a:cs typeface="Times New Roman" panose="02020603050405020304" pitchFamily="18" charset="0"/>
              </a:rPr>
              <a:t> </a:t>
            </a:r>
            <a:endParaRPr lang="nb-NO" sz="1799" dirty="0">
              <a:ea typeface="Calibri" panose="020F0502020204030204" pitchFamily="34" charset="0"/>
              <a:cs typeface="Times New Roman" panose="02020603050405020304" pitchFamily="18" charset="0"/>
            </a:endParaRPr>
          </a:p>
          <a:p>
            <a:r>
              <a:rPr lang="x-none" sz="1799" dirty="0">
                <a:ea typeface="Times New Roman" panose="02020603050405020304" pitchFamily="18" charset="0"/>
                <a:cs typeface="Times New Roman" panose="02020603050405020304" pitchFamily="18" charset="0"/>
              </a:rPr>
              <a:t>Jeg/vi er innforstått med at selskapet trenger utfyllende opplysninger for å kunne ta stilling til et eventuelt erstatningsoppgjør.</a:t>
            </a:r>
            <a:br>
              <a:rPr lang="x-none" sz="1799" dirty="0">
                <a:ea typeface="Times New Roman" panose="02020603050405020304" pitchFamily="18" charset="0"/>
                <a:cs typeface="Times New Roman" panose="02020603050405020304" pitchFamily="18" charset="0"/>
              </a:rPr>
            </a:br>
            <a:endParaRPr lang="nb-NO" sz="1799" dirty="0">
              <a:ea typeface="Calibri" panose="020F0502020204030204" pitchFamily="34" charset="0"/>
              <a:cs typeface="Times New Roman" panose="02020603050405020304" pitchFamily="18" charset="0"/>
            </a:endParaRPr>
          </a:p>
          <a:p>
            <a:r>
              <a:rPr lang="x-none" sz="1799" dirty="0">
                <a:ea typeface="Calibri" panose="020F0502020204030204" pitchFamily="34" charset="0"/>
                <a:cs typeface="Times New Roman" panose="02020603050405020304" pitchFamily="18" charset="0"/>
              </a:rPr>
              <a:t>Jeg gir derfor </a:t>
            </a:r>
            <a:r>
              <a:rPr lang="nb-NO" sz="1799" dirty="0">
                <a:ea typeface="Calibri" panose="020F0502020204030204" pitchFamily="34" charset="0"/>
                <a:cs typeface="Times New Roman" panose="02020603050405020304" pitchFamily="18" charset="0"/>
              </a:rPr>
              <a:t>selskapet </a:t>
            </a:r>
            <a:r>
              <a:rPr lang="x-none" sz="1799" dirty="0">
                <a:ea typeface="Calibri" panose="020F0502020204030204" pitchFamily="34" charset="0"/>
                <a:cs typeface="Times New Roman" panose="02020603050405020304" pitchFamily="18" charset="0"/>
              </a:rPr>
              <a:t>fullmakt til </a:t>
            </a:r>
            <a:r>
              <a:rPr lang="x-none" sz="1799" dirty="0">
                <a:ea typeface="Times New Roman" panose="02020603050405020304" pitchFamily="18" charset="0"/>
                <a:cs typeface="Times New Roman" panose="02020603050405020304" pitchFamily="18" charset="0"/>
              </a:rPr>
              <a:t>å innhente følgende opplysninger fra og med &lt; </a:t>
            </a:r>
            <a:r>
              <a:rPr lang="x-none" sz="1799" dirty="0">
                <a:solidFill>
                  <a:srgbClr val="00B050"/>
                </a:solidFill>
                <a:ea typeface="Times New Roman" panose="02020603050405020304" pitchFamily="18" charset="0"/>
                <a:cs typeface="Times New Roman" panose="02020603050405020304" pitchFamily="18" charset="0"/>
              </a:rPr>
              <a:t>dato</a:t>
            </a:r>
            <a:r>
              <a:rPr lang="x-none" sz="1799" dirty="0">
                <a:solidFill>
                  <a:srgbClr val="FF0000"/>
                </a:solidFill>
                <a:ea typeface="Times New Roman" panose="02020603050405020304" pitchFamily="18" charset="0"/>
                <a:cs typeface="Times New Roman" panose="02020603050405020304" pitchFamily="18" charset="0"/>
              </a:rPr>
              <a:t> </a:t>
            </a:r>
            <a:r>
              <a:rPr lang="x-none" sz="1799" dirty="0">
                <a:ea typeface="Times New Roman" panose="02020603050405020304" pitchFamily="18" charset="0"/>
                <a:cs typeface="Times New Roman" panose="02020603050405020304" pitchFamily="18" charset="0"/>
              </a:rPr>
              <a:t>&gt; og frem til dødsdato:</a:t>
            </a:r>
            <a:endParaRPr lang="nb-NO" sz="1799" dirty="0">
              <a:ea typeface="Calibri" panose="020F0502020204030204" pitchFamily="34" charset="0"/>
              <a:cs typeface="Times New Roman" panose="02020603050405020304" pitchFamily="18" charset="0"/>
            </a:endParaRPr>
          </a:p>
          <a:p>
            <a:r>
              <a:rPr lang="x-none" sz="1799" dirty="0">
                <a:ea typeface="Times New Roman" panose="02020603050405020304" pitchFamily="18" charset="0"/>
                <a:cs typeface="Times New Roman" panose="02020603050405020304" pitchFamily="18" charset="0"/>
              </a:rPr>
              <a:t> </a:t>
            </a:r>
            <a:endParaRPr lang="nb-NO" sz="1799" dirty="0">
              <a:ea typeface="Calibri" panose="020F0502020204030204" pitchFamily="34" charset="0"/>
              <a:cs typeface="Times New Roman" panose="02020603050405020304" pitchFamily="18" charset="0"/>
            </a:endParaRPr>
          </a:p>
          <a:p>
            <a:pPr marL="742727" lvl="1" indent="-285664">
              <a:buSzPts val="1100"/>
              <a:buFont typeface="Symbol" panose="05050102010706020507" pitchFamily="18" charset="2"/>
              <a:buChar char=""/>
              <a:tabLst>
                <a:tab pos="457063" algn="l"/>
              </a:tabLst>
            </a:pPr>
            <a:r>
              <a:rPr lang="x-none" sz="1799" dirty="0">
                <a:ea typeface="Calibri" panose="020F0502020204030204" pitchFamily="34" charset="0"/>
                <a:cs typeface="Symbol" panose="05050102010706020507" pitchFamily="18" charset="2"/>
              </a:rPr>
              <a:t>Sammenhengende journalopplysninger</a:t>
            </a:r>
            <a:endParaRPr lang="nb-NO" sz="1799" dirty="0">
              <a:ea typeface="Calibri" panose="020F0502020204030204" pitchFamily="34" charset="0"/>
              <a:cs typeface="Symbol" panose="05050102010706020507" pitchFamily="18" charset="2"/>
            </a:endParaRPr>
          </a:p>
          <a:p>
            <a:pPr marL="742727" lvl="1" indent="-285664">
              <a:buSzPts val="1100"/>
              <a:buFont typeface="Symbol" panose="05050102010706020507" pitchFamily="18" charset="2"/>
              <a:buChar char=""/>
              <a:tabLst>
                <a:tab pos="457063" algn="l"/>
              </a:tabLst>
            </a:pPr>
            <a:r>
              <a:rPr lang="x-none" sz="1799" dirty="0">
                <a:ea typeface="Calibri" panose="020F0502020204030204" pitchFamily="34" charset="0"/>
                <a:cs typeface="Symbol" panose="05050102010706020507" pitchFamily="18" charset="2"/>
              </a:rPr>
              <a:t>Epikriser og rapporter fra den/de behandlere som har unders</a:t>
            </a:r>
            <a:r>
              <a:rPr lang="x-none" sz="1799" dirty="0">
                <a:ea typeface="Times New Roman" panose="02020603050405020304" pitchFamily="18" charset="0"/>
                <a:cs typeface="Symbol" panose="05050102010706020507" pitchFamily="18" charset="2"/>
              </a:rPr>
              <a:t>økt &lt; avdødes navn&gt;  for eventuelle sykdommer</a:t>
            </a:r>
            <a:endParaRPr lang="nb-NO" sz="1799" dirty="0">
              <a:ea typeface="Calibri" panose="020F0502020204030204" pitchFamily="34" charset="0"/>
              <a:cs typeface="Symbol" panose="05050102010706020507" pitchFamily="18" charset="2"/>
            </a:endParaRPr>
          </a:p>
        </p:txBody>
      </p:sp>
      <p:sp>
        <p:nvSpPr>
          <p:cNvPr id="5" name="Rektangel 4"/>
          <p:cNvSpPr/>
          <p:nvPr/>
        </p:nvSpPr>
        <p:spPr>
          <a:xfrm>
            <a:off x="1156377" y="5241408"/>
            <a:ext cx="10188608" cy="600008"/>
          </a:xfrm>
          <a:prstGeom prst="rect">
            <a:avLst/>
          </a:prstGeom>
        </p:spPr>
        <p:txBody>
          <a:bodyPr wrap="square">
            <a:spAutoFit/>
          </a:bodyPr>
          <a:lstStyle/>
          <a:p>
            <a:r>
              <a:rPr lang="nb-NO" sz="1100" dirty="0"/>
              <a:t>Fullmakten gjelder ikke identifiserbare opplysninger om andre enn den fullmakten omfatter.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296326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Fullmakt gitt ved tegning (død)</a:t>
            </a:r>
          </a:p>
        </p:txBody>
      </p:sp>
      <p:sp>
        <p:nvSpPr>
          <p:cNvPr id="4" name="Rektangel 3"/>
          <p:cNvSpPr/>
          <p:nvPr/>
        </p:nvSpPr>
        <p:spPr>
          <a:xfrm>
            <a:off x="1208000" y="1649194"/>
            <a:ext cx="10035411" cy="2861577"/>
          </a:xfrm>
          <a:prstGeom prst="rect">
            <a:avLst/>
          </a:prstGeom>
        </p:spPr>
        <p:txBody>
          <a:bodyPr wrap="square">
            <a:spAutoFit/>
          </a:bodyPr>
          <a:lstStyle/>
          <a:p>
            <a:r>
              <a:rPr lang="x-none" sz="1799" dirty="0">
                <a:ea typeface="Calibri" panose="020F0502020204030204" pitchFamily="34" charset="0"/>
                <a:cs typeface="Times New Roman" panose="02020603050405020304" pitchFamily="18" charset="0"/>
              </a:rPr>
              <a:t>I forbindelse med </a:t>
            </a:r>
            <a:r>
              <a:rPr lang="nb-NO" sz="1799" dirty="0">
                <a:ea typeface="Calibri" panose="020F0502020204030204" pitchFamily="34" charset="0"/>
                <a:cs typeface="Times New Roman" panose="02020603050405020304" pitchFamily="18" charset="0"/>
              </a:rPr>
              <a:t>tegning av forsikring den &lt;</a:t>
            </a:r>
            <a:r>
              <a:rPr lang="nb-NO" sz="1799" dirty="0">
                <a:solidFill>
                  <a:srgbClr val="00B050"/>
                </a:solidFill>
                <a:ea typeface="Calibri" panose="020F0502020204030204" pitchFamily="34" charset="0"/>
                <a:cs typeface="Times New Roman" panose="02020603050405020304" pitchFamily="18" charset="0"/>
              </a:rPr>
              <a:t>tegningsdato</a:t>
            </a:r>
            <a:r>
              <a:rPr lang="nb-NO" sz="1799" dirty="0">
                <a:ea typeface="Calibri" panose="020F0502020204030204" pitchFamily="34" charset="0"/>
                <a:cs typeface="Times New Roman" panose="02020603050405020304" pitchFamily="18" charset="0"/>
              </a:rPr>
              <a:t>&gt; underskrev forsikrede</a:t>
            </a:r>
            <a:r>
              <a:rPr lang="x-none" sz="1799" dirty="0">
                <a:ea typeface="Calibri" panose="020F0502020204030204" pitchFamily="34" charset="0"/>
                <a:cs typeface="Times New Roman" panose="02020603050405020304" pitchFamily="18" charset="0"/>
              </a:rPr>
              <a:t> </a:t>
            </a:r>
            <a:r>
              <a:rPr lang="nb-NO" sz="1799" dirty="0">
                <a:ea typeface="Calibri" panose="020F0502020204030204" pitchFamily="34" charset="0"/>
                <a:cs typeface="Times New Roman" panose="02020603050405020304" pitchFamily="18" charset="0"/>
              </a:rPr>
              <a:t>&lt; </a:t>
            </a:r>
            <a:r>
              <a:rPr lang="nb-NO" sz="1799" dirty="0">
                <a:solidFill>
                  <a:srgbClr val="FF0000"/>
                </a:solidFill>
                <a:ea typeface="Calibri" panose="020F0502020204030204" pitchFamily="34" charset="0"/>
                <a:cs typeface="Times New Roman" panose="02020603050405020304" pitchFamily="18" charset="0"/>
              </a:rPr>
              <a:t>avdødes navn </a:t>
            </a:r>
            <a:r>
              <a:rPr lang="nb-NO" sz="1799" dirty="0">
                <a:ea typeface="Calibri" panose="020F0502020204030204" pitchFamily="34" charset="0"/>
                <a:cs typeface="Times New Roman" panose="02020603050405020304" pitchFamily="18" charset="0"/>
              </a:rPr>
              <a:t>&gt;</a:t>
            </a:r>
            <a:r>
              <a:rPr lang="x-none" sz="1799" dirty="0">
                <a:ea typeface="Calibri" panose="020F0502020204030204" pitchFamily="34" charset="0"/>
                <a:cs typeface="Times New Roman" panose="02020603050405020304" pitchFamily="18" charset="0"/>
              </a:rPr>
              <a:t>, </a:t>
            </a:r>
            <a:r>
              <a:rPr lang="nb-NO" sz="1799" dirty="0">
                <a:ea typeface="Calibri" panose="020F0502020204030204" pitchFamily="34" charset="0"/>
                <a:cs typeface="Times New Roman" panose="02020603050405020304" pitchFamily="18" charset="0"/>
              </a:rPr>
              <a:t>&lt;</a:t>
            </a:r>
            <a:r>
              <a:rPr lang="x-none" sz="1799" dirty="0">
                <a:solidFill>
                  <a:srgbClr val="FF0000"/>
                </a:solidFill>
                <a:ea typeface="Calibri" panose="020F0502020204030204" pitchFamily="34" charset="0"/>
                <a:cs typeface="Times New Roman" panose="02020603050405020304" pitchFamily="18" charset="0"/>
              </a:rPr>
              <a:t>f</a:t>
            </a:r>
            <a:r>
              <a:rPr lang="x-none" sz="1799" dirty="0">
                <a:solidFill>
                  <a:srgbClr val="FF0000"/>
                </a:solidFill>
                <a:ea typeface="Times New Roman" panose="02020603050405020304" pitchFamily="18" charset="0"/>
                <a:cs typeface="Times New Roman" panose="02020603050405020304" pitchFamily="18" charset="0"/>
              </a:rPr>
              <a:t>ødselsnummer</a:t>
            </a:r>
            <a:r>
              <a:rPr lang="x-none" sz="1799" dirty="0">
                <a:ea typeface="Times New Roman" panose="02020603050405020304" pitchFamily="18" charset="0"/>
                <a:cs typeface="Times New Roman" panose="02020603050405020304" pitchFamily="18" charset="0"/>
              </a:rPr>
              <a:t>&gt;, </a:t>
            </a:r>
            <a:r>
              <a:rPr lang="nb-NO" sz="1799" dirty="0">
                <a:ea typeface="Times New Roman" panose="02020603050405020304" pitchFamily="18" charset="0"/>
                <a:cs typeface="Times New Roman" panose="02020603050405020304" pitchFamily="18" charset="0"/>
              </a:rPr>
              <a:t>blant annet på følgende:</a:t>
            </a:r>
            <a:endParaRPr lang="nb-NO" sz="1799" dirty="0">
              <a:ea typeface="Calibri" panose="020F0502020204030204" pitchFamily="34" charset="0"/>
              <a:cs typeface="Times New Roman" panose="02020603050405020304" pitchFamily="18" charset="0"/>
            </a:endParaRPr>
          </a:p>
          <a:p>
            <a:r>
              <a:rPr lang="x-none" sz="1799" dirty="0">
                <a:ea typeface="Times New Roman" panose="02020603050405020304" pitchFamily="18" charset="0"/>
                <a:cs typeface="Times New Roman" panose="02020603050405020304" pitchFamily="18" charset="0"/>
              </a:rPr>
              <a:t> </a:t>
            </a:r>
            <a:endParaRPr lang="nb-NO" sz="1799" dirty="0">
              <a:ea typeface="Calibri" panose="020F0502020204030204" pitchFamily="34" charset="0"/>
              <a:cs typeface="Times New Roman" panose="02020603050405020304" pitchFamily="18" charset="0"/>
            </a:endParaRPr>
          </a:p>
          <a:p>
            <a:r>
              <a:rPr lang="nb-NO" sz="1799" dirty="0"/>
              <a:t>Fullmakten gir selskapet rett til å innhente de opplysninger om meg som for selskapet anses nødvendige og relevante for å vurdere min forsikringssøknad. </a:t>
            </a:r>
            <a:br>
              <a:rPr lang="nb-NO" sz="1799" dirty="0"/>
            </a:br>
            <a:r>
              <a:rPr lang="nb-NO" sz="1799" dirty="0"/>
              <a:t>Denne fullmakt fritar de som har taushetsbelagte opplysninger om meg fra deres taushetsplikt.</a:t>
            </a:r>
          </a:p>
          <a:p>
            <a:endParaRPr lang="nb-NO" sz="1799" dirty="0"/>
          </a:p>
          <a:p>
            <a:r>
              <a:rPr lang="nb-NO" sz="1799" dirty="0"/>
              <a:t>Utbetaling fra forsikringen vil kunne kreve at det innhentes ytterligere opplysninger</a:t>
            </a:r>
            <a:r>
              <a:rPr lang="nb-NO" sz="1799"/>
              <a:t>. Selskapet </a:t>
            </a:r>
            <a:r>
              <a:rPr lang="nb-NO" sz="1799" dirty="0"/>
              <a:t>må da forelegge meg en ny fullmakt som jeg må underskrive før slike opplysninger kan innhentes. </a:t>
            </a:r>
            <a:r>
              <a:rPr lang="nb-NO" sz="1799" u="sng" dirty="0"/>
              <a:t>Det trengs ikke ytterligere fullmakter for å innhente informasjon ved dødsfall.</a:t>
            </a:r>
            <a:endParaRPr lang="nb-NO" sz="1799" u="sng" dirty="0">
              <a:ea typeface="Calibri" panose="020F0502020204030204" pitchFamily="34" charset="0"/>
              <a:cs typeface="Symbol" panose="05050102010706020507" pitchFamily="18" charset="2"/>
            </a:endParaRPr>
          </a:p>
        </p:txBody>
      </p:sp>
      <p:sp>
        <p:nvSpPr>
          <p:cNvPr id="5" name="Rektangel 4"/>
          <p:cNvSpPr/>
          <p:nvPr/>
        </p:nvSpPr>
        <p:spPr>
          <a:xfrm>
            <a:off x="1156377" y="5241408"/>
            <a:ext cx="10188608" cy="600008"/>
          </a:xfrm>
          <a:prstGeom prst="rect">
            <a:avLst/>
          </a:prstGeom>
        </p:spPr>
        <p:txBody>
          <a:bodyPr wrap="square">
            <a:spAutoFit/>
          </a:bodyPr>
          <a:lstStyle/>
          <a:p>
            <a:r>
              <a:rPr lang="nb-NO" sz="1100" dirty="0"/>
              <a:t>Fullmakten gjelder ikke identifiserbare opplysninger om andre enn den fullmakten omfatter.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100" dirty="0" err="1"/>
              <a:t>jf</a:t>
            </a:r>
            <a:r>
              <a:rPr lang="nb-NO" sz="1100" dirty="0"/>
              <a:t> lov om personopplysninger. Fullmakten kan når som helst trekkes tilbake ved melding til selskapet.</a:t>
            </a:r>
          </a:p>
        </p:txBody>
      </p:sp>
    </p:spTree>
    <p:extLst>
      <p:ext uri="{BB962C8B-B14F-4D97-AF65-F5344CB8AC3E}">
        <p14:creationId xmlns:p14="http://schemas.microsoft.com/office/powerpoint/2010/main" val="48952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Endringslogg:</a:t>
            </a:r>
          </a:p>
        </p:txBody>
      </p:sp>
      <p:sp>
        <p:nvSpPr>
          <p:cNvPr id="3" name="Plassholder for innhold 2"/>
          <p:cNvSpPr>
            <a:spLocks noGrp="1"/>
          </p:cNvSpPr>
          <p:nvPr>
            <p:ph idx="1"/>
          </p:nvPr>
        </p:nvSpPr>
        <p:spPr>
          <a:xfrm>
            <a:off x="867283" y="1235424"/>
            <a:ext cx="10344875" cy="4595886"/>
          </a:xfrm>
        </p:spPr>
        <p:txBody>
          <a:bodyPr>
            <a:normAutofit fontScale="92500" lnSpcReduction="10000"/>
          </a:bodyPr>
          <a:lstStyle/>
          <a:p>
            <a:r>
              <a:rPr lang="nb-NO" sz="1600" dirty="0"/>
              <a:t>V.1.1</a:t>
            </a:r>
          </a:p>
          <a:p>
            <a:pPr lvl="1"/>
            <a:r>
              <a:rPr lang="nb-NO" sz="1100" dirty="0"/>
              <a:t>Alle fullmakter er justert </a:t>
            </a:r>
            <a:r>
              <a:rPr lang="nb-NO" sz="1100" dirty="0" err="1"/>
              <a:t>iht</a:t>
            </a:r>
            <a:r>
              <a:rPr lang="nb-NO" sz="1100" dirty="0"/>
              <a:t> Personvernforordningen etter juridisk gjennomgang.</a:t>
            </a:r>
          </a:p>
          <a:p>
            <a:pPr lvl="1"/>
            <a:r>
              <a:rPr lang="nb-NO" sz="1100" dirty="0"/>
              <a:t>Generelt er det gjort små korrigeringer på tekster med tanke på tydeliggjøring og likt format.</a:t>
            </a:r>
          </a:p>
          <a:p>
            <a:pPr lvl="1"/>
            <a:r>
              <a:rPr lang="nb-NO" sz="1100" dirty="0"/>
              <a:t>Slide 3: Små endringer for å tydeliggjøre hva selskapene må sende inn av data (Rød tekst)</a:t>
            </a:r>
          </a:p>
          <a:p>
            <a:pPr lvl="1"/>
            <a:r>
              <a:rPr lang="nb-NO" sz="1100" dirty="0"/>
              <a:t>Slide 4: Rettet opp feil i nummereringen av spørsmålene</a:t>
            </a:r>
          </a:p>
          <a:p>
            <a:pPr lvl="1"/>
            <a:r>
              <a:rPr lang="nb-NO" sz="1100" dirty="0"/>
              <a:t>Slide 4: Under sykdom forespørsel er pkt. 8 Uredigerte Journalopplysninger lagt inn. (falt ut fra tidligere versjoner)</a:t>
            </a:r>
          </a:p>
          <a:p>
            <a:pPr lvl="1"/>
            <a:r>
              <a:rPr lang="nb-NO" sz="1100" dirty="0"/>
              <a:t>Slide 4: Ryddet opp i datoformat på spm.gr. 9 – «Dato </a:t>
            </a:r>
            <a:r>
              <a:rPr lang="nb-NO" sz="1100" dirty="0" err="1"/>
              <a:t>X</a:t>
            </a:r>
            <a:r>
              <a:rPr lang="nb-NO" sz="1100" dirty="0"/>
              <a:t> år før tegning» til «</a:t>
            </a:r>
            <a:r>
              <a:rPr lang="nb-NO" sz="1100" dirty="0" err="1"/>
              <a:t>X</a:t>
            </a:r>
            <a:r>
              <a:rPr lang="nb-NO" sz="1100" dirty="0"/>
              <a:t> år før tegning». (Tydeliggjort dette i slide 15 og 30)</a:t>
            </a:r>
          </a:p>
          <a:p>
            <a:pPr lvl="1"/>
            <a:r>
              <a:rPr lang="nb-NO" sz="1100" dirty="0"/>
              <a:t>Slide 4: Ryddet opp i datoformat på spm.gr. 10 – «Dato» endret til «dato» til «dødsdato», i slide 16 er «</a:t>
            </a:r>
            <a:r>
              <a:rPr lang="nb-NO" sz="1100" dirty="0" err="1"/>
              <a:t>X</a:t>
            </a:r>
            <a:r>
              <a:rPr lang="nb-NO" sz="1100" dirty="0"/>
              <a:t>» år før død endret til fra «Dato» til «dødsdato», da dette benyttes i fullmakten og </a:t>
            </a:r>
            <a:r>
              <a:rPr lang="nb-NO" sz="1100" dirty="0" err="1"/>
              <a:t>spm.gruppen</a:t>
            </a:r>
            <a:r>
              <a:rPr lang="nb-NO" sz="1100" dirty="0"/>
              <a:t>.</a:t>
            </a:r>
          </a:p>
          <a:p>
            <a:pPr lvl="1"/>
            <a:r>
              <a:rPr lang="nb-NO" sz="1100" dirty="0"/>
              <a:t>Slide 18: Lagt inn hvordan fakturering skal foregå mot selskapene fra legene.</a:t>
            </a:r>
          </a:p>
          <a:p>
            <a:pPr lvl="1"/>
            <a:r>
              <a:rPr lang="nb-NO" sz="1100" dirty="0"/>
              <a:t>Slide 32: Eksempel er oppdatert med faktureringsopplysninger</a:t>
            </a:r>
          </a:p>
          <a:p>
            <a:r>
              <a:rPr lang="nb-NO" sz="1699" dirty="0"/>
              <a:t>V.1.2</a:t>
            </a:r>
          </a:p>
          <a:p>
            <a:pPr lvl="1"/>
            <a:r>
              <a:rPr lang="nb-NO" sz="1100" dirty="0"/>
              <a:t>Slide 5: Lagt inn to underskriftfelt for foresatte (Barn &lt;16 år)</a:t>
            </a:r>
          </a:p>
          <a:p>
            <a:pPr lvl="1"/>
            <a:r>
              <a:rPr lang="nb-NO" sz="1100" dirty="0"/>
              <a:t>Slide 5: Lagt inn to underskriftfelt for etterlatte ved død</a:t>
            </a:r>
          </a:p>
          <a:p>
            <a:pPr lvl="1"/>
            <a:r>
              <a:rPr lang="nb-NO" sz="1100" dirty="0"/>
              <a:t>Nytt løp basert på «Fullmakt gitt ved tegning» er lagt inn, her kan man bruke begge spørsmålsgruppene ved død.</a:t>
            </a:r>
          </a:p>
          <a:p>
            <a:pPr lvl="1"/>
            <a:r>
              <a:rPr lang="nb-NO" sz="1100" dirty="0"/>
              <a:t>Slide 5: Nytt pkt. M Fullmakt gitt ved tegning</a:t>
            </a:r>
          </a:p>
          <a:p>
            <a:pPr lvl="1"/>
            <a:r>
              <a:rPr lang="nb-NO" sz="1100" dirty="0"/>
              <a:t>Slide 13: Teksten «Nødvendig fullmakt følger vedlagt. Vær oppmerksom på at fullmakten ikke gjelder identifiserbare opplysninger om andre enn den fullmakten omfatter» er fjernet met tanke på en mest mulig enhetlig tekst under alle </a:t>
            </a:r>
            <a:r>
              <a:rPr lang="nb-NO" sz="1100" dirty="0" err="1"/>
              <a:t>spm</a:t>
            </a:r>
            <a:r>
              <a:rPr lang="nb-NO" sz="1100" dirty="0"/>
              <a:t>. Grupper.</a:t>
            </a:r>
          </a:p>
          <a:p>
            <a:pPr lvl="1"/>
            <a:r>
              <a:rPr lang="nb-NO" sz="1100" dirty="0"/>
              <a:t>Alle fullmakter har fått ny undertekst: Fullmakten gjelder ikke identifiserbare opplysninger om andre enn den fullmakten omfatter. </a:t>
            </a:r>
            <a:r>
              <a:rPr lang="nb-NO" sz="1100" dirty="0" err="1"/>
              <a:t>Osv</a:t>
            </a:r>
            <a:r>
              <a:rPr lang="nb-NO" sz="1100" dirty="0"/>
              <a:t>….</a:t>
            </a:r>
          </a:p>
          <a:p>
            <a:pPr lvl="1"/>
            <a:r>
              <a:rPr lang="nb-NO" sz="1100" dirty="0"/>
              <a:t>Slide 32: Ny fullmakt vedr. «Fullmakt gitt ved tegning» vedr, dødsfall.</a:t>
            </a:r>
          </a:p>
          <a:p>
            <a:pPr lvl="1"/>
            <a:r>
              <a:rPr lang="nb-NO" sz="1100" dirty="0"/>
              <a:t>Slide 15 og 16: Spørsmålsgruppene har hjelpetekst som viser hvilke fullmakter som kan benyttes ved dødsfall</a:t>
            </a:r>
          </a:p>
          <a:p>
            <a:pPr lvl="1"/>
            <a:r>
              <a:rPr lang="nb-NO" sz="1100" dirty="0"/>
              <a:t>Slide 18: Honorarer, lagt til ny tekst vedr. fakturering, fjernet valget for alternativ honorarbeløp</a:t>
            </a:r>
          </a:p>
          <a:p>
            <a:pPr lvl="1"/>
            <a:r>
              <a:rPr lang="nb-NO" sz="1100" dirty="0"/>
              <a:t>Slide 17: Korrigert avslutningsspørsmål likt med Nytegningsløpet</a:t>
            </a:r>
          </a:p>
          <a:p>
            <a:pPr lvl="1"/>
            <a:endParaRPr lang="nb-NO" sz="1200" dirty="0"/>
          </a:p>
        </p:txBody>
      </p:sp>
    </p:spTree>
    <p:extLst>
      <p:ext uri="{BB962C8B-B14F-4D97-AF65-F5344CB8AC3E}">
        <p14:creationId xmlns:p14="http://schemas.microsoft.com/office/powerpoint/2010/main" val="3267296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31DF48-038E-4E42-AEAE-A1B5722A4A4B}"/>
              </a:ext>
            </a:extLst>
          </p:cNvPr>
          <p:cNvSpPr>
            <a:spLocks noGrp="1"/>
          </p:cNvSpPr>
          <p:nvPr>
            <p:ph type="title"/>
          </p:nvPr>
        </p:nvSpPr>
        <p:spPr/>
        <p:txBody>
          <a:bodyPr/>
          <a:lstStyle/>
          <a:p>
            <a:r>
              <a:rPr lang="nb-NO" dirty="0"/>
              <a:t>Endringslogg:</a:t>
            </a:r>
          </a:p>
        </p:txBody>
      </p:sp>
      <p:sp>
        <p:nvSpPr>
          <p:cNvPr id="3" name="Plassholder for innhold 2">
            <a:extLst>
              <a:ext uri="{FF2B5EF4-FFF2-40B4-BE49-F238E27FC236}">
                <a16:creationId xmlns:a16="http://schemas.microsoft.com/office/drawing/2014/main" id="{4BC98BCC-CF73-4C68-9E02-6B900F11E793}"/>
              </a:ext>
            </a:extLst>
          </p:cNvPr>
          <p:cNvSpPr>
            <a:spLocks noGrp="1"/>
          </p:cNvSpPr>
          <p:nvPr>
            <p:ph idx="1"/>
          </p:nvPr>
        </p:nvSpPr>
        <p:spPr/>
        <p:txBody>
          <a:bodyPr/>
          <a:lstStyle/>
          <a:p>
            <a:r>
              <a:rPr lang="nb-NO" sz="1699" dirty="0"/>
              <a:t>V.1.3</a:t>
            </a:r>
          </a:p>
          <a:p>
            <a:pPr lvl="1"/>
            <a:r>
              <a:rPr lang="nb-NO" sz="1100" dirty="0"/>
              <a:t>Slide 9: Redigert og lagt til tekst for å fokusere på informasjon om tredjeperson</a:t>
            </a:r>
          </a:p>
          <a:p>
            <a:pPr lvl="1"/>
            <a:r>
              <a:rPr lang="nb-NO" sz="1100" dirty="0"/>
              <a:t>Slide 10: Redigert og lagt til tekst for å fokusere på informasjon om tredjeperson</a:t>
            </a:r>
          </a:p>
          <a:p>
            <a:pPr lvl="1"/>
            <a:r>
              <a:rPr lang="nb-NO" sz="1100" dirty="0"/>
              <a:t>Slide 13: Redigert og lagt til tekst for å fokusere på informasjon om tredjeperson</a:t>
            </a:r>
          </a:p>
          <a:p>
            <a:pPr lvl="1"/>
            <a:r>
              <a:rPr lang="nb-NO" sz="1100" dirty="0"/>
              <a:t>Slide 14: Redigert og lagt til tekst for å fokusere på informasjon om tredjeperson. Har også redigert begrunnelsen til mer leselig Norsk.</a:t>
            </a:r>
          </a:p>
          <a:p>
            <a:pPr lvl="1"/>
            <a:r>
              <a:rPr lang="nb-NO" sz="1100" dirty="0"/>
              <a:t>Slide 17: Endret på første del av teksten under pkt. B.</a:t>
            </a:r>
          </a:p>
          <a:p>
            <a:pPr lvl="1"/>
            <a:endParaRPr lang="nb-NO" sz="1100" dirty="0"/>
          </a:p>
          <a:p>
            <a:pPr lvl="1"/>
            <a:endParaRPr lang="nb-NO" sz="1100" dirty="0"/>
          </a:p>
          <a:p>
            <a:pPr lvl="1"/>
            <a:endParaRPr lang="nb-NO" sz="1100" dirty="0"/>
          </a:p>
          <a:p>
            <a:pPr lvl="1"/>
            <a:endParaRPr lang="nb-NO" sz="1100" dirty="0"/>
          </a:p>
        </p:txBody>
      </p:sp>
    </p:spTree>
    <p:extLst>
      <p:ext uri="{BB962C8B-B14F-4D97-AF65-F5344CB8AC3E}">
        <p14:creationId xmlns:p14="http://schemas.microsoft.com/office/powerpoint/2010/main" val="767991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0E8A9A-4D0C-42B7-80CE-9F7DDFA79730}"/>
              </a:ext>
            </a:extLst>
          </p:cNvPr>
          <p:cNvSpPr/>
          <p:nvPr/>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758EA2E5-9C62-49E8-ACB3-DF1354587939}"/>
              </a:ext>
            </a:extLst>
          </p:cNvPr>
          <p:cNvSpPr/>
          <p:nvPr/>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567EDC31-13CB-41BB-9C06-93A87D87F147}"/>
              </a:ext>
            </a:extLst>
          </p:cNvPr>
          <p:cNvSpPr/>
          <p:nvPr/>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k 4">
            <a:extLst>
              <a:ext uri="{FF2B5EF4-FFF2-40B4-BE49-F238E27FC236}">
                <a16:creationId xmlns:a16="http://schemas.microsoft.com/office/drawing/2014/main" id="{087F3864-5772-4D11-B8D9-E2EE465FC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364224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Kodevalg – standardbrev – oppgjør</a:t>
            </a:r>
          </a:p>
        </p:txBody>
      </p:sp>
      <p:sp>
        <p:nvSpPr>
          <p:cNvPr id="3" name="Plassholder for innhold 2"/>
          <p:cNvSpPr>
            <a:spLocks noGrp="1"/>
          </p:cNvSpPr>
          <p:nvPr>
            <p:ph idx="1"/>
          </p:nvPr>
        </p:nvSpPr>
        <p:spPr>
          <a:xfrm>
            <a:off x="906351" y="876451"/>
            <a:ext cx="10305808" cy="5587421"/>
          </a:xfrm>
        </p:spPr>
        <p:txBody>
          <a:bodyPr>
            <a:normAutofit fontScale="92500" lnSpcReduction="20000"/>
          </a:bodyPr>
          <a:lstStyle/>
          <a:p>
            <a:r>
              <a:rPr lang="nb-NO" dirty="0"/>
              <a:t>Skade forespørsel:</a:t>
            </a:r>
          </a:p>
          <a:p>
            <a:pPr lvl="1"/>
            <a:r>
              <a:rPr lang="nb-NO" dirty="0">
                <a:solidFill>
                  <a:srgbClr val="FF0000"/>
                </a:solidFill>
              </a:rPr>
              <a:t>1</a:t>
            </a:r>
            <a:r>
              <a:rPr lang="nb-NO" dirty="0"/>
              <a:t>. Legeerklæring – Enkel 				</a:t>
            </a:r>
          </a:p>
          <a:p>
            <a:pPr lvl="1"/>
            <a:r>
              <a:rPr lang="nb-NO" dirty="0">
                <a:solidFill>
                  <a:srgbClr val="FF0000"/>
                </a:solidFill>
              </a:rPr>
              <a:t>2</a:t>
            </a:r>
            <a:r>
              <a:rPr lang="nb-NO" dirty="0"/>
              <a:t>. Legeerklæring – Omfattende			</a:t>
            </a:r>
          </a:p>
          <a:p>
            <a:pPr lvl="1"/>
            <a:r>
              <a:rPr lang="nb-NO" dirty="0">
                <a:solidFill>
                  <a:srgbClr val="FF0000"/>
                </a:solidFill>
              </a:rPr>
              <a:t>3</a:t>
            </a:r>
            <a:r>
              <a:rPr lang="nb-NO" dirty="0"/>
              <a:t>. Oppdaterte opplysninger				Fra dato: &lt;</a:t>
            </a:r>
            <a:r>
              <a:rPr lang="nb-NO" dirty="0">
                <a:solidFill>
                  <a:srgbClr val="FF0000"/>
                </a:solidFill>
              </a:rPr>
              <a:t>dato</a:t>
            </a:r>
            <a:r>
              <a:rPr lang="nb-NO" dirty="0"/>
              <a:t>&gt;</a:t>
            </a:r>
          </a:p>
          <a:p>
            <a:pPr lvl="1"/>
            <a:r>
              <a:rPr lang="nb-NO" dirty="0">
                <a:solidFill>
                  <a:srgbClr val="FF0000"/>
                </a:solidFill>
              </a:rPr>
              <a:t>4</a:t>
            </a:r>
            <a:r>
              <a:rPr lang="nb-NO" dirty="0"/>
              <a:t>. Relevante journalopplysninger			Fra dato: &lt;</a:t>
            </a:r>
            <a:r>
              <a:rPr lang="nb-NO" dirty="0">
                <a:solidFill>
                  <a:srgbClr val="FF0000"/>
                </a:solidFill>
              </a:rPr>
              <a:t>dato</a:t>
            </a:r>
            <a:r>
              <a:rPr lang="nb-NO" dirty="0"/>
              <a:t>&gt;</a:t>
            </a:r>
          </a:p>
          <a:p>
            <a:pPr lvl="1"/>
            <a:r>
              <a:rPr lang="nb-NO" dirty="0">
                <a:solidFill>
                  <a:srgbClr val="FF0000"/>
                </a:solidFill>
              </a:rPr>
              <a:t>5</a:t>
            </a:r>
            <a:r>
              <a:rPr lang="nb-NO" dirty="0"/>
              <a:t>. Uredigerte journalopplysninger			Fra dato: &lt;</a:t>
            </a:r>
            <a:r>
              <a:rPr lang="nb-NO" dirty="0">
                <a:solidFill>
                  <a:srgbClr val="FF0000"/>
                </a:solidFill>
              </a:rPr>
              <a:t>dato</a:t>
            </a:r>
            <a:r>
              <a:rPr lang="nb-NO" dirty="0"/>
              <a:t>&gt;</a:t>
            </a:r>
          </a:p>
          <a:p>
            <a:r>
              <a:rPr lang="nb-NO" dirty="0"/>
              <a:t>Sykdom forespørsel:</a:t>
            </a:r>
          </a:p>
          <a:p>
            <a:pPr lvl="1"/>
            <a:r>
              <a:rPr lang="nb-NO" dirty="0">
                <a:solidFill>
                  <a:srgbClr val="FF0000"/>
                </a:solidFill>
              </a:rPr>
              <a:t>6</a:t>
            </a:r>
            <a:r>
              <a:rPr lang="nb-NO" dirty="0"/>
              <a:t>. Legeerklæring – Enkel </a:t>
            </a:r>
          </a:p>
          <a:p>
            <a:pPr lvl="1"/>
            <a:r>
              <a:rPr lang="nb-NO" dirty="0">
                <a:solidFill>
                  <a:srgbClr val="FF0000"/>
                </a:solidFill>
              </a:rPr>
              <a:t>7</a:t>
            </a:r>
            <a:r>
              <a:rPr lang="nb-NO" dirty="0"/>
              <a:t>. Oppdaterte opplysninger				Fra dato: &lt;</a:t>
            </a:r>
            <a:r>
              <a:rPr lang="nb-NO" dirty="0">
                <a:solidFill>
                  <a:srgbClr val="FF0000"/>
                </a:solidFill>
              </a:rPr>
              <a:t>dato</a:t>
            </a:r>
            <a:r>
              <a:rPr lang="nb-NO" dirty="0"/>
              <a:t>&gt;</a:t>
            </a:r>
          </a:p>
          <a:p>
            <a:pPr lvl="1"/>
            <a:r>
              <a:rPr lang="nb-NO" dirty="0">
                <a:solidFill>
                  <a:srgbClr val="FF0000"/>
                </a:solidFill>
              </a:rPr>
              <a:t>8</a:t>
            </a:r>
            <a:r>
              <a:rPr lang="nb-NO" dirty="0"/>
              <a:t>. Relevante journalopplysninger			Fra dato: &lt;</a:t>
            </a:r>
            <a:r>
              <a:rPr lang="nb-NO" dirty="0">
                <a:solidFill>
                  <a:srgbClr val="FF0000"/>
                </a:solidFill>
              </a:rPr>
              <a:t>dato</a:t>
            </a:r>
            <a:r>
              <a:rPr lang="nb-NO" dirty="0"/>
              <a:t>&gt;</a:t>
            </a:r>
          </a:p>
          <a:p>
            <a:pPr lvl="1"/>
            <a:r>
              <a:rPr lang="nb-NO" dirty="0">
                <a:solidFill>
                  <a:srgbClr val="FF0000"/>
                </a:solidFill>
              </a:rPr>
              <a:t>9. </a:t>
            </a:r>
            <a:r>
              <a:rPr lang="nb-NO" dirty="0"/>
              <a:t>Uredigerte journalopplysninger                                           Fra dato: &lt;</a:t>
            </a:r>
            <a:r>
              <a:rPr lang="nb-NO" dirty="0">
                <a:solidFill>
                  <a:srgbClr val="FF0000"/>
                </a:solidFill>
              </a:rPr>
              <a:t>dato</a:t>
            </a:r>
            <a:r>
              <a:rPr lang="nb-NO" dirty="0"/>
              <a:t>&gt;</a:t>
            </a:r>
          </a:p>
          <a:p>
            <a:r>
              <a:rPr lang="nb-NO" dirty="0"/>
              <a:t>Spørsmål om konkrete helseproblemer ved dødsfall:</a:t>
            </a:r>
          </a:p>
          <a:p>
            <a:pPr lvl="1"/>
            <a:r>
              <a:rPr lang="nb-NO" dirty="0">
                <a:solidFill>
                  <a:srgbClr val="FF0000"/>
                </a:solidFill>
              </a:rPr>
              <a:t>10</a:t>
            </a:r>
            <a:r>
              <a:rPr lang="nb-NO" dirty="0"/>
              <a:t>. Relevante journalopplysninger før tegning		Fra dato: &lt;</a:t>
            </a:r>
            <a:r>
              <a:rPr lang="nb-NO" dirty="0" err="1">
                <a:solidFill>
                  <a:srgbClr val="FF0000"/>
                </a:solidFill>
              </a:rPr>
              <a:t>X</a:t>
            </a:r>
            <a:r>
              <a:rPr lang="nb-NO" dirty="0"/>
              <a:t>&gt;</a:t>
            </a:r>
            <a:r>
              <a:rPr lang="nb-NO" dirty="0">
                <a:solidFill>
                  <a:srgbClr val="FF0000"/>
                </a:solidFill>
              </a:rPr>
              <a:t> </a:t>
            </a:r>
            <a:r>
              <a:rPr lang="nb-NO" dirty="0"/>
              <a:t>år før tegning</a:t>
            </a:r>
            <a:br>
              <a:rPr lang="nb-NO" dirty="0">
                <a:solidFill>
                  <a:srgbClr val="FF0000"/>
                </a:solidFill>
              </a:rPr>
            </a:br>
            <a:r>
              <a:rPr lang="nb-NO" dirty="0">
                <a:solidFill>
                  <a:srgbClr val="FF0000"/>
                </a:solidFill>
              </a:rPr>
              <a:t>    </a:t>
            </a:r>
            <a:r>
              <a:rPr lang="nb-NO" dirty="0"/>
              <a:t>til </a:t>
            </a:r>
            <a:r>
              <a:rPr lang="nb-NO" dirty="0">
                <a:solidFill>
                  <a:srgbClr val="FF0000"/>
                </a:solidFill>
              </a:rPr>
              <a:t>&lt;dato tegning&gt; </a:t>
            </a:r>
            <a:r>
              <a:rPr lang="nb-NO" dirty="0"/>
              <a:t>da forsikringsavtalen ble inngått.</a:t>
            </a:r>
          </a:p>
          <a:p>
            <a:pPr lvl="1"/>
            <a:r>
              <a:rPr lang="nb-NO" dirty="0">
                <a:solidFill>
                  <a:srgbClr val="FF0000"/>
                </a:solidFill>
              </a:rPr>
              <a:t>11</a:t>
            </a:r>
            <a:r>
              <a:rPr lang="nb-NO" dirty="0"/>
              <a:t>. Relevante journalopplysninger før dødsdato		Fra dato: &lt;</a:t>
            </a:r>
            <a:r>
              <a:rPr lang="nb-NO" dirty="0">
                <a:solidFill>
                  <a:srgbClr val="FF0000"/>
                </a:solidFill>
              </a:rPr>
              <a:t>dato</a:t>
            </a:r>
            <a:r>
              <a:rPr lang="nb-NO" dirty="0"/>
              <a:t>&gt;</a:t>
            </a:r>
            <a:r>
              <a:rPr lang="nb-NO" dirty="0">
                <a:solidFill>
                  <a:srgbClr val="FF0000"/>
                </a:solidFill>
              </a:rPr>
              <a:t> </a:t>
            </a:r>
            <a:r>
              <a:rPr lang="nb-NO" dirty="0"/>
              <a:t>til &lt;</a:t>
            </a:r>
            <a:r>
              <a:rPr lang="nb-NO" dirty="0">
                <a:solidFill>
                  <a:srgbClr val="FF0000"/>
                </a:solidFill>
              </a:rPr>
              <a:t>dødsdato</a:t>
            </a:r>
            <a:r>
              <a:rPr lang="nb-NO" dirty="0"/>
              <a:t>&gt;</a:t>
            </a:r>
          </a:p>
          <a:p>
            <a:pPr lvl="1"/>
            <a:endParaRPr lang="nb-NO" dirty="0"/>
          </a:p>
        </p:txBody>
      </p:sp>
    </p:spTree>
    <p:extLst>
      <p:ext uri="{BB962C8B-B14F-4D97-AF65-F5344CB8AC3E}">
        <p14:creationId xmlns:p14="http://schemas.microsoft.com/office/powerpoint/2010/main" val="170028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Håndtering fullmakt/samtykke</a:t>
            </a:r>
          </a:p>
        </p:txBody>
      </p:sp>
      <p:sp>
        <p:nvSpPr>
          <p:cNvPr id="3" name="Plassholder for innhold 2"/>
          <p:cNvSpPr>
            <a:spLocks noGrp="1"/>
          </p:cNvSpPr>
          <p:nvPr>
            <p:ph idx="1"/>
          </p:nvPr>
        </p:nvSpPr>
        <p:spPr>
          <a:xfrm>
            <a:off x="1439806" y="876451"/>
            <a:ext cx="9311940" cy="5765315"/>
          </a:xfrm>
        </p:spPr>
        <p:txBody>
          <a:bodyPr>
            <a:normAutofit fontScale="55000" lnSpcReduction="20000"/>
          </a:bodyPr>
          <a:lstStyle/>
          <a:p>
            <a:r>
              <a:rPr lang="nb-NO" dirty="0"/>
              <a:t>Fullmakt (Tekst som vedlegges)</a:t>
            </a:r>
          </a:p>
          <a:p>
            <a:pPr lvl="1"/>
            <a:r>
              <a:rPr lang="nb-NO" dirty="0">
                <a:solidFill>
                  <a:srgbClr val="FF0000"/>
                </a:solidFill>
              </a:rPr>
              <a:t>A</a:t>
            </a:r>
            <a:r>
              <a:rPr lang="nb-NO" dirty="0"/>
              <a:t> Basisfullmakt				Skade	Undertegnet dato:&lt;</a:t>
            </a:r>
            <a:r>
              <a:rPr lang="nb-NO" dirty="0">
                <a:solidFill>
                  <a:srgbClr val="FF0000"/>
                </a:solidFill>
              </a:rPr>
              <a:t>dato</a:t>
            </a:r>
            <a:r>
              <a:rPr lang="nb-NO" dirty="0"/>
              <a:t>&gt;</a:t>
            </a:r>
          </a:p>
          <a:p>
            <a:pPr lvl="1"/>
            <a:r>
              <a:rPr lang="nb-NO" dirty="0">
                <a:solidFill>
                  <a:srgbClr val="FF0000"/>
                </a:solidFill>
              </a:rPr>
              <a:t>B</a:t>
            </a:r>
            <a:r>
              <a:rPr lang="nb-NO" dirty="0"/>
              <a:t> Utvidet fullmakt – </a:t>
            </a:r>
            <a:r>
              <a:rPr lang="nb-NO" dirty="0" err="1"/>
              <a:t>rel</a:t>
            </a:r>
            <a:r>
              <a:rPr lang="nb-NO" dirty="0"/>
              <a:t> </a:t>
            </a:r>
            <a:r>
              <a:rPr lang="nb-NO" dirty="0" err="1"/>
              <a:t>oppl</a:t>
            </a:r>
            <a:r>
              <a:rPr lang="nb-NO" dirty="0"/>
              <a:t>	    		Skade	Undertegnet dato:&lt;</a:t>
            </a:r>
            <a:r>
              <a:rPr lang="nb-NO" dirty="0">
                <a:solidFill>
                  <a:srgbClr val="FF0000"/>
                </a:solidFill>
              </a:rPr>
              <a:t>dato</a:t>
            </a:r>
            <a:r>
              <a:rPr lang="nb-NO" dirty="0"/>
              <a:t>&gt;	</a:t>
            </a:r>
          </a:p>
          <a:p>
            <a:pPr lvl="1"/>
            <a:r>
              <a:rPr lang="nb-NO" dirty="0">
                <a:solidFill>
                  <a:srgbClr val="FF0000"/>
                </a:solidFill>
              </a:rPr>
              <a:t>C</a:t>
            </a:r>
            <a:r>
              <a:rPr lang="nb-NO" dirty="0"/>
              <a:t> Utvidet fullmakt – komplett journal			Skade	Undertegnet dato:&lt;</a:t>
            </a:r>
            <a:r>
              <a:rPr lang="nb-NO" dirty="0">
                <a:solidFill>
                  <a:srgbClr val="FF0000"/>
                </a:solidFill>
              </a:rPr>
              <a:t>dato</a:t>
            </a:r>
            <a:r>
              <a:rPr lang="nb-NO" dirty="0"/>
              <a:t>&gt;	</a:t>
            </a:r>
          </a:p>
          <a:p>
            <a:pPr lvl="1"/>
            <a:r>
              <a:rPr lang="nb-NO" dirty="0">
                <a:solidFill>
                  <a:srgbClr val="FF0000"/>
                </a:solidFill>
              </a:rPr>
              <a:t>D</a:t>
            </a:r>
            <a:r>
              <a:rPr lang="nb-NO" dirty="0"/>
              <a:t> Basisfullmakt &lt; 16 år				Skade	Undertegnet dato:&lt;</a:t>
            </a:r>
            <a:r>
              <a:rPr lang="nb-NO" dirty="0">
                <a:solidFill>
                  <a:srgbClr val="FF0000"/>
                </a:solidFill>
              </a:rPr>
              <a:t>dato</a:t>
            </a:r>
            <a:r>
              <a:rPr lang="nb-NO" dirty="0"/>
              <a:t>&gt;</a:t>
            </a:r>
          </a:p>
          <a:p>
            <a:pPr lvl="1"/>
            <a:r>
              <a:rPr lang="nb-NO" dirty="0">
                <a:solidFill>
                  <a:srgbClr val="FF0000"/>
                </a:solidFill>
              </a:rPr>
              <a:t>E</a:t>
            </a:r>
            <a:r>
              <a:rPr lang="nb-NO" dirty="0"/>
              <a:t> Utvidet fullmakt &lt; 16 år			Skade	Undertegnet dato:&lt;</a:t>
            </a:r>
            <a:r>
              <a:rPr lang="nb-NO" dirty="0">
                <a:solidFill>
                  <a:srgbClr val="FF0000"/>
                </a:solidFill>
              </a:rPr>
              <a:t>dato</a:t>
            </a:r>
            <a:r>
              <a:rPr lang="nb-NO" dirty="0"/>
              <a:t>&gt;</a:t>
            </a:r>
          </a:p>
          <a:p>
            <a:pPr lvl="1"/>
            <a:r>
              <a:rPr lang="nb-NO" dirty="0">
                <a:solidFill>
                  <a:srgbClr val="FF0000"/>
                </a:solidFill>
              </a:rPr>
              <a:t>F</a:t>
            </a:r>
            <a:r>
              <a:rPr lang="nb-NO" dirty="0"/>
              <a:t> Basisfullmakt				Sykdom	Undertegnet dato:&lt;</a:t>
            </a:r>
            <a:r>
              <a:rPr lang="nb-NO" dirty="0">
                <a:solidFill>
                  <a:srgbClr val="FF0000"/>
                </a:solidFill>
              </a:rPr>
              <a:t>dato</a:t>
            </a:r>
            <a:r>
              <a:rPr lang="nb-NO" dirty="0"/>
              <a:t>&gt;</a:t>
            </a:r>
          </a:p>
          <a:p>
            <a:pPr lvl="1"/>
            <a:r>
              <a:rPr lang="nb-NO" dirty="0">
                <a:solidFill>
                  <a:srgbClr val="FF0000"/>
                </a:solidFill>
              </a:rPr>
              <a:t>G</a:t>
            </a:r>
            <a:r>
              <a:rPr lang="nb-NO" dirty="0"/>
              <a:t> Utvidet fullmakt – </a:t>
            </a:r>
            <a:r>
              <a:rPr lang="nb-NO" dirty="0" err="1"/>
              <a:t>rel</a:t>
            </a:r>
            <a:r>
              <a:rPr lang="nb-NO" dirty="0"/>
              <a:t> </a:t>
            </a:r>
            <a:r>
              <a:rPr lang="nb-NO" dirty="0" err="1"/>
              <a:t>oppl</a:t>
            </a:r>
            <a:r>
              <a:rPr lang="nb-NO" dirty="0"/>
              <a:t>	    		Sykdom	Undertegnet dato:&lt;</a:t>
            </a:r>
            <a:r>
              <a:rPr lang="nb-NO" dirty="0">
                <a:solidFill>
                  <a:srgbClr val="FF0000"/>
                </a:solidFill>
              </a:rPr>
              <a:t>dato</a:t>
            </a:r>
            <a:r>
              <a:rPr lang="nb-NO" dirty="0"/>
              <a:t>&gt;	</a:t>
            </a:r>
          </a:p>
          <a:p>
            <a:pPr lvl="1"/>
            <a:r>
              <a:rPr lang="nb-NO" dirty="0">
                <a:solidFill>
                  <a:srgbClr val="FF0000"/>
                </a:solidFill>
              </a:rPr>
              <a:t>H</a:t>
            </a:r>
            <a:r>
              <a:rPr lang="nb-NO" dirty="0"/>
              <a:t> Utvidet fullmakt – komplett journal			Sykdom	Undertegnet dato:&lt;</a:t>
            </a:r>
            <a:r>
              <a:rPr lang="nb-NO" dirty="0">
                <a:solidFill>
                  <a:srgbClr val="FF0000"/>
                </a:solidFill>
              </a:rPr>
              <a:t>dato</a:t>
            </a:r>
            <a:r>
              <a:rPr lang="nb-NO" dirty="0"/>
              <a:t>&gt;	</a:t>
            </a:r>
          </a:p>
          <a:p>
            <a:pPr lvl="1"/>
            <a:r>
              <a:rPr lang="nb-NO" dirty="0">
                <a:solidFill>
                  <a:srgbClr val="FF0000"/>
                </a:solidFill>
              </a:rPr>
              <a:t>I</a:t>
            </a:r>
            <a:r>
              <a:rPr lang="nb-NO" dirty="0"/>
              <a:t>  Basisfullmakt &lt; 16 år				Sykdom	Undertegnet dato:&lt;</a:t>
            </a:r>
            <a:r>
              <a:rPr lang="nb-NO" dirty="0">
                <a:solidFill>
                  <a:srgbClr val="FF0000"/>
                </a:solidFill>
              </a:rPr>
              <a:t>dato</a:t>
            </a:r>
            <a:r>
              <a:rPr lang="nb-NO" dirty="0"/>
              <a:t>&gt;</a:t>
            </a:r>
          </a:p>
          <a:p>
            <a:pPr lvl="1"/>
            <a:r>
              <a:rPr lang="nb-NO" dirty="0">
                <a:solidFill>
                  <a:srgbClr val="FF0000"/>
                </a:solidFill>
              </a:rPr>
              <a:t>J </a:t>
            </a:r>
            <a:r>
              <a:rPr lang="nb-NO" dirty="0"/>
              <a:t>Utvidet fullmakt &lt; 16 år			Sykdom	Undertegnet dato:&lt;</a:t>
            </a:r>
            <a:r>
              <a:rPr lang="nb-NO" dirty="0">
                <a:solidFill>
                  <a:srgbClr val="FF0000"/>
                </a:solidFill>
              </a:rPr>
              <a:t>dato</a:t>
            </a:r>
            <a:r>
              <a:rPr lang="nb-NO" dirty="0"/>
              <a:t>&gt;</a:t>
            </a:r>
          </a:p>
          <a:p>
            <a:pPr lvl="1"/>
            <a:r>
              <a:rPr lang="nb-NO" dirty="0">
                <a:solidFill>
                  <a:srgbClr val="FF0000"/>
                </a:solidFill>
              </a:rPr>
              <a:t>K</a:t>
            </a:r>
            <a:r>
              <a:rPr lang="nb-NO" dirty="0"/>
              <a:t> Fullmakt fra kontaktperson – </a:t>
            </a:r>
            <a:r>
              <a:rPr lang="nb-NO" dirty="0" err="1"/>
              <a:t>rel.opplysninger</a:t>
            </a:r>
            <a:r>
              <a:rPr lang="nb-NO" dirty="0"/>
              <a:t> – før tegning	Død	Undertegnet dato:&lt;</a:t>
            </a:r>
            <a:r>
              <a:rPr lang="nb-NO" dirty="0">
                <a:solidFill>
                  <a:srgbClr val="FF0000"/>
                </a:solidFill>
              </a:rPr>
              <a:t>dato</a:t>
            </a:r>
            <a:r>
              <a:rPr lang="nb-NO" dirty="0"/>
              <a:t>&gt;</a:t>
            </a:r>
          </a:p>
          <a:p>
            <a:pPr lvl="1"/>
            <a:r>
              <a:rPr lang="nb-NO" dirty="0">
                <a:solidFill>
                  <a:srgbClr val="FF0000"/>
                </a:solidFill>
              </a:rPr>
              <a:t>L</a:t>
            </a:r>
            <a:r>
              <a:rPr lang="nb-NO" dirty="0"/>
              <a:t>  Fullmakt fra kontaktperson – </a:t>
            </a:r>
            <a:r>
              <a:rPr lang="nb-NO" dirty="0" err="1"/>
              <a:t>rel.opplysninger</a:t>
            </a:r>
            <a:r>
              <a:rPr lang="nb-NO" dirty="0"/>
              <a:t> – før dødsdato	Død	Undertegnet dato:&lt;</a:t>
            </a:r>
            <a:r>
              <a:rPr lang="nb-NO" dirty="0">
                <a:solidFill>
                  <a:srgbClr val="FF0000"/>
                </a:solidFill>
              </a:rPr>
              <a:t>dato</a:t>
            </a:r>
            <a:r>
              <a:rPr lang="nb-NO" dirty="0"/>
              <a:t>&gt;</a:t>
            </a:r>
          </a:p>
          <a:p>
            <a:pPr lvl="1"/>
            <a:r>
              <a:rPr lang="nb-NO" dirty="0">
                <a:solidFill>
                  <a:srgbClr val="FF0000"/>
                </a:solidFill>
              </a:rPr>
              <a:t>M</a:t>
            </a:r>
            <a:r>
              <a:rPr lang="nb-NO" dirty="0"/>
              <a:t> Fullmakt gitt ved tegning			Død	Tegningsdato	    :&lt;</a:t>
            </a:r>
            <a:r>
              <a:rPr lang="nb-NO" dirty="0">
                <a:solidFill>
                  <a:srgbClr val="FF0000"/>
                </a:solidFill>
              </a:rPr>
              <a:t>dato</a:t>
            </a:r>
            <a:r>
              <a:rPr lang="nb-NO" dirty="0"/>
              <a:t>&gt;</a:t>
            </a:r>
          </a:p>
          <a:p>
            <a:pPr marL="215935" lvl="1" indent="0">
              <a:buNone/>
            </a:pPr>
            <a:br>
              <a:rPr lang="nb-NO" dirty="0"/>
            </a:br>
            <a:endParaRPr lang="nb-NO" dirty="0"/>
          </a:p>
          <a:p>
            <a:pPr marL="215935" lvl="1" indent="0">
              <a:buNone/>
            </a:pPr>
            <a:r>
              <a:rPr lang="nb-NO" dirty="0"/>
              <a:t>FNF-systemet oversender tekst til samtykke som dekker utlevering av de eksplisitte opplysninger som er bedt om under &lt;skade forespørsel&gt;  av selskapet</a:t>
            </a:r>
          </a:p>
          <a:p>
            <a:pPr lvl="1"/>
            <a:r>
              <a:rPr lang="nb-NO" dirty="0"/>
              <a:t>Selskapet fyller inn(</a:t>
            </a:r>
            <a:r>
              <a:rPr lang="nb-NO" dirty="0">
                <a:solidFill>
                  <a:srgbClr val="FF0000"/>
                </a:solidFill>
              </a:rPr>
              <a:t>rødt</a:t>
            </a:r>
            <a:r>
              <a:rPr lang="nb-NO" dirty="0"/>
              <a:t>):</a:t>
            </a:r>
          </a:p>
          <a:p>
            <a:pPr lvl="2"/>
            <a:r>
              <a:rPr lang="nb-NO" dirty="0"/>
              <a:t>Samtykket ble gitt </a:t>
            </a:r>
            <a:r>
              <a:rPr lang="nb-NO" b="1" i="1" dirty="0"/>
              <a:t>&lt;</a:t>
            </a:r>
            <a:r>
              <a:rPr lang="nb-NO" b="1" i="1" dirty="0">
                <a:solidFill>
                  <a:srgbClr val="00B050"/>
                </a:solidFill>
              </a:rPr>
              <a:t>dato</a:t>
            </a:r>
            <a:r>
              <a:rPr lang="nb-NO" b="1" i="1" dirty="0"/>
              <a:t>&gt;</a:t>
            </a:r>
            <a:r>
              <a:rPr lang="nb-NO" dirty="0"/>
              <a:t> og </a:t>
            </a:r>
            <a:r>
              <a:rPr lang="nb-NO" b="1" i="1" dirty="0"/>
              <a:t>&lt;</a:t>
            </a:r>
            <a:r>
              <a:rPr lang="nb-NO" i="1" dirty="0">
                <a:solidFill>
                  <a:srgbClr val="FF0000"/>
                </a:solidFill>
              </a:rPr>
              <a:t>navn lege / legesenter</a:t>
            </a:r>
            <a:r>
              <a:rPr lang="nb-NO" b="1" i="1" dirty="0"/>
              <a:t>&gt; </a:t>
            </a:r>
            <a:r>
              <a:rPr lang="nb-NO" dirty="0"/>
              <a:t>er oppgitt som en av kildene som fritas for taushetsplikten. </a:t>
            </a:r>
          </a:p>
          <a:p>
            <a:pPr lvl="2"/>
            <a:r>
              <a:rPr lang="nb-NO" dirty="0"/>
              <a:t>Fullmaktens varighet gjelder frem til saken er avsluttet.</a:t>
            </a:r>
          </a:p>
          <a:p>
            <a:pPr lvl="3"/>
            <a:r>
              <a:rPr lang="nb-NO" dirty="0"/>
              <a:t>&lt;16 år; Fullmakten er signert av foresatte &lt;</a:t>
            </a:r>
            <a:r>
              <a:rPr lang="nb-NO" dirty="0">
                <a:solidFill>
                  <a:srgbClr val="FF0000"/>
                </a:solidFill>
              </a:rPr>
              <a:t>navn</a:t>
            </a:r>
            <a:r>
              <a:rPr lang="nb-NO" dirty="0"/>
              <a:t>&gt; + &lt;</a:t>
            </a:r>
            <a:r>
              <a:rPr lang="nb-NO" dirty="0">
                <a:solidFill>
                  <a:srgbClr val="FF0000"/>
                </a:solidFill>
              </a:rPr>
              <a:t>navn</a:t>
            </a:r>
            <a:r>
              <a:rPr lang="nb-NO" dirty="0"/>
              <a:t>&gt; </a:t>
            </a:r>
          </a:p>
          <a:p>
            <a:pPr lvl="3"/>
            <a:r>
              <a:rPr lang="nb-NO" dirty="0"/>
              <a:t>Død: Fullmakten er signert av etterlatte &lt;</a:t>
            </a:r>
            <a:r>
              <a:rPr lang="nb-NO" dirty="0">
                <a:solidFill>
                  <a:srgbClr val="FF0000"/>
                </a:solidFill>
              </a:rPr>
              <a:t>navn</a:t>
            </a:r>
            <a:r>
              <a:rPr lang="nb-NO" dirty="0"/>
              <a:t>&gt; + &lt;</a:t>
            </a:r>
            <a:r>
              <a:rPr lang="nb-NO" dirty="0">
                <a:solidFill>
                  <a:srgbClr val="FF0000"/>
                </a:solidFill>
              </a:rPr>
              <a:t>navn</a:t>
            </a:r>
            <a:r>
              <a:rPr lang="nb-NO" dirty="0"/>
              <a:t>&gt; </a:t>
            </a:r>
          </a:p>
          <a:p>
            <a:pPr lvl="3"/>
            <a:endParaRPr lang="nb-NO" dirty="0"/>
          </a:p>
          <a:p>
            <a:pPr lvl="2"/>
            <a:endParaRPr lang="nb-NO" dirty="0"/>
          </a:p>
          <a:p>
            <a:pPr lvl="1"/>
            <a:r>
              <a:rPr lang="nb-NO" i="1" dirty="0"/>
              <a:t>Selskapet står ansvarlig for håndtering av underskrevet/signert fullmakt på sin side</a:t>
            </a:r>
          </a:p>
          <a:p>
            <a:pPr lvl="1"/>
            <a:r>
              <a:rPr lang="nb-NO" i="1" dirty="0"/>
              <a:t>Selskapet er ansvarlig for valg av korrekt samtykke</a:t>
            </a:r>
          </a:p>
          <a:p>
            <a:pPr lvl="1"/>
            <a:endParaRPr lang="nb-NO" i="1" dirty="0"/>
          </a:p>
          <a:p>
            <a:pPr marL="215935" lvl="1" indent="0">
              <a:buNone/>
            </a:pPr>
            <a:r>
              <a:rPr lang="nb-NO" dirty="0">
                <a:latin typeface="Arial" panose="020B0604020202020204" pitchFamily="34" charset="0"/>
                <a:cs typeface="Arial" panose="020B0604020202020204" pitchFamily="34" charset="0"/>
              </a:rPr>
              <a:t>(</a:t>
            </a:r>
            <a:r>
              <a:rPr lang="nb-NO" dirty="0">
                <a:solidFill>
                  <a:srgbClr val="00B050"/>
                </a:solidFill>
                <a:latin typeface="Arial" panose="020B0604020202020204" pitchFamily="34" charset="0"/>
                <a:cs typeface="Arial" panose="020B0604020202020204" pitchFamily="34" charset="0"/>
              </a:rPr>
              <a:t>Grønn tekst </a:t>
            </a:r>
            <a:r>
              <a:rPr lang="nb-NO" dirty="0">
                <a:latin typeface="Arial" panose="020B0604020202020204" pitchFamily="34" charset="0"/>
                <a:cs typeface="Arial" panose="020B0604020202020204" pitchFamily="34" charset="0"/>
              </a:rPr>
              <a:t>= fylles inn av FNF-Løsningen)</a:t>
            </a:r>
          </a:p>
          <a:p>
            <a:pPr marL="215935" lvl="1" indent="0">
              <a:buNone/>
            </a:pPr>
            <a:endParaRPr lang="nb-NO" i="1" dirty="0"/>
          </a:p>
          <a:p>
            <a:pPr lvl="1"/>
            <a:endParaRPr lang="nb-NO" dirty="0"/>
          </a:p>
          <a:p>
            <a:endParaRPr lang="nb-NO" dirty="0"/>
          </a:p>
        </p:txBody>
      </p:sp>
    </p:spTree>
    <p:extLst>
      <p:ext uri="{BB962C8B-B14F-4D97-AF65-F5344CB8AC3E}">
        <p14:creationId xmlns:p14="http://schemas.microsoft.com/office/powerpoint/2010/main" val="19402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686319" y="1553287"/>
            <a:ext cx="8955237" cy="3476970"/>
          </a:xfrm>
          <a:prstGeom prst="rect">
            <a:avLst/>
          </a:prstGeom>
        </p:spPr>
        <p:txBody>
          <a:bodyPr wrap="square">
            <a:spAutoFit/>
          </a:bodyPr>
          <a:lstStyle/>
          <a:p>
            <a:r>
              <a:rPr lang="nb-NO" sz="1100" b="1" dirty="0">
                <a:latin typeface="Arial" panose="020B0604020202020204" pitchFamily="34" charset="0"/>
                <a:ea typeface="Calibri" panose="020F0502020204030204" pitchFamily="34" charset="0"/>
                <a:cs typeface="Times New Roman" panose="02020603050405020304" pitchFamily="18" charset="0"/>
              </a:rPr>
              <a:t>1. Legeerklæring enkel (basisfullmakt + Basisfullmakt&lt;16år)</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i="1" dirty="0">
                <a:latin typeface="Arial" panose="020B0604020202020204" pitchFamily="34" charset="0"/>
                <a:ea typeface="Calibri" panose="020F0502020204030204" pitchFamily="34" charset="0"/>
                <a:cs typeface="Times New Roman" panose="02020603050405020304" pitchFamily="18" charset="0"/>
              </a:rPr>
              <a:t>(Brukes ved skader der det er klar årsakssammenheng – </a:t>
            </a:r>
            <a:r>
              <a:rPr lang="nb-NO" sz="1100" i="1" dirty="0" err="1">
                <a:latin typeface="Arial" panose="020B0604020202020204" pitchFamily="34" charset="0"/>
                <a:ea typeface="Calibri" panose="020F0502020204030204" pitchFamily="34" charset="0"/>
                <a:cs typeface="Times New Roman" panose="02020603050405020304" pitchFamily="18" charset="0"/>
              </a:rPr>
              <a:t>f.eks</a:t>
            </a:r>
            <a:r>
              <a:rPr lang="nb-NO" sz="1100" i="1" dirty="0">
                <a:latin typeface="Arial" panose="020B0604020202020204" pitchFamily="34" charset="0"/>
                <a:ea typeface="Calibri" panose="020F0502020204030204" pitchFamily="34" charset="0"/>
                <a:cs typeface="Times New Roman" panose="02020603050405020304" pitchFamily="18" charset="0"/>
              </a:rPr>
              <a:t> brudd)</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dirty="0">
                <a:latin typeface="Arial" panose="020B0604020202020204" pitchFamily="34" charset="0"/>
                <a:ea typeface="Calibri" panose="020F0502020204030204" pitchFamily="34"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Calibri" panose="020F0502020204030204" pitchFamily="34" charset="0"/>
                <a:cs typeface="Times New Roman" panose="02020603050405020304" pitchFamily="18" charset="0"/>
              </a:rPr>
              <a:t>For </a:t>
            </a:r>
            <a:r>
              <a:rPr lang="x-none" sz="1100" dirty="0">
                <a:latin typeface="Arial" panose="020B0604020202020204" pitchFamily="34" charset="0"/>
                <a:ea typeface="Times New Roman" panose="02020603050405020304" pitchFamily="18" charset="0"/>
                <a:cs typeface="Times New Roman" panose="02020603050405020304" pitchFamily="18" charset="0"/>
              </a:rPr>
              <a:t>å behandle saken videre trenger </a:t>
            </a:r>
            <a:r>
              <a:rPr lang="nb-NO" sz="1100" dirty="0">
                <a:latin typeface="Arial" panose="020B0604020202020204" pitchFamily="34" charset="0"/>
                <a:ea typeface="Times New Roman" panose="02020603050405020304" pitchFamily="18" charset="0"/>
                <a:cs typeface="Times New Roman" panose="02020603050405020304" pitchFamily="18" charset="0"/>
              </a:rPr>
              <a:t>selskapet</a:t>
            </a:r>
            <a:r>
              <a:rPr lang="x-none" sz="1100" dirty="0">
                <a:latin typeface="Arial" panose="020B0604020202020204" pitchFamily="34" charset="0"/>
                <a:ea typeface="Times New Roman" panose="02020603050405020304" pitchFamily="18" charset="0"/>
                <a:cs typeface="Times New Roman" panose="02020603050405020304" pitchFamily="18" charset="0"/>
              </a:rPr>
              <a:t> utfyllende opplysninger om skaden. </a:t>
            </a:r>
            <a:r>
              <a:rPr lang="nb-NO" sz="1100" dirty="0">
                <a:latin typeface="Arial" panose="020B0604020202020204" pitchFamily="34" charset="0"/>
                <a:ea typeface="Times New Roman" panose="02020603050405020304" pitchFamily="18" charset="0"/>
                <a:cs typeface="Times New Roman" panose="02020603050405020304" pitchFamily="18" charset="0"/>
              </a:rPr>
              <a:t>Vi</a:t>
            </a:r>
            <a:r>
              <a:rPr lang="x-none" sz="1100" dirty="0">
                <a:latin typeface="Arial" panose="020B0604020202020204" pitchFamily="34" charset="0"/>
                <a:ea typeface="Times New Roman" panose="02020603050405020304" pitchFamily="18" charset="0"/>
                <a:cs typeface="Times New Roman" panose="02020603050405020304" pitchFamily="18" charset="0"/>
              </a:rPr>
              <a:t> ber derfor om svar på følgende spørsmål:</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Hvilke opplysninger er journalført om selve hendelsen/skademekanismen?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Hvilke symptomer og funn er journalført fra første undersøkelse av pasienten etter hendelsen (oppgi dato for undersøkelsen)?</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Resultat av supplerende</a:t>
            </a:r>
            <a:r>
              <a:rPr lang="nb-NO" sz="1100" dirty="0">
                <a:latin typeface="Arial" panose="020B0604020202020204" pitchFamily="34" charset="0"/>
                <a:ea typeface="Times New Roman" panose="02020603050405020304" pitchFamily="18" charset="0"/>
                <a:cs typeface="Times New Roman" panose="02020603050405020304" pitchFamily="18" charset="0"/>
              </a:rPr>
              <a:t> utredninger og</a:t>
            </a:r>
            <a:r>
              <a:rPr lang="x-none" sz="1100" dirty="0">
                <a:latin typeface="Arial" panose="020B0604020202020204" pitchFamily="34" charset="0"/>
                <a:ea typeface="Times New Roman" panose="02020603050405020304" pitchFamily="18" charset="0"/>
                <a:cs typeface="Times New Roman" panose="02020603050405020304" pitchFamily="18" charset="0"/>
              </a:rPr>
              <a:t> undersøkelser.</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Gjennomført behandling (type og effekt).</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Funn ved evt. operative inngrep (evt. kopi av operasjonsbeskrivelse)</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Font typeface="+mj-lt"/>
              <a:buAutoNum type="arabicPeriod"/>
              <a:tabLst>
                <a:tab pos="457063" algn="l"/>
              </a:tabLst>
            </a:pPr>
            <a:r>
              <a:rPr lang="x-none" sz="1100" dirty="0">
                <a:ea typeface="Calibri" panose="020F0502020204030204" pitchFamily="34" charset="0"/>
                <a:cs typeface="Times New Roman" panose="02020603050405020304" pitchFamily="18" charset="0"/>
              </a:rPr>
              <a:t>Status nå </a:t>
            </a:r>
            <a:r>
              <a:rPr lang="nb-NO" sz="1100" dirty="0">
                <a:ea typeface="Calibri" panose="020F0502020204030204" pitchFamily="34" charset="0"/>
                <a:cs typeface="Times New Roman" panose="02020603050405020304" pitchFamily="18" charset="0"/>
              </a:rPr>
              <a:t>(oppgi dato for siste undersøkelse): Beskriv </a:t>
            </a:r>
            <a:r>
              <a:rPr lang="x-none" sz="1100" dirty="0">
                <a:ea typeface="Calibri" panose="020F0502020204030204" pitchFamily="34" charset="0"/>
                <a:cs typeface="Times New Roman" panose="02020603050405020304" pitchFamily="18" charset="0"/>
              </a:rPr>
              <a:t>symptomer, funn og funksjon ved siste undersøkelse så detaljert som mulig.</a:t>
            </a:r>
            <a:endParaRPr lang="nb-NO" sz="1100" dirty="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Er videre behandling nødvendig (type og varighet)?</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nb-NO" sz="1100" dirty="0">
                <a:latin typeface="Arial" panose="020B0604020202020204" pitchFamily="34" charset="0"/>
                <a:ea typeface="Times New Roman" panose="02020603050405020304" pitchFamily="18" charset="0"/>
                <a:cs typeface="Times New Roman" panose="02020603050405020304" pitchFamily="18" charset="0"/>
              </a:rPr>
              <a:t>Forventet videre utvikling/p</a:t>
            </a:r>
            <a:r>
              <a:rPr lang="x-none" sz="1100" dirty="0">
                <a:latin typeface="Arial" panose="020B0604020202020204" pitchFamily="34" charset="0"/>
                <a:ea typeface="Times New Roman" panose="02020603050405020304" pitchFamily="18" charset="0"/>
                <a:cs typeface="Times New Roman" panose="02020603050405020304" pitchFamily="18" charset="0"/>
              </a:rPr>
              <a:t>rognose </a:t>
            </a:r>
            <a:endParaRPr lang="nb-NO" sz="1100" dirty="0">
              <a:latin typeface="Arial" panose="020B0604020202020204" pitchFamily="34" charset="0"/>
              <a:ea typeface="Times New Roman" panose="02020603050405020304" pitchFamily="18"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Symptomer fra samme organsystem/kroppsdel siste 3 år før aktuelle hendelse</a:t>
            </a:r>
            <a:r>
              <a:rPr lang="nb-NO" sz="1100" dirty="0">
                <a:latin typeface="Arial" panose="020B0604020202020204" pitchFamily="34" charset="0"/>
                <a:ea typeface="Times New Roman" panose="02020603050405020304" pitchFamily="18" charset="0"/>
                <a:cs typeface="Times New Roman" panose="02020603050405020304" pitchFamily="18" charset="0"/>
              </a:rPr>
              <a:t>?   Ja / Nei</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Har andre forhold enn aktuelle skade betydning for prognose/fremtidig funksjon?</a:t>
            </a:r>
            <a:r>
              <a:rPr lang="nb-NO" sz="1100" dirty="0">
                <a:latin typeface="Arial" panose="020B0604020202020204" pitchFamily="34" charset="0"/>
                <a:ea typeface="Times New Roman" panose="02020603050405020304" pitchFamily="18" charset="0"/>
                <a:cs typeface="Times New Roman" panose="02020603050405020304" pitchFamily="18" charset="0"/>
              </a:rPr>
              <a:t> Ja / Nei</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Ble skaden behandlet av andre før første undersøkelse hos deg? Oppgi i så fall dato og navn på lege/legevakt/sykehus. Legg gjerne ved kopi av epikrise hvis det foreligger.</a:t>
            </a:r>
            <a:endParaRPr lang="nb-NO" sz="1100" dirty="0">
              <a:latin typeface="Arial" panose="020B0604020202020204" pitchFamily="34" charset="0"/>
              <a:ea typeface="Times New Roman" panose="02020603050405020304" pitchFamily="18" charset="0"/>
              <a:cs typeface="Times New Roman" panose="02020603050405020304" pitchFamily="18" charset="0"/>
            </a:endParaRPr>
          </a:p>
          <a:p>
            <a:pPr marL="342797" indent="-342797">
              <a:buSzPts val="1100"/>
              <a:buFont typeface="+mj-lt"/>
              <a:buAutoNum type="arabicPeriod"/>
              <a:tabLst>
                <a:tab pos="228531" algn="l"/>
              </a:tabLst>
            </a:pPr>
            <a:endParaRPr lang="nb-NO" sz="1100" dirty="0">
              <a:latin typeface="Arial" panose="020B060402020202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endParaRPr lang="nb-NO" sz="1100" dirty="0">
              <a:latin typeface="Arial" panose="020B0604020202020204" pitchFamily="34" charset="0"/>
              <a:ea typeface="Calibri" panose="020F0502020204030204" pitchFamily="34" charset="0"/>
              <a:cs typeface="Times New Roman" panose="02020603050405020304" pitchFamily="18" charset="0"/>
            </a:endParaRPr>
          </a:p>
          <a:p>
            <a:pPr>
              <a:buSzPts val="1100"/>
              <a:tabLst>
                <a:tab pos="228531" algn="l"/>
              </a:tabLst>
            </a:pPr>
            <a:endParaRPr lang="nb-NO"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tel 1">
            <a:extLst>
              <a:ext uri="{FF2B5EF4-FFF2-40B4-BE49-F238E27FC236}">
                <a16:creationId xmlns:a16="http://schemas.microsoft.com/office/drawing/2014/main" id="{54272FF7-34C2-47BE-9245-4C3F3EA08150}"/>
              </a:ext>
            </a:extLst>
          </p:cNvPr>
          <p:cNvSpPr>
            <a:spLocks noGrp="1"/>
          </p:cNvSpPr>
          <p:nvPr>
            <p:ph type="title"/>
          </p:nvPr>
        </p:nvSpPr>
        <p:spPr>
          <a:xfrm>
            <a:off x="1440030" y="261057"/>
            <a:ext cx="9311940" cy="615393"/>
          </a:xfrm>
        </p:spPr>
        <p:txBody>
          <a:bodyPr>
            <a:normAutofit fontScale="90000"/>
          </a:bodyPr>
          <a:lstStyle/>
          <a:p>
            <a:r>
              <a:rPr lang="nb-NO" dirty="0"/>
              <a:t>Spørsmålsgruppe 1 (Skade)</a:t>
            </a:r>
            <a:endParaRPr lang="en-US" dirty="0"/>
          </a:p>
        </p:txBody>
      </p:sp>
    </p:spTree>
    <p:extLst>
      <p:ext uri="{BB962C8B-B14F-4D97-AF65-F5344CB8AC3E}">
        <p14:creationId xmlns:p14="http://schemas.microsoft.com/office/powerpoint/2010/main" val="388478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708614" y="1014594"/>
            <a:ext cx="8418170" cy="4661601"/>
          </a:xfrm>
          <a:prstGeom prst="rect">
            <a:avLst/>
          </a:prstGeom>
        </p:spPr>
        <p:txBody>
          <a:bodyPr wrap="square">
            <a:spAutoFit/>
          </a:bodyPr>
          <a:lstStyle/>
          <a:p>
            <a:r>
              <a:rPr lang="nb-NO" sz="1100" b="1" dirty="0">
                <a:latin typeface="Arial" panose="020B0604020202020204" pitchFamily="34" charset="0"/>
                <a:ea typeface="Calibri" panose="020F0502020204030204" pitchFamily="34" charset="0"/>
                <a:cs typeface="Times New Roman" panose="02020603050405020304" pitchFamily="18" charset="0"/>
              </a:rPr>
              <a:t>2. Legeerklæring omfattende (basisfullmakt + Basisfullmakt&lt;16år)</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i="1" dirty="0">
                <a:latin typeface="Arial" panose="020B0604020202020204" pitchFamily="34" charset="0"/>
                <a:ea typeface="Calibri" panose="020F0502020204030204" pitchFamily="34" charset="0"/>
                <a:cs typeface="Times New Roman" panose="02020603050405020304" pitchFamily="18" charset="0"/>
              </a:rPr>
              <a:t>(Brukes ved skader der det er usikker årsakssammenheng- beskjedne funn/mye subjektive plager – typisk hjernerystelse eller nakke/rygg uten brudd)</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dirty="0">
                <a:latin typeface="Arial" panose="020B0604020202020204" pitchFamily="34" charset="0"/>
                <a:ea typeface="Calibri" panose="020F0502020204030204" pitchFamily="34"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Calibri" panose="020F0502020204030204" pitchFamily="34" charset="0"/>
                <a:cs typeface="Times New Roman" panose="02020603050405020304" pitchFamily="18" charset="0"/>
              </a:rPr>
              <a:t>For </a:t>
            </a:r>
            <a:r>
              <a:rPr lang="x-none" sz="1100" dirty="0">
                <a:latin typeface="Arial" panose="020B0604020202020204" pitchFamily="34" charset="0"/>
                <a:ea typeface="Times New Roman" panose="02020603050405020304" pitchFamily="18" charset="0"/>
                <a:cs typeface="Times New Roman" panose="02020603050405020304" pitchFamily="18" charset="0"/>
              </a:rPr>
              <a:t>å behandle saken videre trenger </a:t>
            </a:r>
            <a:r>
              <a:rPr lang="nb-NO" sz="1100" dirty="0">
                <a:latin typeface="Arial" panose="020B0604020202020204" pitchFamily="34" charset="0"/>
                <a:ea typeface="Times New Roman" panose="02020603050405020304" pitchFamily="18" charset="0"/>
                <a:cs typeface="Times New Roman" panose="02020603050405020304" pitchFamily="18" charset="0"/>
              </a:rPr>
              <a:t>selskapet</a:t>
            </a:r>
            <a:r>
              <a:rPr lang="x-none" sz="1100" dirty="0">
                <a:latin typeface="Arial" panose="020B0604020202020204" pitchFamily="34" charset="0"/>
                <a:ea typeface="Times New Roman" panose="02020603050405020304" pitchFamily="18" charset="0"/>
                <a:cs typeface="Times New Roman" panose="02020603050405020304" pitchFamily="18" charset="0"/>
              </a:rPr>
              <a:t> utfyllende opplysninger om skaden.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dirty="0">
                <a:latin typeface="Arial" panose="020B0604020202020204" pitchFamily="34" charset="0"/>
                <a:ea typeface="Times New Roman" panose="02020603050405020304" pitchFamily="18" charset="0"/>
                <a:cs typeface="Times New Roman" panose="02020603050405020304" pitchFamily="18" charset="0"/>
              </a:rPr>
              <a:t>Vi ber</a:t>
            </a:r>
            <a:r>
              <a:rPr lang="x-none" sz="1100" dirty="0">
                <a:latin typeface="Arial" panose="020B0604020202020204" pitchFamily="34" charset="0"/>
                <a:ea typeface="Times New Roman" panose="02020603050405020304" pitchFamily="18" charset="0"/>
                <a:cs typeface="Times New Roman" panose="02020603050405020304" pitchFamily="18" charset="0"/>
              </a:rPr>
              <a:t> derfor om svar på følgende spørsmål:</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Hvilke opplysninger har du om selve hendelsen og fra hvilken kilde (f.eks. pasient /pårørende/sykehus/legevakt)?</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Hvilke symptomer og undersøkelsesfunn er journalført fra pasientens første konsultasjon hos deg etter hendelsen (oppgi dato for undersøkelsen)?</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Beskriv hvordan den videre symptomutvikling har vært.</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Resultat av supplerende </a:t>
            </a:r>
            <a:r>
              <a:rPr lang="nb-NO" sz="1100" dirty="0">
                <a:latin typeface="Arial" panose="020B0604020202020204" pitchFamily="34" charset="0"/>
                <a:ea typeface="Times New Roman" panose="02020603050405020304" pitchFamily="18" charset="0"/>
                <a:cs typeface="Arial" panose="020B0604020202020204" pitchFamily="34" charset="0"/>
              </a:rPr>
              <a:t>utredninger og </a:t>
            </a:r>
            <a:r>
              <a:rPr lang="x-none" sz="1100" dirty="0">
                <a:latin typeface="Arial" panose="020B0604020202020204" pitchFamily="34" charset="0"/>
                <a:ea typeface="Times New Roman" panose="02020603050405020304" pitchFamily="18" charset="0"/>
                <a:cs typeface="Arial" panose="020B0604020202020204" pitchFamily="34" charset="0"/>
              </a:rPr>
              <a:t>undersøkelser.</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Gjennomført behandling (type og effekt).</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Status nå (</a:t>
            </a:r>
            <a:r>
              <a:rPr lang="nb-NO" sz="1100" dirty="0">
                <a:latin typeface="Arial" panose="020B0604020202020204" pitchFamily="34" charset="0"/>
                <a:ea typeface="Times New Roman" panose="02020603050405020304" pitchFamily="18" charset="0"/>
                <a:cs typeface="Arial" panose="020B0604020202020204" pitchFamily="34" charset="0"/>
              </a:rPr>
              <a:t>Oppgi dato for siste undersøkelse): Beskriv </a:t>
            </a:r>
            <a:r>
              <a:rPr lang="x-none" sz="1100" dirty="0">
                <a:latin typeface="Arial" panose="020B0604020202020204" pitchFamily="34" charset="0"/>
                <a:ea typeface="Times New Roman" panose="02020603050405020304" pitchFamily="18" charset="0"/>
                <a:cs typeface="Arial" panose="020B0604020202020204" pitchFamily="34" charset="0"/>
              </a:rPr>
              <a:t>symptomer, funn og funksjon ved siste undersøkelse </a:t>
            </a:r>
            <a:r>
              <a:rPr lang="nb-NO" sz="1100" dirty="0">
                <a:latin typeface="Arial" panose="020B0604020202020204" pitchFamily="34" charset="0"/>
                <a:ea typeface="Times New Roman" panose="02020603050405020304" pitchFamily="18" charset="0"/>
                <a:cs typeface="Arial" panose="020B0604020202020204" pitchFamily="34" charset="0"/>
              </a:rPr>
              <a:t>så detaljert som mulig</a:t>
            </a:r>
            <a:r>
              <a:rPr lang="x-none" sz="1100" dirty="0">
                <a:latin typeface="Arial" panose="020B0604020202020204" pitchFamily="34" charset="0"/>
                <a:ea typeface="Times New Roman" panose="02020603050405020304" pitchFamily="18" charset="0"/>
                <a:cs typeface="Arial" panose="020B0604020202020204" pitchFamily="34" charset="0"/>
              </a:rPr>
              <a:t>.</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Er videre behandling nødvendig? (type og varighet)</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Sykmelding pga skade/plager som følge av hendelsen? (tidsrom, grad)</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Sykmelding av annen årsak? </a:t>
            </a:r>
            <a:r>
              <a:rPr lang="nb-NO" sz="1100" dirty="0">
                <a:latin typeface="Arial" panose="020B0604020202020204" pitchFamily="34" charset="0"/>
                <a:ea typeface="Times New Roman" panose="02020603050405020304" pitchFamily="18" charset="0"/>
                <a:cs typeface="Times New Roman" panose="02020603050405020304" pitchFamily="18" charset="0"/>
              </a:rPr>
              <a:t>Ja / Nei</a:t>
            </a:r>
            <a:endParaRPr lang="nb-NO" sz="1100" dirty="0">
              <a:latin typeface="Arial" panose="020B0604020202020204" pitchFamily="34" charset="0"/>
              <a:ea typeface="Times New Roman" panose="02020603050405020304" pitchFamily="18"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Symptomer fra samme organsystem/kroppsdel siste 3 år før aktuelle hendelse</a:t>
            </a:r>
            <a:r>
              <a:rPr lang="nb-NO" sz="1100" dirty="0">
                <a:latin typeface="Arial" panose="020B0604020202020204" pitchFamily="34" charset="0"/>
                <a:ea typeface="Times New Roman" panose="02020603050405020304" pitchFamily="18" charset="0"/>
                <a:cs typeface="Arial" panose="020B0604020202020204" pitchFamily="34" charset="0"/>
              </a:rPr>
              <a:t>? </a:t>
            </a:r>
            <a:r>
              <a:rPr lang="nb-NO" sz="1100" dirty="0">
                <a:latin typeface="Arial" panose="020B0604020202020204" pitchFamily="34" charset="0"/>
                <a:ea typeface="Times New Roman" panose="02020603050405020304" pitchFamily="18" charset="0"/>
                <a:cs typeface="Times New Roman" panose="02020603050405020304" pitchFamily="18" charset="0"/>
              </a:rPr>
              <a:t>Ja / Nei</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nb-NO" sz="1100" dirty="0">
                <a:latin typeface="Arial" panose="020B0604020202020204" pitchFamily="34" charset="0"/>
                <a:ea typeface="Times New Roman" panose="02020603050405020304" pitchFamily="18" charset="0"/>
                <a:cs typeface="Arial" panose="020B0604020202020204" pitchFamily="34" charset="0"/>
              </a:rPr>
              <a:t>Forventet videre utvikling/prognose?</a:t>
            </a: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Foreligger andre forhold av betydning for prognose / fremtidig funksjon?</a:t>
            </a:r>
            <a:r>
              <a:rPr lang="nb-NO" sz="1100" dirty="0">
                <a:latin typeface="Arial" panose="020B0604020202020204" pitchFamily="34" charset="0"/>
                <a:ea typeface="Times New Roman" panose="02020603050405020304" pitchFamily="18" charset="0"/>
                <a:cs typeface="Arial" panose="020B0604020202020204" pitchFamily="34" charset="0"/>
              </a:rPr>
              <a:t> </a:t>
            </a:r>
            <a:r>
              <a:rPr lang="nb-NO" sz="1100" dirty="0">
                <a:latin typeface="Arial" panose="020B0604020202020204" pitchFamily="34" charset="0"/>
                <a:ea typeface="Times New Roman" panose="02020603050405020304" pitchFamily="18" charset="0"/>
                <a:cs typeface="Times New Roman" panose="02020603050405020304" pitchFamily="18" charset="0"/>
              </a:rPr>
              <a:t>Ja / Nei</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Arial" panose="020B0604020202020204" pitchFamily="34" charset="0"/>
              </a:rPr>
              <a:t>Ble skaden behandlet av andre før første undersøkelse hos deg? Oppgi i så fall dato og navn på lege/legevakt/sykehus.</a:t>
            </a:r>
            <a:r>
              <a:rPr lang="nb-NO" sz="1100" dirty="0">
                <a:latin typeface="Arial" panose="020B0604020202020204" pitchFamily="34" charset="0"/>
                <a:ea typeface="Times New Roman" panose="02020603050405020304" pitchFamily="18" charset="0"/>
                <a:cs typeface="Arial" panose="020B0604020202020204" pitchFamily="34" charset="0"/>
              </a:rPr>
              <a:t> Legg gjerne ved epikriser.</a:t>
            </a: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endParaRPr lang="nb-NO" sz="1100" dirty="0">
              <a:latin typeface="Arial" panose="020B0604020202020204" pitchFamily="34" charset="0"/>
              <a:ea typeface="Calibri" panose="020F0502020204030204" pitchFamily="34" charset="0"/>
              <a:cs typeface="Arial" panose="020B0604020202020204" pitchFamily="34" charset="0"/>
            </a:endParaRPr>
          </a:p>
          <a:p>
            <a:pPr>
              <a:buSzPts val="1100"/>
              <a:tabLst>
                <a:tab pos="228531" algn="l"/>
              </a:tabLst>
            </a:pPr>
            <a:endParaRPr lang="nb-NO" sz="1100" dirty="0">
              <a:latin typeface="Arial" panose="020B0604020202020204" pitchFamily="34" charset="0"/>
              <a:ea typeface="Calibri" panose="020F0502020204030204" pitchFamily="34" charset="0"/>
              <a:cs typeface="Arial" panose="020B0604020202020204" pitchFamily="34" charset="0"/>
            </a:endParaRPr>
          </a:p>
          <a:p>
            <a:pPr marL="342797" indent="-342797">
              <a:buSzPts val="1100"/>
              <a:buFont typeface="+mj-lt"/>
              <a:buAutoNum type="arabicPeriod"/>
              <a:tabLst>
                <a:tab pos="228531" algn="l"/>
              </a:tabLst>
            </a:pPr>
            <a:endParaRPr lang="nb-NO" sz="1100" dirty="0">
              <a:latin typeface="Arial" panose="020B0604020202020204" pitchFamily="34" charset="0"/>
              <a:ea typeface="Calibri" panose="020F0502020204030204" pitchFamily="34" charset="0"/>
              <a:cs typeface="Arial" panose="020B0604020202020204" pitchFamily="34" charset="0"/>
            </a:endParaRPr>
          </a:p>
        </p:txBody>
      </p:sp>
      <p:sp>
        <p:nvSpPr>
          <p:cNvPr id="3" name="Tittel 1">
            <a:extLst>
              <a:ext uri="{FF2B5EF4-FFF2-40B4-BE49-F238E27FC236}">
                <a16:creationId xmlns:a16="http://schemas.microsoft.com/office/drawing/2014/main" id="{7A819B59-4436-4BCA-837C-CB9063D9DED6}"/>
              </a:ext>
            </a:extLst>
          </p:cNvPr>
          <p:cNvSpPr>
            <a:spLocks noGrp="1"/>
          </p:cNvSpPr>
          <p:nvPr>
            <p:ph type="title"/>
          </p:nvPr>
        </p:nvSpPr>
        <p:spPr>
          <a:xfrm>
            <a:off x="1440030" y="261057"/>
            <a:ext cx="9311940" cy="615393"/>
          </a:xfrm>
        </p:spPr>
        <p:txBody>
          <a:bodyPr>
            <a:normAutofit fontScale="90000"/>
          </a:bodyPr>
          <a:lstStyle/>
          <a:p>
            <a:r>
              <a:rPr lang="nb-NO" dirty="0"/>
              <a:t>Spørsmålsgruppe 2 (Skade)</a:t>
            </a:r>
            <a:endParaRPr lang="en-US" dirty="0"/>
          </a:p>
        </p:txBody>
      </p:sp>
    </p:spTree>
    <p:extLst>
      <p:ext uri="{BB962C8B-B14F-4D97-AF65-F5344CB8AC3E}">
        <p14:creationId xmlns:p14="http://schemas.microsoft.com/office/powerpoint/2010/main" val="87267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633067" y="1828424"/>
            <a:ext cx="8751104" cy="2461572"/>
          </a:xfrm>
          <a:prstGeom prst="rect">
            <a:avLst/>
          </a:prstGeom>
        </p:spPr>
        <p:txBody>
          <a:bodyPr wrap="square">
            <a:spAutoFit/>
          </a:bodyPr>
          <a:lstStyle/>
          <a:p>
            <a:r>
              <a:rPr lang="nb-NO" sz="1100" b="1" dirty="0">
                <a:latin typeface="Arial" panose="020B0604020202020204" pitchFamily="34" charset="0"/>
                <a:ea typeface="Calibri" panose="020F0502020204030204" pitchFamily="34" charset="0"/>
                <a:cs typeface="Times New Roman" panose="02020603050405020304" pitchFamily="18" charset="0"/>
              </a:rPr>
              <a:t>3. Legeerklæring oppdaterte opplysninger (basisfullmakt + Basisfullmakt&lt;16år)</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i="1" dirty="0">
                <a:latin typeface="Arial" panose="020B0604020202020204" pitchFamily="34" charset="0"/>
                <a:ea typeface="Calibri" panose="020F0502020204030204" pitchFamily="34" charset="0"/>
                <a:cs typeface="Times New Roman" panose="02020603050405020304" pitchFamily="18" charset="0"/>
              </a:rPr>
              <a:t>(Brukes ved behov for oppdatering av status og tidligere mottatt svar på en av de to variantene over, som regel brukt enkel variant (1) tidligere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Calibri" panose="020F0502020204030204" pitchFamily="34" charset="0"/>
                <a:ea typeface="Calibri" panose="020F0502020204030204" pitchFamily="34"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dirty="0">
                <a:latin typeface="Arial" panose="020B0604020202020204" pitchFamily="34" charset="0"/>
                <a:ea typeface="Calibri" panose="020F0502020204030204" pitchFamily="34" charset="0"/>
                <a:cs typeface="Times New Roman" panose="02020603050405020304" pitchFamily="18" charset="0"/>
              </a:rPr>
              <a:t>Selskapet</a:t>
            </a:r>
            <a:r>
              <a:rPr lang="x-none" sz="1100" dirty="0">
                <a:latin typeface="Arial" panose="020B0604020202020204" pitchFamily="34" charset="0"/>
                <a:ea typeface="Calibri" panose="020F0502020204030204" pitchFamily="34" charset="0"/>
                <a:cs typeface="Times New Roman" panose="02020603050405020304" pitchFamily="18" charset="0"/>
              </a:rPr>
              <a:t> har </a:t>
            </a:r>
            <a:r>
              <a:rPr lang="nb-NO" sz="1100" dirty="0">
                <a:latin typeface="Arial" panose="020B0604020202020204" pitchFamily="34" charset="0"/>
                <a:ea typeface="Calibri" panose="020F0502020204030204" pitchFamily="34" charset="0"/>
                <a:cs typeface="Times New Roman" panose="02020603050405020304" pitchFamily="18" charset="0"/>
              </a:rPr>
              <a:t>tidligere mottatt </a:t>
            </a:r>
            <a:r>
              <a:rPr lang="x-none" sz="1100" dirty="0">
                <a:latin typeface="Arial" panose="020B0604020202020204" pitchFamily="34" charset="0"/>
                <a:ea typeface="Calibri" panose="020F0502020204030204" pitchFamily="34" charset="0"/>
                <a:cs typeface="Times New Roman" panose="02020603050405020304" pitchFamily="18" charset="0"/>
              </a:rPr>
              <a:t>medisinske opplysninger</a:t>
            </a:r>
            <a:r>
              <a:rPr lang="x-none" sz="1100" dirty="0">
                <a:latin typeface="Arial" panose="020B0604020202020204" pitchFamily="34" charset="0"/>
                <a:ea typeface="Times New Roman" panose="02020603050405020304" pitchFamily="18" charset="0"/>
                <a:cs typeface="Times New Roman" panose="02020603050405020304" pitchFamily="18" charset="0"/>
              </a:rPr>
              <a:t>. For å gjøre en endelig vurdering i saken trenger </a:t>
            </a:r>
            <a:r>
              <a:rPr lang="nb-NO" sz="1100" dirty="0">
                <a:latin typeface="Arial" panose="020B0604020202020204" pitchFamily="34" charset="0"/>
                <a:ea typeface="Times New Roman" panose="02020603050405020304" pitchFamily="18" charset="0"/>
                <a:cs typeface="Times New Roman" panose="02020603050405020304" pitchFamily="18" charset="0"/>
              </a:rPr>
              <a:t>vi</a:t>
            </a:r>
            <a:r>
              <a:rPr lang="x-none" sz="1100" dirty="0">
                <a:latin typeface="Arial" panose="020B0604020202020204" pitchFamily="34" charset="0"/>
                <a:ea typeface="Times New Roman" panose="02020603050405020304" pitchFamily="18" charset="0"/>
                <a:cs typeface="Times New Roman" panose="02020603050405020304" pitchFamily="18" charset="0"/>
              </a:rPr>
              <a:t> imidlertid oppdaterte opplysninger om forløpet fra</a:t>
            </a:r>
            <a:r>
              <a:rPr lang="nb-NO" sz="1100" dirty="0">
                <a:latin typeface="Arial" panose="020B0604020202020204" pitchFamily="34" charset="0"/>
                <a:ea typeface="Times New Roman" panose="02020603050405020304" pitchFamily="18" charset="0"/>
                <a:cs typeface="Times New Roman" panose="02020603050405020304" pitchFamily="18" charset="0"/>
              </a:rPr>
              <a:t> &lt;</a:t>
            </a:r>
            <a:r>
              <a:rPr lang="nb-NO" sz="1100" b="1" i="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dato</a:t>
            </a:r>
            <a:r>
              <a:rPr lang="nb-NO" sz="11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nb-NO" sz="1100" b="1" i="1" dirty="0">
                <a:latin typeface="Arial" panose="020B0604020202020204" pitchFamily="34" charset="0"/>
                <a:ea typeface="Times New Roman" panose="02020603050405020304" pitchFamily="18" charset="0"/>
                <a:cs typeface="Times New Roman" panose="02020603050405020304" pitchFamily="18" charset="0"/>
              </a:rPr>
              <a:t>&gt;</a:t>
            </a:r>
            <a:r>
              <a:rPr lang="x-none" sz="1100" dirty="0">
                <a:latin typeface="Arial" panose="020B0604020202020204" pitchFamily="34" charset="0"/>
                <a:ea typeface="Times New Roman" panose="02020603050405020304" pitchFamily="18" charset="0"/>
                <a:cs typeface="Times New Roman" panose="02020603050405020304" pitchFamily="18" charset="0"/>
              </a:rPr>
              <a:t>og til dags dato.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dirty="0">
                <a:latin typeface="Arial" panose="020B0604020202020204" pitchFamily="34" charset="0"/>
                <a:ea typeface="Times New Roman" panose="02020603050405020304" pitchFamily="18" charset="0"/>
                <a:cs typeface="Times New Roman" panose="02020603050405020304" pitchFamily="18" charset="0"/>
              </a:rPr>
              <a:t>Vi</a:t>
            </a:r>
            <a:r>
              <a:rPr lang="x-none" sz="1100" dirty="0">
                <a:latin typeface="Arial" panose="020B0604020202020204" pitchFamily="34" charset="0"/>
                <a:ea typeface="Times New Roman" panose="02020603050405020304" pitchFamily="18" charset="0"/>
                <a:cs typeface="Times New Roman" panose="02020603050405020304" pitchFamily="18" charset="0"/>
              </a:rPr>
              <a:t> ber derfor om svar på følgende spørsmål vedrørende symptomutvikling, funn og funksjon i perioden som er angitt ovenfor:</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Resultat av supplerende </a:t>
            </a:r>
            <a:r>
              <a:rPr lang="nb-NO" sz="1100" dirty="0">
                <a:latin typeface="Arial" panose="020B0604020202020204" pitchFamily="34" charset="0"/>
                <a:ea typeface="Times New Roman" panose="02020603050405020304" pitchFamily="18" charset="0"/>
                <a:cs typeface="Times New Roman" panose="02020603050405020304" pitchFamily="18" charset="0"/>
              </a:rPr>
              <a:t>utredninger og </a:t>
            </a:r>
            <a:r>
              <a:rPr lang="x-none" sz="1100" dirty="0">
                <a:latin typeface="Arial" panose="020B0604020202020204" pitchFamily="34" charset="0"/>
                <a:ea typeface="Times New Roman" panose="02020603050405020304" pitchFamily="18" charset="0"/>
                <a:cs typeface="Times New Roman" panose="02020603050405020304" pitchFamily="18" charset="0"/>
              </a:rPr>
              <a:t>undersøkelser.</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Gjennomført behandling (</a:t>
            </a:r>
            <a:r>
              <a:rPr lang="nb-NO" sz="1100" dirty="0">
                <a:latin typeface="Arial" panose="020B0604020202020204" pitchFamily="34" charset="0"/>
                <a:ea typeface="Times New Roman" panose="02020603050405020304" pitchFamily="18" charset="0"/>
                <a:cs typeface="Times New Roman" panose="02020603050405020304" pitchFamily="18" charset="0"/>
              </a:rPr>
              <a:t>angi når, </a:t>
            </a:r>
            <a:r>
              <a:rPr lang="x-none" sz="1100" dirty="0">
                <a:latin typeface="Arial" panose="020B0604020202020204" pitchFamily="34" charset="0"/>
                <a:ea typeface="Times New Roman" panose="02020603050405020304" pitchFamily="18" charset="0"/>
                <a:cs typeface="Times New Roman" panose="02020603050405020304" pitchFamily="18" charset="0"/>
              </a:rPr>
              <a:t>type og effekt).</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Status nå (</a:t>
            </a:r>
            <a:r>
              <a:rPr lang="nb-NO" sz="1100" dirty="0">
                <a:latin typeface="Arial" panose="020B0604020202020204" pitchFamily="34" charset="0"/>
                <a:ea typeface="Times New Roman" panose="02020603050405020304" pitchFamily="18" charset="0"/>
                <a:cs typeface="Times New Roman" panose="02020603050405020304" pitchFamily="18" charset="0"/>
              </a:rPr>
              <a:t>oppgi dato for siste undersøkelse): </a:t>
            </a:r>
            <a:r>
              <a:rPr lang="x-none" sz="1100" dirty="0">
                <a:latin typeface="Arial" panose="020B0604020202020204" pitchFamily="34" charset="0"/>
                <a:ea typeface="Times New Roman" panose="02020603050405020304" pitchFamily="18" charset="0"/>
                <a:cs typeface="Times New Roman" panose="02020603050405020304" pitchFamily="18" charset="0"/>
              </a:rPr>
              <a:t>beskriv symptomer, funn og funksjon ved siste undersøkelse så detaljert som mulig</a:t>
            </a:r>
            <a:endParaRPr lang="nb-NO" sz="1100" dirty="0">
              <a:latin typeface="Arial" panose="020B0604020202020204" pitchFamily="34" charset="0"/>
              <a:ea typeface="Times New Roman" panose="02020603050405020304" pitchFamily="18" charset="0"/>
              <a:cs typeface="Times New Roman" panose="02020603050405020304" pitchFamily="18" charset="0"/>
            </a:endParaRPr>
          </a:p>
          <a:p>
            <a:pPr marL="342797" indent="-342797">
              <a:buSzPts val="1100"/>
              <a:buFont typeface="+mj-lt"/>
              <a:buAutoNum type="arabicPeriod"/>
              <a:tabLst>
                <a:tab pos="228531" algn="l"/>
              </a:tabLst>
            </a:pPr>
            <a:r>
              <a:rPr lang="nb-NO" sz="1100" dirty="0">
                <a:latin typeface="Arial" panose="020B0604020202020204" pitchFamily="34" charset="0"/>
                <a:ea typeface="Times New Roman" panose="02020603050405020304" pitchFamily="18" charset="0"/>
                <a:cs typeface="Times New Roman" panose="02020603050405020304" pitchFamily="18" charset="0"/>
              </a:rPr>
              <a:t>Forventet videre utvikling/prognose. </a:t>
            </a: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Har andre forhold enn aktuelle skade betydning for symptomutvikling / funksjon?</a:t>
            </a:r>
            <a:r>
              <a:rPr lang="nb-NO" sz="1100" dirty="0">
                <a:latin typeface="Arial" panose="020B0604020202020204" pitchFamily="34" charset="0"/>
                <a:ea typeface="Times New Roman" panose="02020603050405020304" pitchFamily="18" charset="0"/>
                <a:cs typeface="Times New Roman" panose="02020603050405020304" pitchFamily="18" charset="0"/>
              </a:rPr>
              <a:t> Ja / Nei</a:t>
            </a:r>
            <a:endParaRPr lang="nb-NO"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tel 1">
            <a:extLst>
              <a:ext uri="{FF2B5EF4-FFF2-40B4-BE49-F238E27FC236}">
                <a16:creationId xmlns:a16="http://schemas.microsoft.com/office/drawing/2014/main" id="{71FF4153-1852-4B45-A898-7E9F9BB05E53}"/>
              </a:ext>
            </a:extLst>
          </p:cNvPr>
          <p:cNvSpPr>
            <a:spLocks noGrp="1"/>
          </p:cNvSpPr>
          <p:nvPr>
            <p:ph type="title"/>
          </p:nvPr>
        </p:nvSpPr>
        <p:spPr>
          <a:xfrm>
            <a:off x="1440030" y="261057"/>
            <a:ext cx="9311940" cy="615393"/>
          </a:xfrm>
        </p:spPr>
        <p:txBody>
          <a:bodyPr>
            <a:normAutofit fontScale="90000"/>
          </a:bodyPr>
          <a:lstStyle/>
          <a:p>
            <a:r>
              <a:rPr lang="nb-NO" dirty="0"/>
              <a:t>Spørsmålsgruppe 3 (Skade)</a:t>
            </a:r>
            <a:endParaRPr lang="en-US" dirty="0"/>
          </a:p>
        </p:txBody>
      </p:sp>
    </p:spTree>
    <p:extLst>
      <p:ext uri="{BB962C8B-B14F-4D97-AF65-F5344CB8AC3E}">
        <p14:creationId xmlns:p14="http://schemas.microsoft.com/office/powerpoint/2010/main" val="149803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375682" y="1351255"/>
            <a:ext cx="9177121" cy="5169300"/>
          </a:xfrm>
          <a:prstGeom prst="rect">
            <a:avLst/>
          </a:prstGeom>
        </p:spPr>
        <p:txBody>
          <a:bodyPr wrap="square">
            <a:spAutoFit/>
          </a:bodyPr>
          <a:lstStyle/>
          <a:p>
            <a:r>
              <a:rPr lang="nb-NO" sz="1100" b="1" dirty="0">
                <a:latin typeface="Arial" panose="020B0604020202020204" pitchFamily="34" charset="0"/>
                <a:ea typeface="Calibri" panose="020F0502020204030204" pitchFamily="34" charset="0"/>
                <a:cs typeface="Times New Roman" panose="02020603050405020304" pitchFamily="18" charset="0"/>
              </a:rPr>
              <a:t>4. Relevante journalopplysninger (</a:t>
            </a:r>
            <a:r>
              <a:rPr lang="nb-NO" sz="1100" b="1" u="sng" dirty="0">
                <a:latin typeface="Arial" panose="020B0604020202020204" pitchFamily="34" charset="0"/>
                <a:ea typeface="Calibri" panose="020F0502020204030204" pitchFamily="34" charset="0"/>
                <a:cs typeface="Times New Roman" panose="02020603050405020304" pitchFamily="18" charset="0"/>
              </a:rPr>
              <a:t>Utvidet</a:t>
            </a:r>
            <a:r>
              <a:rPr lang="nb-NO" sz="1100" b="1" dirty="0">
                <a:latin typeface="Arial" panose="020B0604020202020204" pitchFamily="34" charset="0"/>
                <a:ea typeface="Calibri" panose="020F0502020204030204" pitchFamily="34" charset="0"/>
                <a:cs typeface="Times New Roman" panose="02020603050405020304" pitchFamily="18" charset="0"/>
              </a:rPr>
              <a:t> fullmakt I + </a:t>
            </a:r>
            <a:r>
              <a:rPr lang="nb-NO" sz="1100" b="1" dirty="0"/>
              <a:t>Utvidet fullmakt I &lt; 16 år</a:t>
            </a:r>
            <a:r>
              <a:rPr lang="nb-NO" sz="1100" b="1" dirty="0">
                <a:latin typeface="Arial" panose="020B0604020202020204" pitchFamily="34" charset="0"/>
                <a:ea typeface="Calibri" panose="020F0502020204030204" pitchFamily="34" charset="0"/>
                <a:cs typeface="Times New Roman" panose="02020603050405020304" pitchFamily="18" charset="0"/>
              </a:rPr>
              <a:t> – relevante opplysninger</a:t>
            </a:r>
            <a:r>
              <a:rPr lang="nb-NO" sz="1100" b="1" dirty="0">
                <a:ea typeface="Calibri" panose="020F0502020204030204" pitchFamily="34" charset="0"/>
                <a:cs typeface="Times New Roman" panose="02020603050405020304" pitchFamily="18" charset="0"/>
              </a:rPr>
              <a:t>)</a:t>
            </a:r>
          </a:p>
          <a:p>
            <a:r>
              <a:rPr lang="nb-NO" sz="1100" i="1" dirty="0">
                <a:latin typeface="Arial" panose="020B0604020202020204" pitchFamily="34" charset="0"/>
                <a:ea typeface="Calibri" panose="020F0502020204030204" pitchFamily="34" charset="0"/>
                <a:cs typeface="Times New Roman" panose="02020603050405020304" pitchFamily="18" charset="0"/>
              </a:rPr>
              <a:t>(Brukes ved særlig uklare skadetilfeller med langvarig sykmelding/inntektstap. Kan </a:t>
            </a:r>
            <a:r>
              <a:rPr lang="nb-NO" sz="1100" i="1" dirty="0" err="1">
                <a:latin typeface="Arial" panose="020B0604020202020204" pitchFamily="34" charset="0"/>
                <a:ea typeface="Calibri" panose="020F0502020204030204" pitchFamily="34" charset="0"/>
                <a:cs typeface="Times New Roman" panose="02020603050405020304" pitchFamily="18" charset="0"/>
              </a:rPr>
              <a:t>f.eks</a:t>
            </a:r>
            <a:r>
              <a:rPr lang="nb-NO" sz="1100" i="1" dirty="0">
                <a:latin typeface="Arial" panose="020B0604020202020204" pitchFamily="34" charset="0"/>
                <a:ea typeface="Calibri" panose="020F0502020204030204" pitchFamily="34" charset="0"/>
                <a:cs typeface="Times New Roman" panose="02020603050405020304" pitchFamily="18" charset="0"/>
              </a:rPr>
              <a:t> ha mottatt opplysninger fra andre instanser (eks legevakt, sykehus, NAV/sykmeldingsoversikt) som tyder på mer sammensatt bilde enn det skadelidte formidler)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b="1" dirty="0">
                <a:latin typeface="Arial" panose="020B0604020202020204" pitchFamily="34" charset="0"/>
                <a:ea typeface="Calibri" panose="020F0502020204030204" pitchFamily="34"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dirty="0">
                <a:latin typeface="Arial" panose="020B0604020202020204" pitchFamily="34" charset="0"/>
                <a:ea typeface="Calibri" panose="020F0502020204030204" pitchFamily="34" charset="0"/>
                <a:cs typeface="Times New Roman" panose="02020603050405020304" pitchFamily="18" charset="0"/>
              </a:rPr>
              <a:t>D</a:t>
            </a:r>
            <a:r>
              <a:rPr lang="x-none" sz="1100" dirty="0">
                <a:latin typeface="Arial" panose="020B0604020202020204" pitchFamily="34" charset="0"/>
                <a:ea typeface="Times New Roman" panose="02020603050405020304" pitchFamily="18" charset="0"/>
                <a:cs typeface="Times New Roman" panose="02020603050405020304" pitchFamily="18" charset="0"/>
              </a:rPr>
              <a:t>et </a:t>
            </a:r>
            <a:r>
              <a:rPr lang="nb-NO" sz="1100" dirty="0">
                <a:latin typeface="Arial" panose="020B0604020202020204" pitchFamily="34" charset="0"/>
                <a:ea typeface="Times New Roman" panose="02020603050405020304" pitchFamily="18" charset="0"/>
                <a:cs typeface="Times New Roman" panose="02020603050405020304" pitchFamily="18" charset="0"/>
              </a:rPr>
              <a:t>er </a:t>
            </a:r>
            <a:r>
              <a:rPr lang="x-none" sz="1100" dirty="0">
                <a:latin typeface="Arial" panose="020B0604020202020204" pitchFamily="34" charset="0"/>
                <a:ea typeface="Times New Roman" panose="02020603050405020304" pitchFamily="18" charset="0"/>
                <a:cs typeface="Times New Roman" panose="02020603050405020304" pitchFamily="18" charset="0"/>
              </a:rPr>
              <a:t>nødvendig med utfyllende medisinske opplysninger for å vurdere hvilke helsemessige konsekvenser </a:t>
            </a:r>
            <a:r>
              <a:rPr lang="nb-NO" sz="1100" dirty="0">
                <a:latin typeface="Arial" panose="020B0604020202020204" pitchFamily="34" charset="0"/>
                <a:ea typeface="Times New Roman" panose="02020603050405020304" pitchFamily="18" charset="0"/>
                <a:cs typeface="Times New Roman" panose="02020603050405020304" pitchFamily="18" charset="0"/>
              </a:rPr>
              <a:t>&lt;</a:t>
            </a:r>
            <a:r>
              <a:rPr lang="nb-NO" sz="11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hendelsen</a:t>
            </a:r>
            <a:r>
              <a:rPr lang="nb-NO" sz="1100" dirty="0">
                <a:latin typeface="Arial" panose="020B0604020202020204" pitchFamily="34" charset="0"/>
                <a:ea typeface="Times New Roman" panose="02020603050405020304" pitchFamily="18" charset="0"/>
                <a:cs typeface="Times New Roman" panose="02020603050405020304" pitchFamily="18" charset="0"/>
              </a:rPr>
              <a:t>&gt;</a:t>
            </a:r>
            <a:r>
              <a:rPr lang="x-none" sz="1100" dirty="0">
                <a:latin typeface="Arial" panose="020B0604020202020204" pitchFamily="34" charset="0"/>
                <a:ea typeface="Times New Roman" panose="02020603050405020304" pitchFamily="18" charset="0"/>
                <a:cs typeface="Times New Roman" panose="02020603050405020304" pitchFamily="18" charset="0"/>
              </a:rPr>
              <a:t> er ansvarlig for og hvilke helse- og funksjonsproblemer som eventuelt kan skyldes andre forhold.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nb-NO" sz="1100" dirty="0">
                <a:latin typeface="Arial" panose="020B0604020202020204" pitchFamily="34" charset="0"/>
                <a:ea typeface="Times New Roman" panose="02020603050405020304" pitchFamily="18" charset="0"/>
                <a:cs typeface="Times New Roman" panose="02020603050405020304" pitchFamily="18" charset="0"/>
              </a:rPr>
              <a:t>Vi</a:t>
            </a:r>
            <a:r>
              <a:rPr lang="x-none" sz="1100" dirty="0">
                <a:latin typeface="Arial" panose="020B0604020202020204" pitchFamily="34" charset="0"/>
                <a:ea typeface="Times New Roman" panose="02020603050405020304" pitchFamily="18" charset="0"/>
                <a:cs typeface="Times New Roman" panose="02020603050405020304" pitchFamily="18" charset="0"/>
              </a:rPr>
              <a:t> ber deg derfor oversende relevante journalopplysninger for perioden fra  </a:t>
            </a:r>
            <a:r>
              <a:rPr lang="nb-NO" sz="1100" b="1" i="1" dirty="0">
                <a:latin typeface="Arial" panose="020B0604020202020204" pitchFamily="34" charset="0"/>
                <a:ea typeface="Times New Roman" panose="02020603050405020304" pitchFamily="18" charset="0"/>
                <a:cs typeface="Times New Roman" panose="02020603050405020304" pitchFamily="18" charset="0"/>
              </a:rPr>
              <a:t>&lt; </a:t>
            </a:r>
            <a:r>
              <a:rPr lang="nb-NO" sz="1100" b="1" i="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dato</a:t>
            </a:r>
            <a:r>
              <a:rPr lang="nb-NO" sz="1100" b="1" i="1" dirty="0">
                <a:latin typeface="Arial" panose="020B0604020202020204" pitchFamily="34" charset="0"/>
                <a:ea typeface="Times New Roman" panose="02020603050405020304" pitchFamily="18" charset="0"/>
                <a:cs typeface="Times New Roman" panose="02020603050405020304" pitchFamily="18" charset="0"/>
              </a:rPr>
              <a:t>&gt;, (</a:t>
            </a:r>
            <a:r>
              <a:rPr lang="nb-NO" sz="1100" i="1" dirty="0">
                <a:latin typeface="Arial" panose="020B0604020202020204" pitchFamily="34" charset="0"/>
                <a:ea typeface="Times New Roman" panose="02020603050405020304" pitchFamily="18" charset="0"/>
                <a:cs typeface="Times New Roman" panose="02020603050405020304" pitchFamily="18" charset="0"/>
              </a:rPr>
              <a:t>vanligvis fra 3 eller 5 år før hendelsesdato)</a:t>
            </a:r>
            <a:r>
              <a:rPr lang="nb-NO" sz="1100" b="1" i="1" dirty="0">
                <a:latin typeface="Arial" panose="020B0604020202020204" pitchFamily="34" charset="0"/>
                <a:ea typeface="Times New Roman" panose="02020603050405020304" pitchFamily="18" charset="0"/>
                <a:cs typeface="Times New Roman" panose="02020603050405020304" pitchFamily="18" charset="0"/>
              </a:rPr>
              <a:t> &gt;</a:t>
            </a:r>
            <a:r>
              <a:rPr lang="nb-NO" sz="1100" b="1" dirty="0">
                <a:latin typeface="Arial" panose="020B0604020202020204" pitchFamily="34" charset="0"/>
                <a:ea typeface="Times New Roman" panose="02020603050405020304" pitchFamily="18" charset="0"/>
                <a:cs typeface="Times New Roman" panose="02020603050405020304" pitchFamily="18" charset="0"/>
              </a:rPr>
              <a:t> </a:t>
            </a:r>
            <a:r>
              <a:rPr lang="x-none" sz="1100" dirty="0">
                <a:latin typeface="Arial" panose="020B0604020202020204" pitchFamily="34" charset="0"/>
                <a:ea typeface="Times New Roman" panose="02020603050405020304" pitchFamily="18" charset="0"/>
                <a:cs typeface="Times New Roman" panose="02020603050405020304" pitchFamily="18" charset="0"/>
              </a:rPr>
              <a:t>og frem til dags dato</a:t>
            </a:r>
            <a:r>
              <a:rPr lang="nb-NO" sz="1100" dirty="0">
                <a:latin typeface="Arial" panose="020B0604020202020204" pitchFamily="34" charset="0"/>
                <a:ea typeface="Times New Roman" panose="02020603050405020304" pitchFamily="18" charset="0"/>
                <a:cs typeface="Times New Roman" panose="02020603050405020304" pitchFamily="18" charset="0"/>
              </a:rPr>
              <a:t>, men vær oppmerksom på at opplysninger om identifiserbar tredjeperson ikke skal oversendes.</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Nødvendige og relevante opplysninger for selskapet vil i denne sammenheng være:</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r>
              <a:rPr lang="x-none" sz="1100" dirty="0">
                <a:latin typeface="Arial" panose="020B0604020202020204" pitchFamily="34" charset="0"/>
                <a:ea typeface="Times New Roman" panose="02020603050405020304" pitchFamily="18" charset="0"/>
                <a:cs typeface="Times New Roman" panose="02020603050405020304" pitchFamily="18" charset="0"/>
              </a:rPr>
              <a:t> </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Antall konsultasjoner med dato i hele den aktuelle perioden.</a:t>
            </a:r>
            <a:endParaRPr lang="nb-NO" sz="1100" dirty="0">
              <a:latin typeface="Arial" panose="020B0604020202020204" pitchFamily="34" charset="0"/>
              <a:ea typeface="Times New Roman" panose="02020603050405020304" pitchFamily="18"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Dato og fullstendig journalnotat av alle konsultasjoner i perioden før </a:t>
            </a:r>
            <a:r>
              <a:rPr lang="nb-NO" sz="1100" dirty="0">
                <a:latin typeface="Arial" panose="020B0604020202020204" pitchFamily="34" charset="0"/>
                <a:ea typeface="Times New Roman" panose="02020603050405020304" pitchFamily="18" charset="0"/>
                <a:cs typeface="Times New Roman" panose="02020603050405020304" pitchFamily="18" charset="0"/>
              </a:rPr>
              <a:t>hendelsen</a:t>
            </a:r>
            <a:r>
              <a:rPr lang="x-none" sz="1100" dirty="0">
                <a:latin typeface="Arial" panose="020B0604020202020204" pitchFamily="34" charset="0"/>
                <a:ea typeface="Times New Roman" panose="02020603050405020304" pitchFamily="18" charset="0"/>
                <a:cs typeface="Times New Roman" panose="02020603050405020304" pitchFamily="18" charset="0"/>
              </a:rPr>
              <a:t> som har vedrørt </a:t>
            </a:r>
            <a:r>
              <a:rPr lang="x-none" sz="11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&lt; her fylles det inn i fritekst hvilke symptomer / plager skadelidte angir som følge av skaden &gt; </a:t>
            </a:r>
            <a:r>
              <a:rPr lang="x-none"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x-none" sz="1100" dirty="0">
                <a:latin typeface="Arial" panose="020B0604020202020204" pitchFamily="34" charset="0"/>
                <a:ea typeface="Times New Roman" panose="02020603050405020304" pitchFamily="18" charset="0"/>
                <a:cs typeface="Times New Roman" panose="02020603050405020304" pitchFamily="18" charset="0"/>
              </a:rPr>
              <a:t>og andre journalnotater både før/etter </a:t>
            </a:r>
            <a:r>
              <a:rPr lang="nb-NO" sz="1100" dirty="0">
                <a:latin typeface="Arial" panose="020B0604020202020204" pitchFamily="34" charset="0"/>
                <a:ea typeface="Times New Roman" panose="02020603050405020304" pitchFamily="18" charset="0"/>
                <a:cs typeface="Times New Roman" panose="02020603050405020304" pitchFamily="18" charset="0"/>
              </a:rPr>
              <a:t>hendelsen</a:t>
            </a:r>
            <a:r>
              <a:rPr lang="x-none" sz="1100" dirty="0">
                <a:latin typeface="Arial" panose="020B0604020202020204" pitchFamily="34" charset="0"/>
                <a:ea typeface="Times New Roman" panose="02020603050405020304" pitchFamily="18" charset="0"/>
                <a:cs typeface="Times New Roman" panose="02020603050405020304" pitchFamily="18" charset="0"/>
              </a:rPr>
              <a:t> av betydning for vurdering av ervervsevnen.</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Dato og fullstendig utdrag </a:t>
            </a:r>
            <a:r>
              <a:rPr lang="nb-NO" sz="1100" dirty="0">
                <a:latin typeface="Arial" panose="020B0604020202020204" pitchFamily="34" charset="0"/>
                <a:ea typeface="Times New Roman" panose="02020603050405020304" pitchFamily="18" charset="0"/>
                <a:cs typeface="Times New Roman" panose="02020603050405020304" pitchFamily="18" charset="0"/>
              </a:rPr>
              <a:t>av alle konsultasjoner eller kontakter </a:t>
            </a:r>
            <a:r>
              <a:rPr lang="x-none" sz="1100" dirty="0">
                <a:latin typeface="Arial" panose="020B0604020202020204" pitchFamily="34" charset="0"/>
                <a:ea typeface="Times New Roman" panose="02020603050405020304" pitchFamily="18" charset="0"/>
                <a:cs typeface="Times New Roman" panose="02020603050405020304" pitchFamily="18" charset="0"/>
              </a:rPr>
              <a:t>etter </a:t>
            </a:r>
            <a:r>
              <a:rPr lang="nb-NO" sz="1100" dirty="0">
                <a:latin typeface="Arial" panose="020B0604020202020204" pitchFamily="34" charset="0"/>
                <a:ea typeface="Times New Roman" panose="02020603050405020304" pitchFamily="18" charset="0"/>
                <a:cs typeface="Times New Roman" panose="02020603050405020304" pitchFamily="18" charset="0"/>
              </a:rPr>
              <a:t>hendelsen </a:t>
            </a:r>
            <a:r>
              <a:rPr lang="x-none" sz="1100" dirty="0">
                <a:latin typeface="Arial" panose="020B0604020202020204" pitchFamily="34" charset="0"/>
                <a:ea typeface="Times New Roman" panose="02020603050405020304" pitchFamily="18" charset="0"/>
                <a:cs typeface="Times New Roman" panose="02020603050405020304" pitchFamily="18" charset="0"/>
              </a:rPr>
              <a:t>vedrørende de symptomene som nå relateres til </a:t>
            </a:r>
            <a:r>
              <a:rPr lang="nb-NO" sz="1100" dirty="0">
                <a:latin typeface="Arial" panose="020B0604020202020204" pitchFamily="34" charset="0"/>
                <a:ea typeface="Times New Roman" panose="02020603050405020304" pitchFamily="18" charset="0"/>
                <a:cs typeface="Times New Roman" panose="02020603050405020304" pitchFamily="18" charset="0"/>
              </a:rPr>
              <a:t>hendelsen</a:t>
            </a:r>
            <a:r>
              <a:rPr lang="x-none" sz="1100" dirty="0">
                <a:latin typeface="Arial" panose="020B0604020202020204" pitchFamily="34" charset="0"/>
                <a:ea typeface="Times New Roman" panose="02020603050405020304" pitchFamily="18" charset="0"/>
                <a:cs typeface="Times New Roman" panose="02020603050405020304" pitchFamily="18" charset="0"/>
              </a:rPr>
              <a:t>.</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Dato og resultat fra alle skaderelaterte utredninger og supplerende undersøkelser.</a:t>
            </a:r>
            <a:r>
              <a:rPr lang="nb-NO" sz="1100" dirty="0">
                <a:latin typeface="Arial" panose="020B0604020202020204" pitchFamily="34" charset="0"/>
                <a:ea typeface="Times New Roman" panose="02020603050405020304" pitchFamily="18" charset="0"/>
                <a:cs typeface="Times New Roman" panose="02020603050405020304" pitchFamily="18" charset="0"/>
              </a:rPr>
              <a:t> (Legg gjerne ved epikriser)</a:t>
            </a:r>
            <a:endParaRPr lang="nb-NO" sz="1100" dirty="0">
              <a:latin typeface="Calibri" panose="020F0502020204030204" pitchFamily="34" charset="0"/>
              <a:ea typeface="Calibri" panose="020F0502020204030204" pitchFamily="34"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cs typeface="Times New Roman" panose="02020603050405020304" pitchFamily="18" charset="0"/>
              </a:rPr>
              <a:t>Behandling som følge av skaden;</a:t>
            </a:r>
            <a:r>
              <a:rPr lang="nb-NO" sz="1100" dirty="0">
                <a:latin typeface="Arial" panose="020B0604020202020204" pitchFamily="34" charset="0"/>
                <a:ea typeface="Times New Roman" panose="02020603050405020304" pitchFamily="18" charset="0"/>
                <a:cs typeface="Times New Roman" panose="02020603050405020304" pitchFamily="18" charset="0"/>
              </a:rPr>
              <a:t>angi når,</a:t>
            </a:r>
            <a:r>
              <a:rPr lang="x-none" sz="1100" dirty="0">
                <a:latin typeface="Arial" panose="020B0604020202020204" pitchFamily="34" charset="0"/>
                <a:ea typeface="Times New Roman" panose="02020603050405020304" pitchFamily="18" charset="0"/>
                <a:cs typeface="Times New Roman" panose="02020603050405020304" pitchFamily="18" charset="0"/>
              </a:rPr>
              <a:t> type</a:t>
            </a:r>
            <a:r>
              <a:rPr lang="nb-NO" sz="1100" dirty="0">
                <a:latin typeface="Arial" panose="020B0604020202020204" pitchFamily="34" charset="0"/>
                <a:ea typeface="Times New Roman" panose="02020603050405020304" pitchFamily="18" charset="0"/>
                <a:cs typeface="Times New Roman" panose="02020603050405020304" pitchFamily="18" charset="0"/>
              </a:rPr>
              <a:t> </a:t>
            </a:r>
            <a:r>
              <a:rPr lang="x-none" sz="1100" dirty="0">
                <a:latin typeface="Arial" panose="020B0604020202020204" pitchFamily="34" charset="0"/>
                <a:ea typeface="Times New Roman" panose="02020603050405020304" pitchFamily="18" charset="0"/>
                <a:cs typeface="Times New Roman" panose="02020603050405020304" pitchFamily="18" charset="0"/>
              </a:rPr>
              <a:t>og effekt.</a:t>
            </a:r>
            <a:endParaRPr lang="nb-NO" sz="1100" dirty="0">
              <a:latin typeface="Calibri" panose="020F0502020204030204" pitchFamily="34" charset="0"/>
              <a:ea typeface="Times New Roman" panose="02020603050405020304" pitchFamily="18" charset="0"/>
              <a:cs typeface="Times New Roman" panose="02020603050405020304" pitchFamily="18" charset="0"/>
            </a:endParaRPr>
          </a:p>
          <a:p>
            <a:pPr marL="342797" indent="-342797">
              <a:buSzPts val="1100"/>
              <a:buFont typeface="+mj-lt"/>
              <a:buAutoNum type="arabicPeriod"/>
              <a:tabLst>
                <a:tab pos="228531" algn="l"/>
              </a:tabLst>
            </a:pPr>
            <a:r>
              <a:rPr lang="x-none" sz="1100" dirty="0">
                <a:latin typeface="Arial" panose="020B0604020202020204" pitchFamily="34" charset="0"/>
                <a:ea typeface="Times New Roman" panose="02020603050405020304" pitchFamily="18" charset="0"/>
              </a:rPr>
              <a:t>Andre forhold enn </a:t>
            </a:r>
            <a:r>
              <a:rPr lang="nb-NO" sz="1100" dirty="0">
                <a:latin typeface="Arial" panose="020B0604020202020204" pitchFamily="34" charset="0"/>
                <a:ea typeface="Times New Roman" panose="02020603050405020304" pitchFamily="18" charset="0"/>
              </a:rPr>
              <a:t>hendelsen</a:t>
            </a:r>
            <a:r>
              <a:rPr lang="x-none" sz="1100" dirty="0">
                <a:latin typeface="Arial" panose="020B0604020202020204" pitchFamily="34" charset="0"/>
                <a:ea typeface="Times New Roman" panose="02020603050405020304" pitchFamily="18" charset="0"/>
              </a:rPr>
              <a:t> som kan være av betydning for symptomer og funksjon</a:t>
            </a:r>
            <a:r>
              <a:rPr lang="nb-NO" sz="1100" dirty="0">
                <a:latin typeface="Arial" panose="020B0604020202020204" pitchFamily="34" charset="0"/>
                <a:ea typeface="Times New Roman" panose="02020603050405020304" pitchFamily="18" charset="0"/>
              </a:rPr>
              <a:t>.</a:t>
            </a:r>
          </a:p>
          <a:p>
            <a:endParaRPr lang="nb-NO" sz="1100" dirty="0">
              <a:latin typeface="Arial" panose="020B0604020202020204" pitchFamily="34" charset="0"/>
              <a:ea typeface="Times New Roman" panose="02020603050405020304" pitchFamily="18" charset="0"/>
            </a:endParaRPr>
          </a:p>
          <a:p>
            <a:endParaRPr lang="nb-NO" sz="1100" dirty="0">
              <a:latin typeface="Arial" panose="020B0604020202020204" pitchFamily="34" charset="0"/>
            </a:endParaRPr>
          </a:p>
          <a:p>
            <a:endParaRPr lang="nb-NO" sz="1100" dirty="0">
              <a:latin typeface="Arial" panose="020B0604020202020204" pitchFamily="34" charset="0"/>
            </a:endParaRPr>
          </a:p>
          <a:p>
            <a:endParaRPr lang="nb-NO" sz="1100" dirty="0">
              <a:latin typeface="Arial" panose="020B0604020202020204" pitchFamily="34" charset="0"/>
            </a:endParaRPr>
          </a:p>
          <a:p>
            <a:endParaRPr lang="nb-NO" sz="1100" dirty="0">
              <a:latin typeface="Arial" panose="020B0604020202020204" pitchFamily="34" charset="0"/>
            </a:endParaRPr>
          </a:p>
          <a:p>
            <a:endParaRPr lang="nb-NO" sz="1100" dirty="0">
              <a:latin typeface="Arial" panose="020B0604020202020204" pitchFamily="34" charset="0"/>
            </a:endParaRPr>
          </a:p>
          <a:p>
            <a:endParaRPr lang="nb-NO" sz="1100" dirty="0">
              <a:latin typeface="Arial" panose="020B0604020202020204" pitchFamily="34" charset="0"/>
            </a:endParaRPr>
          </a:p>
          <a:p>
            <a:r>
              <a:rPr lang="nb-NO" sz="1100" dirty="0">
                <a:latin typeface="Arial" panose="020B0604020202020204" pitchFamily="34" charset="0"/>
                <a:cs typeface="Arial" panose="020B0604020202020204" pitchFamily="34" charset="0"/>
              </a:rPr>
              <a:t>(</a:t>
            </a:r>
            <a:r>
              <a:rPr lang="nb-NO" sz="1100" dirty="0">
                <a:solidFill>
                  <a:srgbClr val="00B050"/>
                </a:solidFill>
                <a:latin typeface="Arial" panose="020B0604020202020204" pitchFamily="34" charset="0"/>
                <a:cs typeface="Arial" panose="020B0604020202020204" pitchFamily="34" charset="0"/>
              </a:rPr>
              <a:t>Grønn tekst </a:t>
            </a:r>
            <a:r>
              <a:rPr lang="nb-NO" sz="1100" dirty="0">
                <a:latin typeface="Arial" panose="020B0604020202020204" pitchFamily="34" charset="0"/>
                <a:cs typeface="Arial" panose="020B0604020202020204" pitchFamily="34" charset="0"/>
              </a:rPr>
              <a:t>= fylles inn av FNF-Løsningen)</a:t>
            </a:r>
          </a:p>
          <a:p>
            <a:endParaRPr lang="nb-NO" sz="1100" dirty="0">
              <a:latin typeface="Arial" panose="020B0604020202020204" pitchFamily="34" charset="0"/>
            </a:endParaRPr>
          </a:p>
          <a:p>
            <a:endParaRPr lang="nb-NO" sz="1100" dirty="0">
              <a:latin typeface="Arial" panose="020B0604020202020204" pitchFamily="34" charset="0"/>
            </a:endParaRPr>
          </a:p>
        </p:txBody>
      </p:sp>
      <p:sp>
        <p:nvSpPr>
          <p:cNvPr id="3" name="Tittel 1">
            <a:extLst>
              <a:ext uri="{FF2B5EF4-FFF2-40B4-BE49-F238E27FC236}">
                <a16:creationId xmlns:a16="http://schemas.microsoft.com/office/drawing/2014/main" id="{8855B2A1-FA0F-4B56-A813-F0777BE6018C}"/>
              </a:ext>
            </a:extLst>
          </p:cNvPr>
          <p:cNvSpPr>
            <a:spLocks noGrp="1"/>
          </p:cNvSpPr>
          <p:nvPr>
            <p:ph type="title"/>
          </p:nvPr>
        </p:nvSpPr>
        <p:spPr>
          <a:xfrm>
            <a:off x="1440030" y="261057"/>
            <a:ext cx="9311940" cy="615393"/>
          </a:xfrm>
        </p:spPr>
        <p:txBody>
          <a:bodyPr>
            <a:normAutofit fontScale="90000"/>
          </a:bodyPr>
          <a:lstStyle/>
          <a:p>
            <a:r>
              <a:rPr lang="nb-NO" dirty="0"/>
              <a:t>Spørsmålsgruppe 4 (Skade)</a:t>
            </a:r>
            <a:endParaRPr lang="en-US" dirty="0"/>
          </a:p>
        </p:txBody>
      </p:sp>
    </p:spTree>
    <p:extLst>
      <p:ext uri="{BB962C8B-B14F-4D97-AF65-F5344CB8AC3E}">
        <p14:creationId xmlns:p14="http://schemas.microsoft.com/office/powerpoint/2010/main" val="1277476060"/>
      </p:ext>
    </p:extLst>
  </p:cSld>
  <p:clrMapOvr>
    <a:masterClrMapping/>
  </p:clrMapOvr>
</p:sld>
</file>

<file path=ppt/theme/theme1.xml><?xml version="1.0" encoding="utf-8"?>
<a:theme xmlns:a="http://schemas.openxmlformats.org/drawingml/2006/main" name="Office-tema">
  <a:themeElements>
    <a:clrScheme name="Finans Norge 2020">
      <a:dk1>
        <a:srgbClr val="051D2E"/>
      </a:dk1>
      <a:lt1>
        <a:sysClr val="window" lastClr="FFFFFF"/>
      </a:lt1>
      <a:dk2>
        <a:srgbClr val="051D2E"/>
      </a:dk2>
      <a:lt2>
        <a:srgbClr val="FFFFFF"/>
      </a:lt2>
      <a:accent1>
        <a:srgbClr val="051D2E"/>
      </a:accent1>
      <a:accent2>
        <a:srgbClr val="005670"/>
      </a:accent2>
      <a:accent3>
        <a:srgbClr val="00B7BD"/>
      </a:accent3>
      <a:accent4>
        <a:srgbClr val="EEDA72"/>
      </a:accent4>
      <a:accent5>
        <a:srgbClr val="004C9D"/>
      </a:accent5>
      <a:accent6>
        <a:srgbClr val="989AA5"/>
      </a:accent6>
      <a:hlink>
        <a:srgbClr val="005670"/>
      </a:hlink>
      <a:folHlink>
        <a:srgbClr val="9696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F presentasjon" id="{059ED7A9-60FA-4E0A-9E3E-D2E9C52E3F1C}" vid="{94D23377-0495-4105-A7DD-8AF712C72EE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5DBC85C1E0E014AA47AB43EA420AFB5" ma:contentTypeVersion="0" ma:contentTypeDescription="Opprett et nytt dokument." ma:contentTypeScope="" ma:versionID="3e7954c6011fe8a4ee270245c155e220">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BC149-5325-4B50-8580-B437405712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8141F3-8707-44C6-8EA0-00D00577C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E5FA96-9AD6-4324-865A-07604EC41B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FNF presentasjon</Template>
  <TotalTime>1</TotalTime>
  <Words>6362</Words>
  <Application>Microsoft Office PowerPoint</Application>
  <PresentationFormat>Widescreen</PresentationFormat>
  <Paragraphs>436</Paragraphs>
  <Slides>35</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35</vt:i4>
      </vt:variant>
    </vt:vector>
  </HeadingPairs>
  <TitlesOfParts>
    <vt:vector size="40" baseType="lpstr">
      <vt:lpstr>Arial</vt:lpstr>
      <vt:lpstr>Calibri</vt:lpstr>
      <vt:lpstr>Calibri Light</vt:lpstr>
      <vt:lpstr>Symbol</vt:lpstr>
      <vt:lpstr>Office-tema</vt:lpstr>
      <vt:lpstr>PowerPoint-presentasjon</vt:lpstr>
      <vt:lpstr>Meldingsformat - NHN</vt:lpstr>
      <vt:lpstr>Kodevalg – standardbrev – oppgjør</vt:lpstr>
      <vt:lpstr>Kodevalg – standardbrev – oppgjør</vt:lpstr>
      <vt:lpstr>Håndtering fullmakt/samtykke</vt:lpstr>
      <vt:lpstr>Spørsmålsgruppe 1 (Skade)</vt:lpstr>
      <vt:lpstr>Spørsmålsgruppe 2 (Skade)</vt:lpstr>
      <vt:lpstr>Spørsmålsgruppe 3 (Skade)</vt:lpstr>
      <vt:lpstr>Spørsmålsgruppe 4 (Skade)</vt:lpstr>
      <vt:lpstr>Spørsmålsgruppe 5 (Skade)</vt:lpstr>
      <vt:lpstr>Spørsmålsgruppe 6 (Sykdom)</vt:lpstr>
      <vt:lpstr>Spørsmålsgruppe 7 (Sykdom) </vt:lpstr>
      <vt:lpstr>Spørsmålsgruppe 8 (Sykdom) </vt:lpstr>
      <vt:lpstr>Spørsmålsgruppe 9 (Sykdom) </vt:lpstr>
      <vt:lpstr>Konkrete helseproblemer før tegning av forsikring (død)</vt:lpstr>
      <vt:lpstr>Relevante journalopplysninger før dødsfall</vt:lpstr>
      <vt:lpstr>Avslutningsspørsmål</vt:lpstr>
      <vt:lpstr>Honorar</vt:lpstr>
      <vt:lpstr>Selskapets kontaktinformasjon</vt:lpstr>
      <vt:lpstr>BASISFULLMAKT (skade)</vt:lpstr>
      <vt:lpstr>UTVIDET FULLMAKT I (skade) Relevante opplysninger</vt:lpstr>
      <vt:lpstr>UTVIDET FULLMAKT II (skade) uredigerte opplysninger</vt:lpstr>
      <vt:lpstr>BASISFULLMAKT (Sykdom)</vt:lpstr>
      <vt:lpstr>UTVIDET FULLMAKT I (Sykdom)</vt:lpstr>
      <vt:lpstr>UTVIDET FULLMAKT II (Sykdom)</vt:lpstr>
      <vt:lpstr>Basisfullmakt barn &lt;16 år (Skade)</vt:lpstr>
      <vt:lpstr>Utvidet fullmakt Barn &lt; 16 år  (Skade)</vt:lpstr>
      <vt:lpstr>Basisfullmakt barn &lt;16 år (Sykdom)</vt:lpstr>
      <vt:lpstr>Utvidet fullmakt Barn &lt; 16 år  (Sykdom)</vt:lpstr>
      <vt:lpstr>Fullmakt fra kontaktperson (død) relevante opplysninger før tegning</vt:lpstr>
      <vt:lpstr>Fullmakt fra kontaktperson (død) relevante opplysninger før dødsdato</vt:lpstr>
      <vt:lpstr>Fullmakt gitt ved tegning (død)</vt:lpstr>
      <vt:lpstr>Endringslogg:</vt:lpstr>
      <vt:lpstr>Endringslogg: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Lerfald</dc:creator>
  <cp:lastModifiedBy>Ida Lerfald</cp:lastModifiedBy>
  <cp:revision>1</cp:revision>
  <dcterms:created xsi:type="dcterms:W3CDTF">2023-03-27T07:45:36Z</dcterms:created>
  <dcterms:modified xsi:type="dcterms:W3CDTF">2023-03-27T07:47:27Z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0x01010035DBC85C1E0E014AA47AB43EA420AFB5</vt:lpwstr>
  </property>
</Properties>
</file>