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C_D07E043D.xml" ContentType="application/vnd.ms-powerpoint.comments+xml"/>
  <Override PartName="/ppt/comments/modernComment_127_1DC1400C.xml" ContentType="application/vnd.ms-powerpoint.comments+xml"/>
  <Override PartName="/ppt/comments/modernComment_126_AE0D18AB.xml" ContentType="application/vnd.ms-powerpoint.comments+xml"/>
  <Override PartName="/ppt/comments/modernComment_134_4D2552CF.xml" ContentType="application/vnd.ms-powerpoint.comments+xml"/>
  <Override PartName="/ppt/comments/modernComment_130_AE87CE5D.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65" r:id="rId2"/>
    <p:sldId id="264" r:id="rId3"/>
    <p:sldId id="290" r:id="rId4"/>
    <p:sldId id="284" r:id="rId5"/>
    <p:sldId id="285" r:id="rId6"/>
    <p:sldId id="295" r:id="rId7"/>
    <p:sldId id="294" r:id="rId8"/>
    <p:sldId id="307" r:id="rId9"/>
    <p:sldId id="296" r:id="rId10"/>
    <p:sldId id="308" r:id="rId11"/>
    <p:sldId id="300" r:id="rId12"/>
    <p:sldId id="301" r:id="rId13"/>
    <p:sldId id="302" r:id="rId14"/>
    <p:sldId id="305" r:id="rId15"/>
    <p:sldId id="304" r:id="rId16"/>
    <p:sldId id="297" r:id="rId17"/>
    <p:sldId id="287" r:id="rId18"/>
    <p:sldId id="288" r:id="rId19"/>
    <p:sldId id="309" r:id="rId20"/>
    <p:sldId id="310" r:id="rId21"/>
    <p:sldId id="311" r:id="rId22"/>
    <p:sldId id="26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BFAE1F-7B85-3226-A392-17C863AD7E8C}" name="Truls Glenne" initials="TG" userId="S::Truls.Glenne@finansnorge.no::acf28165-cbe8-4def-a139-347693c3794d" providerId="AD"/>
  <p188:author id="{A991124E-DAB5-5AFD-E486-4B81F61A4DDA}" name="Henrik Torkveen" initials="HT" userId="S::Henrik.Torkveen@klp.no::9ea2dcba-8a51-413d-bbc9-f699eb0b0df6" providerId="AD"/>
  <p188:author id="{AC32F770-F4A2-52BF-AB9D-B7A54BE22F1D}" name="Cecilie Adolfsen Kjeldsen Gonzalez" initials="CAKG" userId="S::Cecilie.Gonzalez@gjensidige.no::7e0f3a3f-587f-44ae-ba15-1d8fead90fa4" providerId="AD"/>
  <p188:author id="{EE20C8A3-97D9-F71F-D2F1-15DCF8693231}" name="Heiberg Andersen, Hilde" initials="HAH" userId="S::hilde.h.heibergandersen@dnb.no::46bbfbc3-e906-4e07-87ee-0bb5b2f10f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lette Krogdahl Stramme" initials="AKS" lastIdx="7" clrIdx="0">
    <p:extLst>
      <p:ext uri="{19B8F6BF-5375-455C-9EA6-DF929625EA0E}">
        <p15:presenceInfo xmlns:p15="http://schemas.microsoft.com/office/powerpoint/2012/main" userId="S::alette.stramme@klp.no::2821c0c1-8915-481f-81d0-a20075ff04a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0" d="100"/>
          <a:sy n="110" d="100"/>
        </p:scale>
        <p:origin x="132" y="81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omments/modernComment_11C_D07E043D.xml><?xml version="1.0" encoding="utf-8"?>
<p188:cmLst xmlns:a="http://schemas.openxmlformats.org/drawingml/2006/main" xmlns:r="http://schemas.openxmlformats.org/officeDocument/2006/relationships" xmlns:p188="http://schemas.microsoft.com/office/powerpoint/2018/8/main">
  <p188:cm id="{97F03EDC-2975-4B33-AA32-1DA7174DBAE6}" authorId="{95BFAE1F-7B85-3226-A392-17C863AD7E8C}" created="2022-06-17T12:39:37.536">
    <ac:txMkLst xmlns:ac="http://schemas.microsoft.com/office/drawing/2013/main/command">
      <pc:docMk xmlns:pc="http://schemas.microsoft.com/office/powerpoint/2013/main/command"/>
      <pc:sldMk xmlns:pc="http://schemas.microsoft.com/office/powerpoint/2013/main/command" cId="3497919549" sldId="284"/>
      <ac:spMk id="3" creationId="{6B02A541-B023-4AFA-8195-CA28C2D1E948}"/>
      <ac:txMk cp="282" len="3">
        <ac:context len="598" hash="2954405149"/>
      </ac:txMk>
    </ac:txMkLst>
    <p188:pos x="11682805" y="3258030"/>
    <p188:txBody>
      <a:bodyPr/>
      <a:lstStyle/>
      <a:p>
        <a:r>
          <a:rPr lang="nb-NO"/>
          <a:t>Dette betyr at man vil måtte velge honorartype1 for førstegangshenvendelse og 2 for annengangshenvendelse.
Honorarvalg type 1 er standard.</a:t>
        </a:r>
      </a:p>
    </p188:txBody>
  </p188:cm>
</p188:cmLst>
</file>

<file path=ppt/comments/modernComment_126_AE0D18AB.xml><?xml version="1.0" encoding="utf-8"?>
<p188:cmLst xmlns:a="http://schemas.openxmlformats.org/drawingml/2006/main" xmlns:r="http://schemas.openxmlformats.org/officeDocument/2006/relationships" xmlns:p188="http://schemas.microsoft.com/office/powerpoint/2018/8/main">
  <p188:cm id="{896BAFF6-0AC7-4B0F-B606-834A00B3E3B8}" authorId="{95BFAE1F-7B85-3226-A392-17C863AD7E8C}" created="2022-06-07T09:52:24.008">
    <ac:txMkLst xmlns:ac="http://schemas.microsoft.com/office/drawing/2013/main/command">
      <pc:docMk xmlns:pc="http://schemas.microsoft.com/office/powerpoint/2013/main/command"/>
      <pc:sldMk xmlns:pc="http://schemas.microsoft.com/office/powerpoint/2013/main/command" cId="2920093867" sldId="294"/>
      <ac:spMk id="3" creationId="{AF7F00FE-4538-4E29-8795-2818AFC07916}"/>
      <ac:txMk cp="182" len="19">
        <ac:context len="891" hash="3471985829"/>
      </ac:txMk>
    </ac:txMkLst>
    <p188:pos x="2356821" y="1006608"/>
    <p188:replyLst/>
    <p188:txBody>
      <a:bodyPr/>
      <a:lstStyle/>
      <a:p>
        <a:r>
          <a:rPr lang="nb-NO"/>
          <a:t>Logikk:
Alle hovedpunkter vil være standard valg.
Hvert hovedpunkt, ikke underpunkter, vil være mulig å velge ut.
Dette gjelder kun denne spørsmålsgruppen (omfattende)</a:t>
        </a:r>
      </a:p>
    </p188:txBody>
  </p188:cm>
</p188:cmLst>
</file>

<file path=ppt/comments/modernComment_127_1DC1400C.xml><?xml version="1.0" encoding="utf-8"?>
<p188:cmLst xmlns:a="http://schemas.openxmlformats.org/drawingml/2006/main" xmlns:r="http://schemas.openxmlformats.org/officeDocument/2006/relationships" xmlns:p188="http://schemas.microsoft.com/office/powerpoint/2018/8/main">
  <p188:cm id="{F4AF8545-A9EF-49F3-8202-2C0047A7CFEC}" authorId="{95BFAE1F-7B85-3226-A392-17C863AD7E8C}" created="2022-06-17T08:29:54.378">
    <ac:txMkLst xmlns:ac="http://schemas.microsoft.com/office/drawing/2013/main/command">
      <pc:docMk xmlns:pc="http://schemas.microsoft.com/office/powerpoint/2013/main/command"/>
      <pc:sldMk xmlns:pc="http://schemas.microsoft.com/office/powerpoint/2013/main/command" cId="499204108" sldId="295"/>
      <ac:spMk id="3" creationId="{AF7F00FE-4538-4E29-8795-2818AFC07916}"/>
      <ac:txMk cp="82" len="24">
        <ac:context len="1120" hash="447205918"/>
      </ac:txMk>
    </ac:txMkLst>
    <p188:pos x="9715052" y="297628"/>
    <p188:txBody>
      <a:bodyPr/>
      <a:lstStyle/>
      <a:p>
        <a:r>
          <a:rPr lang="nb-NO"/>
          <a:t>Denne teksten tas kun med his &lt;sykdato&gt; er fylt inn under "Formål"</a:t>
        </a:r>
      </a:p>
    </p188:txBody>
  </p188:cm>
</p188:cmLst>
</file>

<file path=ppt/comments/modernComment_130_AE87CE5D.xml><?xml version="1.0" encoding="utf-8"?>
<p188:cmLst xmlns:a="http://schemas.openxmlformats.org/drawingml/2006/main" xmlns:r="http://schemas.openxmlformats.org/officeDocument/2006/relationships" xmlns:p188="http://schemas.microsoft.com/office/powerpoint/2018/8/main">
  <p188:cm id="{79F6346C-B7EA-43D9-AB27-C1F2C902FD43}" authorId="{95BFAE1F-7B85-3226-A392-17C863AD7E8C}" created="2022-06-21T10:17:34.608">
    <ac:txMkLst xmlns:ac="http://schemas.microsoft.com/office/drawing/2013/main/command">
      <pc:docMk xmlns:pc="http://schemas.microsoft.com/office/powerpoint/2013/main/command"/>
      <pc:sldMk xmlns:pc="http://schemas.microsoft.com/office/powerpoint/2013/main/command" cId="2928135773" sldId="304"/>
      <ac:spMk id="3" creationId="{2087FFA5-1F04-459D-81AE-6CC55271CA96}"/>
      <ac:txMk cp="64" len="7">
        <ac:context len="516" hash="1718554385"/>
      </ac:txMk>
    </ac:txMkLst>
    <p188:pos x="872266" y="982121"/>
    <p188:txBody>
      <a:bodyPr/>
      <a:lstStyle/>
      <a:p>
        <a:r>
          <a:rPr lang="nb-NO"/>
          <a:t>Selskapene skal kunne velge enten 1 eller 2</a:t>
        </a:r>
      </a:p>
    </p188:txBody>
  </p188:cm>
</p188:cmLst>
</file>

<file path=ppt/comments/modernComment_134_4D2552CF.xml><?xml version="1.0" encoding="utf-8"?>
<p188:cmLst xmlns:a="http://schemas.openxmlformats.org/drawingml/2006/main" xmlns:r="http://schemas.openxmlformats.org/officeDocument/2006/relationships" xmlns:p188="http://schemas.microsoft.com/office/powerpoint/2018/8/main">
  <p188:cm id="{8DE17959-C1FA-4899-A7F1-A14333C6388C}" authorId="{95BFAE1F-7B85-3226-A392-17C863AD7E8C}" created="2022-06-07T09:54:24.512">
    <ac:txMkLst xmlns:ac="http://schemas.microsoft.com/office/drawing/2013/main/command">
      <pc:docMk xmlns:pc="http://schemas.microsoft.com/office/powerpoint/2013/main/command"/>
      <pc:sldMk xmlns:pc="http://schemas.microsoft.com/office/powerpoint/2013/main/command" cId="1294291663" sldId="308"/>
      <ac:spMk id="3" creationId="{AF7F00FE-4538-4E29-8795-2818AFC07916}"/>
      <ac:txMk cp="179" len="8">
        <ac:context len="484" hash="1673941851"/>
      </ac:txMk>
    </ac:txMkLst>
    <p188:pos x="1033631" y="2544952"/>
    <p188:txBody>
      <a:bodyPr/>
      <a:lstStyle/>
      <a:p>
        <a:r>
          <a:rPr lang="nb-NO"/>
          <a:t>Under dette punktet er det tenkt at man skal kunne krysse av for ønsket vedlegg, flere valg samtidig skal være mulig.</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980E27-1F9B-4021-A6BA-4205C5FEEF13}" type="datetimeFigureOut">
              <a:rPr lang="nb-NO" smtClean="0"/>
              <a:t>07.06.2023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C1FA7-12F2-4EF4-9DA7-1088DCA9E43C}" type="slidenum">
              <a:rPr lang="nb-NO" smtClean="0"/>
              <a:t>‹#›</a:t>
            </a:fld>
            <a:endParaRPr lang="nb-NO"/>
          </a:p>
        </p:txBody>
      </p:sp>
    </p:spTree>
    <p:extLst>
      <p:ext uri="{BB962C8B-B14F-4D97-AF65-F5344CB8AC3E}">
        <p14:creationId xmlns:p14="http://schemas.microsoft.com/office/powerpoint/2010/main" val="4217167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Skisse over meldingsformatet til NHN på dialogmeldingen.</a:t>
            </a:r>
          </a:p>
        </p:txBody>
      </p:sp>
      <p:sp>
        <p:nvSpPr>
          <p:cNvPr id="4" name="Plassholder for lysbildenummer 3"/>
          <p:cNvSpPr>
            <a:spLocks noGrp="1"/>
          </p:cNvSpPr>
          <p:nvPr>
            <p:ph type="sldNum" sz="quarter" idx="10"/>
          </p:nvPr>
        </p:nvSpPr>
        <p:spPr/>
        <p:txBody>
          <a:bodyPr/>
          <a:lstStyle/>
          <a:p>
            <a:fld id="{9C733F77-1B8C-4A49-B304-96CBAFEF2545}" type="slidenum">
              <a:rPr lang="nb-NO" smtClean="0"/>
              <a:t>2</a:t>
            </a:fld>
            <a:endParaRPr lang="nb-NO"/>
          </a:p>
        </p:txBody>
      </p:sp>
    </p:spTree>
    <p:extLst>
      <p:ext uri="{BB962C8B-B14F-4D97-AF65-F5344CB8AC3E}">
        <p14:creationId xmlns:p14="http://schemas.microsoft.com/office/powerpoint/2010/main" val="3852149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med bilde">
    <p:spTree>
      <p:nvGrpSpPr>
        <p:cNvPr id="1" name=""/>
        <p:cNvGrpSpPr/>
        <p:nvPr/>
      </p:nvGrpSpPr>
      <p:grpSpPr>
        <a:xfrm>
          <a:off x="0" y="0"/>
          <a:ext cx="0" cy="0"/>
          <a:chOff x="0" y="0"/>
          <a:chExt cx="0" cy="0"/>
        </a:xfrm>
      </p:grpSpPr>
      <p:pic>
        <p:nvPicPr>
          <p:cNvPr id="5" name="Bilde 4" descr="Et bilde som inneholder utendørs, vann, bro, skip&#10;&#10;Automatisk generert beskrivelse">
            <a:extLst>
              <a:ext uri="{FF2B5EF4-FFF2-40B4-BE49-F238E27FC236}">
                <a16:creationId xmlns:a16="http://schemas.microsoft.com/office/drawing/2014/main" id="{248DA61B-EE3A-4C4A-A116-E9145AD689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287000" cy="6858000"/>
          </a:xfrm>
          <a:prstGeom prst="rect">
            <a:avLst/>
          </a:prstGeom>
        </p:spPr>
      </p:pic>
      <p:sp>
        <p:nvSpPr>
          <p:cNvPr id="6" name="Rektangel 5">
            <a:extLst>
              <a:ext uri="{FF2B5EF4-FFF2-40B4-BE49-F238E27FC236}">
                <a16:creationId xmlns:a16="http://schemas.microsoft.com/office/drawing/2014/main" id="{49A5B05D-5D82-437A-A2A6-81AE9F3DA412}"/>
              </a:ext>
            </a:extLst>
          </p:cNvPr>
          <p:cNvSpPr/>
          <p:nvPr userDrawn="1"/>
        </p:nvSpPr>
        <p:spPr>
          <a:xfrm>
            <a:off x="7239000" y="0"/>
            <a:ext cx="495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p>
        </p:txBody>
      </p:sp>
      <p:sp>
        <p:nvSpPr>
          <p:cNvPr id="7" name="TekstSylinder 6">
            <a:extLst>
              <a:ext uri="{FF2B5EF4-FFF2-40B4-BE49-F238E27FC236}">
                <a16:creationId xmlns:a16="http://schemas.microsoft.com/office/drawing/2014/main" id="{D1FC2130-187D-4924-B97C-33F0BEFC79EF}"/>
              </a:ext>
            </a:extLst>
          </p:cNvPr>
          <p:cNvSpPr txBox="1"/>
          <p:nvPr userDrawn="1"/>
        </p:nvSpPr>
        <p:spPr>
          <a:xfrm>
            <a:off x="7581900" y="914400"/>
            <a:ext cx="4457700" cy="1569660"/>
          </a:xfrm>
          <a:prstGeom prst="rect">
            <a:avLst/>
          </a:prstGeom>
          <a:noFill/>
        </p:spPr>
        <p:txBody>
          <a:bodyPr wrap="square" rtlCol="0">
            <a:spAutoFit/>
          </a:bodyPr>
          <a:lstStyle/>
          <a:p>
            <a:r>
              <a:rPr lang="nb-NO" sz="4800" dirty="0">
                <a:solidFill>
                  <a:schemeClr val="bg2"/>
                </a:solidFill>
                <a:latin typeface="Arial" panose="020B0604020202020204" pitchFamily="34" charset="0"/>
                <a:cs typeface="Arial" panose="020B0604020202020204" pitchFamily="34" charset="0"/>
              </a:rPr>
              <a:t>Tittel på presentasjonen</a:t>
            </a:r>
            <a:endParaRPr lang="en-US" sz="4800" dirty="0">
              <a:solidFill>
                <a:schemeClr val="bg2"/>
              </a:solidFill>
              <a:latin typeface="Arial" panose="020B0604020202020204" pitchFamily="34" charset="0"/>
              <a:cs typeface="Arial" panose="020B0604020202020204" pitchFamily="34" charset="0"/>
            </a:endParaRPr>
          </a:p>
        </p:txBody>
      </p:sp>
      <p:sp>
        <p:nvSpPr>
          <p:cNvPr id="10" name="TekstSylinder 9">
            <a:extLst>
              <a:ext uri="{FF2B5EF4-FFF2-40B4-BE49-F238E27FC236}">
                <a16:creationId xmlns:a16="http://schemas.microsoft.com/office/drawing/2014/main" id="{C7B7BCB4-B950-4923-B617-6603832F0F37}"/>
              </a:ext>
            </a:extLst>
          </p:cNvPr>
          <p:cNvSpPr txBox="1"/>
          <p:nvPr userDrawn="1"/>
        </p:nvSpPr>
        <p:spPr>
          <a:xfrm>
            <a:off x="7681912" y="3136850"/>
            <a:ext cx="2847975" cy="523220"/>
          </a:xfrm>
          <a:prstGeom prst="rect">
            <a:avLst/>
          </a:prstGeom>
          <a:noFill/>
        </p:spPr>
        <p:txBody>
          <a:bodyPr wrap="square" rtlCol="0">
            <a:spAutoFit/>
          </a:bodyPr>
          <a:lstStyle/>
          <a:p>
            <a:r>
              <a:rPr lang="nb-NO" sz="2800" dirty="0">
                <a:solidFill>
                  <a:schemeClr val="bg2"/>
                </a:solidFill>
                <a:latin typeface="Arial" panose="020B0604020202020204" pitchFamily="34" charset="0"/>
                <a:cs typeface="Arial" panose="020B0604020202020204" pitchFamily="34" charset="0"/>
              </a:rPr>
              <a:t>Undertittel</a:t>
            </a:r>
            <a:endParaRPr lang="en-US" sz="2800" dirty="0">
              <a:solidFill>
                <a:schemeClr val="bg2"/>
              </a:solidFill>
              <a:latin typeface="Arial" panose="020B0604020202020204" pitchFamily="34" charset="0"/>
              <a:cs typeface="Arial" panose="020B0604020202020204" pitchFamily="34" charset="0"/>
            </a:endParaRPr>
          </a:p>
        </p:txBody>
      </p:sp>
      <p:pic>
        <p:nvPicPr>
          <p:cNvPr id="3" name="Grafikk 2">
            <a:extLst>
              <a:ext uri="{FF2B5EF4-FFF2-40B4-BE49-F238E27FC236}">
                <a16:creationId xmlns:a16="http://schemas.microsoft.com/office/drawing/2014/main" id="{289DA0B5-0073-4770-A181-4AEB844C2A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63012" y="5837068"/>
            <a:ext cx="2847975" cy="692179"/>
          </a:xfrm>
          <a:prstGeom prst="rect">
            <a:avLst/>
          </a:prstGeom>
        </p:spPr>
      </p:pic>
    </p:spTree>
    <p:extLst>
      <p:ext uri="{BB962C8B-B14F-4D97-AF65-F5344CB8AC3E}">
        <p14:creationId xmlns:p14="http://schemas.microsoft.com/office/powerpoint/2010/main" val="770340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ternativ forsid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B4C531A-B971-4C16-8FB3-550F8247D52F}"/>
              </a:ext>
            </a:extLst>
          </p:cNvPr>
          <p:cNvPicPr>
            <a:picLocks noChangeAspect="1"/>
          </p:cNvPicPr>
          <p:nvPr userDrawn="1"/>
        </p:nvPicPr>
        <p:blipFill>
          <a:blip r:embed="rId2"/>
          <a:stretch>
            <a:fillRect/>
          </a:stretch>
        </p:blipFill>
        <p:spPr>
          <a:xfrm>
            <a:off x="0" y="-1"/>
            <a:ext cx="12192000" cy="6858001"/>
          </a:xfrm>
          <a:prstGeom prst="rect">
            <a:avLst/>
          </a:prstGeom>
        </p:spPr>
      </p:pic>
      <p:sp>
        <p:nvSpPr>
          <p:cNvPr id="10" name="Rektangel 9">
            <a:extLst>
              <a:ext uri="{FF2B5EF4-FFF2-40B4-BE49-F238E27FC236}">
                <a16:creationId xmlns:a16="http://schemas.microsoft.com/office/drawing/2014/main" id="{81F67127-2AAE-40C0-8379-5B0E7550E8E1}"/>
              </a:ext>
            </a:extLst>
          </p:cNvPr>
          <p:cNvSpPr/>
          <p:nvPr userDrawn="1"/>
        </p:nvSpPr>
        <p:spPr>
          <a:xfrm>
            <a:off x="1322773" y="752384"/>
            <a:ext cx="7093258" cy="4252404"/>
          </a:xfrm>
          <a:prstGeom prst="rect">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tel 1">
            <a:extLst>
              <a:ext uri="{FF2B5EF4-FFF2-40B4-BE49-F238E27FC236}">
                <a16:creationId xmlns:a16="http://schemas.microsoft.com/office/drawing/2014/main" id="{AD7355BC-300E-4B9E-96DE-3E7D463A9C15}"/>
              </a:ext>
            </a:extLst>
          </p:cNvPr>
          <p:cNvSpPr>
            <a:spLocks noGrp="1"/>
          </p:cNvSpPr>
          <p:nvPr>
            <p:ph type="ctrTitle" hasCustomPrompt="1"/>
          </p:nvPr>
        </p:nvSpPr>
        <p:spPr>
          <a:xfrm>
            <a:off x="1722267" y="877825"/>
            <a:ext cx="5948040" cy="2418010"/>
          </a:xfrm>
        </p:spPr>
        <p:txBody>
          <a:bodyPr anchor="b">
            <a:normAutofit/>
          </a:bodyPr>
          <a:lstStyle>
            <a:lvl1pPr algn="l">
              <a:defRPr sz="5600">
                <a:solidFill>
                  <a:schemeClr val="bg1"/>
                </a:solidFill>
                <a:latin typeface="Arial" panose="020B0604020202020204" pitchFamily="34" charset="0"/>
                <a:cs typeface="Arial" panose="020B0604020202020204" pitchFamily="34" charset="0"/>
              </a:defRPr>
            </a:lvl1pPr>
          </a:lstStyle>
          <a:p>
            <a:r>
              <a:rPr lang="nb-NO" dirty="0"/>
              <a:t>Tittel på presentasjonen</a:t>
            </a:r>
            <a:endParaRPr lang="en-US" dirty="0"/>
          </a:p>
        </p:txBody>
      </p:sp>
      <p:sp>
        <p:nvSpPr>
          <p:cNvPr id="3" name="Undertittel 2">
            <a:extLst>
              <a:ext uri="{FF2B5EF4-FFF2-40B4-BE49-F238E27FC236}">
                <a16:creationId xmlns:a16="http://schemas.microsoft.com/office/drawing/2014/main" id="{5BDF8400-9977-466E-80E4-4BA648E2C5F2}"/>
              </a:ext>
            </a:extLst>
          </p:cNvPr>
          <p:cNvSpPr>
            <a:spLocks noGrp="1"/>
          </p:cNvSpPr>
          <p:nvPr>
            <p:ph type="subTitle" idx="1" hasCustomPrompt="1"/>
          </p:nvPr>
        </p:nvSpPr>
        <p:spPr>
          <a:xfrm>
            <a:off x="1722267" y="3553334"/>
            <a:ext cx="5948040" cy="1191827"/>
          </a:xfrm>
        </p:spPr>
        <p:txBody>
          <a:bodyPr/>
          <a:lstStyle>
            <a:lvl1pPr marL="0" indent="0" algn="l">
              <a:buNone/>
              <a:defRPr sz="2400">
                <a:solidFill>
                  <a:schemeClr val="bg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Undertittel </a:t>
            </a:r>
            <a:endParaRPr lang="en-US" dirty="0"/>
          </a:p>
        </p:txBody>
      </p:sp>
      <p:pic>
        <p:nvPicPr>
          <p:cNvPr id="5" name="Grafikk 4">
            <a:extLst>
              <a:ext uri="{FF2B5EF4-FFF2-40B4-BE49-F238E27FC236}">
                <a16:creationId xmlns:a16="http://schemas.microsoft.com/office/drawing/2014/main" id="{E6901173-58B9-48D1-97F5-2A79A2C44B8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01920" y="5864765"/>
            <a:ext cx="3260786" cy="792510"/>
          </a:xfrm>
          <a:prstGeom prst="rect">
            <a:avLst/>
          </a:prstGeom>
        </p:spPr>
      </p:pic>
    </p:spTree>
    <p:extLst>
      <p:ext uri="{BB962C8B-B14F-4D97-AF65-F5344CB8AC3E}">
        <p14:creationId xmlns:p14="http://schemas.microsoft.com/office/powerpoint/2010/main" val="176293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80937F-B8CD-44C1-B87C-A76B28C5ACF3}"/>
              </a:ext>
            </a:extLst>
          </p:cNvPr>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3" name="Plassholder for innhold 2">
            <a:extLst>
              <a:ext uri="{FF2B5EF4-FFF2-40B4-BE49-F238E27FC236}">
                <a16:creationId xmlns:a16="http://schemas.microsoft.com/office/drawing/2014/main" id="{8A3016F8-EC91-4AD7-A215-D26E329EE50E}"/>
              </a:ext>
            </a:extLst>
          </p:cNvPr>
          <p:cNvSpPr>
            <a:spLocks noGrp="1"/>
          </p:cNvSpPr>
          <p:nvPr>
            <p:ph idx="1"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8" name="Rektangel 7">
            <a:extLst>
              <a:ext uri="{FF2B5EF4-FFF2-40B4-BE49-F238E27FC236}">
                <a16:creationId xmlns:a16="http://schemas.microsoft.com/office/drawing/2014/main" id="{AE778577-F453-47BF-915A-E21B2AAC4F2D}"/>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101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585ACB-73FA-4327-A7F9-5CD4E78E52C3}"/>
              </a:ext>
            </a:extLst>
          </p:cNvPr>
          <p:cNvSpPr>
            <a:spLocks noGrp="1"/>
          </p:cNvSpPr>
          <p:nvPr>
            <p:ph type="title"/>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a:t>Klikk for å redigere tittelstil</a:t>
            </a:r>
            <a:endParaRPr lang="en-US" dirty="0"/>
          </a:p>
        </p:txBody>
      </p:sp>
      <p:sp>
        <p:nvSpPr>
          <p:cNvPr id="3" name="Plassholder for innhold 2">
            <a:extLst>
              <a:ext uri="{FF2B5EF4-FFF2-40B4-BE49-F238E27FC236}">
                <a16:creationId xmlns:a16="http://schemas.microsoft.com/office/drawing/2014/main" id="{1C15044C-B50F-498C-8EDB-1C836A72E230}"/>
              </a:ext>
            </a:extLst>
          </p:cNvPr>
          <p:cNvSpPr>
            <a:spLocks noGrp="1"/>
          </p:cNvSpPr>
          <p:nvPr>
            <p:ph sz="half" idx="1" hasCustomPrompt="1"/>
          </p:nvPr>
        </p:nvSpPr>
        <p:spPr>
          <a:xfrm>
            <a:off x="838200" y="1825625"/>
            <a:ext cx="5181600" cy="435133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4" name="Plassholder for innhold 3">
            <a:extLst>
              <a:ext uri="{FF2B5EF4-FFF2-40B4-BE49-F238E27FC236}">
                <a16:creationId xmlns:a16="http://schemas.microsoft.com/office/drawing/2014/main" id="{34E1804A-1A53-41DF-9644-EF0DEC7C2F9C}"/>
              </a:ext>
            </a:extLst>
          </p:cNvPr>
          <p:cNvSpPr>
            <a:spLocks noGrp="1"/>
          </p:cNvSpPr>
          <p:nvPr>
            <p:ph sz="half" idx="2" hasCustomPrompt="1"/>
          </p:nvPr>
        </p:nvSpPr>
        <p:spPr>
          <a:xfrm>
            <a:off x="6172200" y="1825625"/>
            <a:ext cx="5181600" cy="435133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å legge til tekst</a:t>
            </a:r>
          </a:p>
        </p:txBody>
      </p:sp>
      <p:sp>
        <p:nvSpPr>
          <p:cNvPr id="6" name="Rektangel 5">
            <a:extLst>
              <a:ext uri="{FF2B5EF4-FFF2-40B4-BE49-F238E27FC236}">
                <a16:creationId xmlns:a16="http://schemas.microsoft.com/office/drawing/2014/main" id="{C0477E31-AC98-4A79-87D5-8BDFDD97A19A}"/>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562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66B081-F069-48F3-B312-9839B40808B2}"/>
              </a:ext>
            </a:extLst>
          </p:cNvPr>
          <p:cNvSpPr>
            <a:spLocks noGrp="1"/>
          </p:cNvSpPr>
          <p:nvPr>
            <p:ph type="title" hasCustomPrompt="1"/>
          </p:nvPr>
        </p:nvSpPr>
        <p:spPr>
          <a:xfrm>
            <a:off x="839788" y="365125"/>
            <a:ext cx="10515600" cy="1325563"/>
          </a:xfrm>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3" name="Plassholder for tekst 2">
            <a:extLst>
              <a:ext uri="{FF2B5EF4-FFF2-40B4-BE49-F238E27FC236}">
                <a16:creationId xmlns:a16="http://schemas.microsoft.com/office/drawing/2014/main" id="{D158F79B-D075-4B4C-B308-AD4079CB3B2E}"/>
              </a:ext>
            </a:extLst>
          </p:cNvPr>
          <p:cNvSpPr>
            <a:spLocks noGrp="1"/>
          </p:cNvSpPr>
          <p:nvPr>
            <p:ph type="body" idx="1" hasCustomPrompt="1"/>
          </p:nvPr>
        </p:nvSpPr>
        <p:spPr>
          <a:xfrm>
            <a:off x="839788" y="1681163"/>
            <a:ext cx="5157787" cy="823912"/>
          </a:xfrm>
        </p:spPr>
        <p:txBody>
          <a:bodyPr anchor="b"/>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legge til overskrift</a:t>
            </a:r>
          </a:p>
        </p:txBody>
      </p:sp>
      <p:sp>
        <p:nvSpPr>
          <p:cNvPr id="4" name="Plassholder for innhold 3">
            <a:extLst>
              <a:ext uri="{FF2B5EF4-FFF2-40B4-BE49-F238E27FC236}">
                <a16:creationId xmlns:a16="http://schemas.microsoft.com/office/drawing/2014/main" id="{39DFA643-2039-4346-B4C3-E9108E75639D}"/>
              </a:ext>
            </a:extLst>
          </p:cNvPr>
          <p:cNvSpPr>
            <a:spLocks noGrp="1"/>
          </p:cNvSpPr>
          <p:nvPr>
            <p:ph sz="half" idx="2" hasCustomPrompt="1"/>
          </p:nvPr>
        </p:nvSpPr>
        <p:spPr>
          <a:xfrm>
            <a:off x="839788" y="2505075"/>
            <a:ext cx="5157787" cy="368458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legge til tekst</a:t>
            </a:r>
          </a:p>
        </p:txBody>
      </p:sp>
      <p:sp>
        <p:nvSpPr>
          <p:cNvPr id="5" name="Plassholder for tekst 4">
            <a:extLst>
              <a:ext uri="{FF2B5EF4-FFF2-40B4-BE49-F238E27FC236}">
                <a16:creationId xmlns:a16="http://schemas.microsoft.com/office/drawing/2014/main" id="{BB057E84-CAEC-4A68-8F5D-4226D7ED1BF3}"/>
              </a:ext>
            </a:extLst>
          </p:cNvPr>
          <p:cNvSpPr>
            <a:spLocks noGrp="1"/>
          </p:cNvSpPr>
          <p:nvPr>
            <p:ph type="body" sz="quarter" idx="3" hasCustomPrompt="1"/>
          </p:nvPr>
        </p:nvSpPr>
        <p:spPr>
          <a:xfrm>
            <a:off x="6172200" y="1681163"/>
            <a:ext cx="5183188" cy="823912"/>
          </a:xfrm>
        </p:spPr>
        <p:txBody>
          <a:bodyPr anchor="b"/>
          <a:lstStyle>
            <a:lvl1pPr marL="0" indent="0">
              <a:buNone/>
              <a:defRPr sz="2400" b="1">
                <a:solidFill>
                  <a:schemeClr val="accent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legge til overskrift</a:t>
            </a:r>
          </a:p>
        </p:txBody>
      </p:sp>
      <p:sp>
        <p:nvSpPr>
          <p:cNvPr id="6" name="Plassholder for innhold 5">
            <a:extLst>
              <a:ext uri="{FF2B5EF4-FFF2-40B4-BE49-F238E27FC236}">
                <a16:creationId xmlns:a16="http://schemas.microsoft.com/office/drawing/2014/main" id="{007E0870-67DD-48CB-A64F-BE6FFE915E76}"/>
              </a:ext>
            </a:extLst>
          </p:cNvPr>
          <p:cNvSpPr>
            <a:spLocks noGrp="1"/>
          </p:cNvSpPr>
          <p:nvPr>
            <p:ph sz="quarter" idx="4" hasCustomPrompt="1"/>
          </p:nvPr>
        </p:nvSpPr>
        <p:spPr>
          <a:xfrm>
            <a:off x="6172200" y="2505075"/>
            <a:ext cx="5183188" cy="3684588"/>
          </a:xfrm>
        </p:spPr>
        <p:txBody>
          <a:bodyPr/>
          <a:lstStyle>
            <a:lvl1pPr>
              <a:defRPr>
                <a:solidFill>
                  <a:schemeClr val="accent1"/>
                </a:solidFill>
                <a:latin typeface="Arial" panose="020B0604020202020204" pitchFamily="34" charset="0"/>
                <a:cs typeface="Arial" panose="020B0604020202020204" pitchFamily="34" charset="0"/>
              </a:defRPr>
            </a:lvl1pPr>
          </a:lstStyle>
          <a:p>
            <a:pPr lvl="0"/>
            <a:r>
              <a:rPr lang="nb-NO" dirty="0"/>
              <a:t>Klikk for legge til tekst</a:t>
            </a:r>
          </a:p>
        </p:txBody>
      </p:sp>
      <p:sp>
        <p:nvSpPr>
          <p:cNvPr id="8" name="Rektangel 7">
            <a:extLst>
              <a:ext uri="{FF2B5EF4-FFF2-40B4-BE49-F238E27FC236}">
                <a16:creationId xmlns:a16="http://schemas.microsoft.com/office/drawing/2014/main" id="{08D474E4-5300-43AB-826E-D82ECC294015}"/>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098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0099F86-0FCA-494B-9836-9D2F060E5D29}"/>
              </a:ext>
            </a:extLst>
          </p:cNvPr>
          <p:cNvSpPr>
            <a:spLocks noGrp="1"/>
          </p:cNvSpPr>
          <p:nvPr>
            <p:ph type="title" hasCustomPrompt="1"/>
          </p:nvPr>
        </p:nvSpPr>
        <p:spPr/>
        <p:txBody>
          <a:bodyPr/>
          <a:lstStyle>
            <a:lvl1pPr>
              <a:defRPr>
                <a:solidFill>
                  <a:schemeClr val="accent1"/>
                </a:solidFill>
                <a:latin typeface="Arial" panose="020B0604020202020204" pitchFamily="34" charset="0"/>
                <a:cs typeface="Arial" panose="020B0604020202020204" pitchFamily="34" charset="0"/>
              </a:defRPr>
            </a:lvl1pPr>
          </a:lstStyle>
          <a:p>
            <a:r>
              <a:rPr lang="nb-NO" dirty="0"/>
              <a:t>Klikk for å legge til tittel</a:t>
            </a:r>
            <a:endParaRPr lang="en-US" dirty="0"/>
          </a:p>
        </p:txBody>
      </p:sp>
      <p:sp>
        <p:nvSpPr>
          <p:cNvPr id="4" name="Rektangel 3">
            <a:extLst>
              <a:ext uri="{FF2B5EF4-FFF2-40B4-BE49-F238E27FC236}">
                <a16:creationId xmlns:a16="http://schemas.microsoft.com/office/drawing/2014/main" id="{5268F0EF-44ED-47A1-A3E1-70ED4357402E}"/>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57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BDD598-207A-4F2A-8EE0-A10CCFCA86F9}"/>
              </a:ext>
            </a:extLst>
          </p:cNvPr>
          <p:cNvSpPr/>
          <p:nvPr userDrawn="1"/>
        </p:nvSpPr>
        <p:spPr>
          <a:xfrm>
            <a:off x="0" y="6599357"/>
            <a:ext cx="12192000" cy="2586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53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tel og innhold">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380937F-B8CD-44C1-B87C-A76B28C5ACF3}"/>
              </a:ext>
            </a:extLst>
          </p:cNvPr>
          <p:cNvSpPr>
            <a:spLocks noGrp="1"/>
          </p:cNvSpPr>
          <p:nvPr>
            <p:ph type="title" hasCustomPrompt="1"/>
          </p:nvPr>
        </p:nvSpPr>
        <p:spPr/>
        <p:txBody>
          <a:bodyPr/>
          <a:lstStyle>
            <a:lvl1pPr>
              <a:defRPr>
                <a:solidFill>
                  <a:schemeClr val="tx2"/>
                </a:solidFill>
                <a:latin typeface="Arial" panose="020B0604020202020204" pitchFamily="34" charset="0"/>
                <a:cs typeface="Arial" panose="020B0604020202020204" pitchFamily="34" charset="0"/>
              </a:defRPr>
            </a:lvl1pPr>
          </a:lstStyle>
          <a:p>
            <a:r>
              <a:rPr lang="nb-NO" dirty="0"/>
              <a:t>Video – klikk for å legge inn tittel</a:t>
            </a:r>
            <a:endParaRPr lang="en-US" dirty="0"/>
          </a:p>
        </p:txBody>
      </p:sp>
      <p:sp>
        <p:nvSpPr>
          <p:cNvPr id="3" name="Plassholder for innhold 2">
            <a:extLst>
              <a:ext uri="{FF2B5EF4-FFF2-40B4-BE49-F238E27FC236}">
                <a16:creationId xmlns:a16="http://schemas.microsoft.com/office/drawing/2014/main" id="{8A3016F8-EC91-4AD7-A215-D26E329EE50E}"/>
              </a:ext>
            </a:extLst>
          </p:cNvPr>
          <p:cNvSpPr>
            <a:spLocks noGrp="1"/>
          </p:cNvSpPr>
          <p:nvPr>
            <p:ph idx="1"/>
          </p:nvPr>
        </p:nvSpPr>
        <p:spPr/>
        <p:txBody>
          <a:bodyPr/>
          <a:lstStyle>
            <a:lvl1pPr marL="0" indent="0">
              <a:buNone/>
              <a:defRPr>
                <a:solidFill>
                  <a:schemeClr val="tx2"/>
                </a:solidFill>
                <a:latin typeface="Arial" panose="020B0604020202020204" pitchFamily="34" charset="0"/>
                <a:cs typeface="Arial" panose="020B0604020202020204" pitchFamily="34" charset="0"/>
              </a:defRPr>
            </a:lvl1pPr>
          </a:lstStyle>
          <a:p>
            <a:pPr lvl="0"/>
            <a:r>
              <a:rPr lang="nb-NO"/>
              <a:t>Klikk for å redigere tekststiler i malen</a:t>
            </a:r>
          </a:p>
        </p:txBody>
      </p:sp>
      <p:sp>
        <p:nvSpPr>
          <p:cNvPr id="6" name="Rektangel 5">
            <a:extLst>
              <a:ext uri="{FF2B5EF4-FFF2-40B4-BE49-F238E27FC236}">
                <a16:creationId xmlns:a16="http://schemas.microsoft.com/office/drawing/2014/main" id="{8E154F44-3BD8-4189-B6AD-3854DD906466}"/>
              </a:ext>
            </a:extLst>
          </p:cNvPr>
          <p:cNvSpPr/>
          <p:nvPr userDrawn="1"/>
        </p:nvSpPr>
        <p:spPr>
          <a:xfrm>
            <a:off x="0" y="6629400"/>
            <a:ext cx="12192000" cy="255600"/>
          </a:xfrm>
          <a:prstGeom prst="rect">
            <a:avLst/>
          </a:prstGeom>
          <a:solidFill>
            <a:srgbClr val="00B7B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366073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kside">
    <p:bg>
      <p:bgRef idx="1001">
        <a:schemeClr val="bg2"/>
      </p:bgRef>
    </p:bg>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2D720CA-ACC1-4F30-AFAE-DD59C87F2C9E}"/>
              </a:ext>
            </a:extLst>
          </p:cNvPr>
          <p:cNvSpPr/>
          <p:nvPr userDrawn="1"/>
        </p:nvSpPr>
        <p:spPr>
          <a:xfrm>
            <a:off x="0" y="6610525"/>
            <a:ext cx="12192000" cy="24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241F64E0-30D7-4BBD-A683-4BEEDC75B466}"/>
              </a:ext>
            </a:extLst>
          </p:cNvPr>
          <p:cNvSpPr/>
          <p:nvPr userDrawn="1"/>
        </p:nvSpPr>
        <p:spPr>
          <a:xfrm>
            <a:off x="0" y="0"/>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281EA67A-AB54-490B-BF64-81735C440ADA}"/>
              </a:ext>
            </a:extLst>
          </p:cNvPr>
          <p:cNvSpPr/>
          <p:nvPr userDrawn="1"/>
        </p:nvSpPr>
        <p:spPr>
          <a:xfrm>
            <a:off x="0" y="6542236"/>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fikk 9">
            <a:extLst>
              <a:ext uri="{FF2B5EF4-FFF2-40B4-BE49-F238E27FC236}">
                <a16:creationId xmlns:a16="http://schemas.microsoft.com/office/drawing/2014/main" id="{69150DDB-7696-425E-AC0D-0CB02B1A1A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9012" y="2805112"/>
            <a:ext cx="5133975" cy="1247775"/>
          </a:xfrm>
          <a:prstGeom prst="rect">
            <a:avLst/>
          </a:prstGeom>
        </p:spPr>
      </p:pic>
    </p:spTree>
    <p:extLst>
      <p:ext uri="{BB962C8B-B14F-4D97-AF65-F5344CB8AC3E}">
        <p14:creationId xmlns:p14="http://schemas.microsoft.com/office/powerpoint/2010/main" val="102681413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896BE13C-7946-497D-BBC8-4C23A8A7A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endParaRPr lang="en-US"/>
          </a:p>
        </p:txBody>
      </p:sp>
      <p:sp>
        <p:nvSpPr>
          <p:cNvPr id="3" name="Plassholder for tekst 2">
            <a:extLst>
              <a:ext uri="{FF2B5EF4-FFF2-40B4-BE49-F238E27FC236}">
                <a16:creationId xmlns:a16="http://schemas.microsoft.com/office/drawing/2014/main" id="{5312C0F6-4793-47A3-9CBC-40C130037D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4" name="Plassholder for dato 3">
            <a:extLst>
              <a:ext uri="{FF2B5EF4-FFF2-40B4-BE49-F238E27FC236}">
                <a16:creationId xmlns:a16="http://schemas.microsoft.com/office/drawing/2014/main" id="{5BA56267-F2A2-473F-8B19-67906566D0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86FC2-0F25-4495-BEF8-6C497852B73E}" type="datetimeFigureOut">
              <a:rPr lang="en-US" smtClean="0"/>
              <a:t>6/7/2023</a:t>
            </a:fld>
            <a:endParaRPr lang="en-US"/>
          </a:p>
        </p:txBody>
      </p:sp>
      <p:sp>
        <p:nvSpPr>
          <p:cNvPr id="5" name="Plassholder for bunntekst 4">
            <a:extLst>
              <a:ext uri="{FF2B5EF4-FFF2-40B4-BE49-F238E27FC236}">
                <a16:creationId xmlns:a16="http://schemas.microsoft.com/office/drawing/2014/main" id="{BF531EB6-F171-4F7B-91A3-4440CA10C8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ssholder for lysbildenummer 5">
            <a:extLst>
              <a:ext uri="{FF2B5EF4-FFF2-40B4-BE49-F238E27FC236}">
                <a16:creationId xmlns:a16="http://schemas.microsoft.com/office/drawing/2014/main" id="{B6E70317-CF93-4698-A1EA-CD03F89688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ECA75-A77A-442E-90EB-AF9CC1D72A89}" type="slidenum">
              <a:rPr lang="en-US" smtClean="0"/>
              <a:t>‹#›</a:t>
            </a:fld>
            <a:endParaRPr lang="en-US"/>
          </a:p>
        </p:txBody>
      </p:sp>
      <p:sp>
        <p:nvSpPr>
          <p:cNvPr id="8" name="TekstSylinder 7">
            <a:extLst>
              <a:ext uri="{FF2B5EF4-FFF2-40B4-BE49-F238E27FC236}">
                <a16:creationId xmlns:a16="http://schemas.microsoft.com/office/drawing/2014/main" id="{0E526DD8-53AB-49E1-81E3-D10C942EDC0F}"/>
              </a:ext>
            </a:extLst>
          </p:cNvPr>
          <p:cNvSpPr txBox="1"/>
          <p:nvPr userDrawn="1">
            <p:extLst>
              <p:ext uri="{1162E1C5-73C7-4A58-AE30-91384D911F3F}">
                <p184:classification xmlns:p184="http://schemas.microsoft.com/office/powerpoint/2018/4/main" val="ftr"/>
              </p:ext>
            </p:extLst>
          </p:nvPr>
        </p:nvSpPr>
        <p:spPr>
          <a:xfrm>
            <a:off x="0" y="6705600"/>
            <a:ext cx="1449388" cy="152400"/>
          </a:xfrm>
          <a:prstGeom prst="rect">
            <a:avLst/>
          </a:prstGeom>
        </p:spPr>
        <p:txBody>
          <a:bodyPr horzOverflow="overflow" lIns="0" tIns="0" rIns="0" bIns="0">
            <a:spAutoFit/>
          </a:bodyPr>
          <a:lstStyle/>
          <a:p>
            <a:pPr algn="l"/>
            <a:r>
              <a:rPr lang="nb-NO" sz="1000">
                <a:solidFill>
                  <a:srgbClr val="000000"/>
                </a:solidFill>
                <a:latin typeface="Calibri" panose="020F0502020204030204" pitchFamily="34" charset="0"/>
                <a:cs typeface="Calibri" panose="020F0502020204030204" pitchFamily="34" charset="0"/>
              </a:rPr>
              <a:t>Classified: General Business</a:t>
            </a:r>
          </a:p>
        </p:txBody>
      </p:sp>
    </p:spTree>
    <p:extLst>
      <p:ext uri="{BB962C8B-B14F-4D97-AF65-F5344CB8AC3E}">
        <p14:creationId xmlns:p14="http://schemas.microsoft.com/office/powerpoint/2010/main" val="1729385670"/>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2" r:id="rId4"/>
    <p:sldLayoutId id="2147483653" r:id="rId5"/>
    <p:sldLayoutId id="2147483654" r:id="rId6"/>
    <p:sldLayoutId id="2147483655" r:id="rId7"/>
    <p:sldLayoutId id="2147483659" r:id="rId8"/>
    <p:sldLayoutId id="214748366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microsoft.com/office/2018/10/relationships/comments" Target="../comments/modernComment_134_4D2552CF.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30_AE87CE5D.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1C_D07E043D.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27_1DC1400C.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microsoft.com/office/2018/10/relationships/comments" Target="../comments/modernComment_126_AE0D18AB.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Et bilde som inneholder utendørs, vann, bro, skip&#10;&#10;Automatisk generert beskrivelse">
            <a:extLst>
              <a:ext uri="{FF2B5EF4-FFF2-40B4-BE49-F238E27FC236}">
                <a16:creationId xmlns:a16="http://schemas.microsoft.com/office/drawing/2014/main" id="{F5567A04-E1EF-454E-B9A4-05B5EA1CA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5" y="7815"/>
            <a:ext cx="10287000" cy="6858000"/>
          </a:xfrm>
          <a:prstGeom prst="rect">
            <a:avLst/>
          </a:prstGeom>
        </p:spPr>
      </p:pic>
      <p:sp>
        <p:nvSpPr>
          <p:cNvPr id="5" name="Rektangel 4">
            <a:extLst>
              <a:ext uri="{FF2B5EF4-FFF2-40B4-BE49-F238E27FC236}">
                <a16:creationId xmlns:a16="http://schemas.microsoft.com/office/drawing/2014/main" id="{2FBE97F4-A73A-4911-87A2-9CA02748A133}"/>
              </a:ext>
            </a:extLst>
          </p:cNvPr>
          <p:cNvSpPr/>
          <p:nvPr/>
        </p:nvSpPr>
        <p:spPr>
          <a:xfrm>
            <a:off x="7239000" y="0"/>
            <a:ext cx="4953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kstSylinder 5">
            <a:extLst>
              <a:ext uri="{FF2B5EF4-FFF2-40B4-BE49-F238E27FC236}">
                <a16:creationId xmlns:a16="http://schemas.microsoft.com/office/drawing/2014/main" id="{8779EFF9-5024-4EEE-843E-6735BDE81A47}"/>
              </a:ext>
            </a:extLst>
          </p:cNvPr>
          <p:cNvSpPr txBox="1"/>
          <p:nvPr/>
        </p:nvSpPr>
        <p:spPr>
          <a:xfrm>
            <a:off x="7581900" y="914400"/>
            <a:ext cx="4457700" cy="1938992"/>
          </a:xfrm>
          <a:prstGeom prst="rect">
            <a:avLst/>
          </a:prstGeom>
          <a:noFill/>
        </p:spPr>
        <p:txBody>
          <a:bodyPr wrap="square" rtlCol="0">
            <a:spAutoFit/>
          </a:bodyPr>
          <a:lstStyle/>
          <a:p>
            <a:r>
              <a:rPr lang="nb-NO" sz="4800" dirty="0">
                <a:solidFill>
                  <a:schemeClr val="bg2"/>
                </a:solidFill>
                <a:latin typeface="Arial" panose="020B0604020202020204" pitchFamily="34" charset="0"/>
                <a:cs typeface="Arial" panose="020B0604020202020204" pitchFamily="34" charset="0"/>
              </a:rPr>
              <a:t>Uføre, Uførepensjon</a:t>
            </a:r>
            <a:br>
              <a:rPr lang="nb-NO" sz="4800" dirty="0">
                <a:solidFill>
                  <a:schemeClr val="bg2"/>
                </a:solidFill>
                <a:latin typeface="Arial" panose="020B0604020202020204" pitchFamily="34" charset="0"/>
                <a:cs typeface="Arial" panose="020B0604020202020204" pitchFamily="34" charset="0"/>
              </a:rPr>
            </a:br>
            <a:r>
              <a:rPr lang="nb-NO" sz="2400" dirty="0">
                <a:solidFill>
                  <a:schemeClr val="bg2"/>
                </a:solidFill>
                <a:latin typeface="Arial" panose="020B0604020202020204" pitchFamily="34" charset="0"/>
                <a:cs typeface="Arial" panose="020B0604020202020204" pitchFamily="34" charset="0"/>
              </a:rPr>
              <a:t>Vurdering av arbeidsevne</a:t>
            </a:r>
            <a:endParaRPr lang="en-US" sz="2400" dirty="0">
              <a:solidFill>
                <a:schemeClr val="bg2"/>
              </a:solidFill>
              <a:latin typeface="Arial" panose="020B0604020202020204" pitchFamily="34" charset="0"/>
              <a:cs typeface="Arial" panose="020B0604020202020204" pitchFamily="34" charset="0"/>
            </a:endParaRPr>
          </a:p>
        </p:txBody>
      </p:sp>
      <p:sp>
        <p:nvSpPr>
          <p:cNvPr id="7" name="TekstSylinder 6">
            <a:extLst>
              <a:ext uri="{FF2B5EF4-FFF2-40B4-BE49-F238E27FC236}">
                <a16:creationId xmlns:a16="http://schemas.microsoft.com/office/drawing/2014/main" id="{86C95D88-3963-4AA4-B8DB-7F888BCD6107}"/>
              </a:ext>
            </a:extLst>
          </p:cNvPr>
          <p:cNvSpPr txBox="1"/>
          <p:nvPr/>
        </p:nvSpPr>
        <p:spPr>
          <a:xfrm>
            <a:off x="7681912" y="3136850"/>
            <a:ext cx="3125425" cy="523220"/>
          </a:xfrm>
          <a:prstGeom prst="rect">
            <a:avLst/>
          </a:prstGeom>
          <a:noFill/>
        </p:spPr>
        <p:txBody>
          <a:bodyPr wrap="square" rtlCol="0">
            <a:spAutoFit/>
          </a:bodyPr>
          <a:lstStyle/>
          <a:p>
            <a:r>
              <a:rPr lang="nb-NO" sz="2800" dirty="0">
                <a:solidFill>
                  <a:schemeClr val="bg2"/>
                </a:solidFill>
                <a:latin typeface="Arial" panose="020B0604020202020204" pitchFamily="34" charset="0"/>
                <a:cs typeface="Arial" panose="020B0604020202020204" pitchFamily="34" charset="0"/>
              </a:rPr>
              <a:t> Kravspesifisering </a:t>
            </a:r>
            <a:endParaRPr lang="en-US" sz="2800" dirty="0">
              <a:solidFill>
                <a:schemeClr val="bg2"/>
              </a:solidFill>
              <a:latin typeface="Arial" panose="020B0604020202020204" pitchFamily="34" charset="0"/>
              <a:cs typeface="Arial" panose="020B0604020202020204" pitchFamily="34" charset="0"/>
            </a:endParaRPr>
          </a:p>
        </p:txBody>
      </p:sp>
      <p:pic>
        <p:nvPicPr>
          <p:cNvPr id="3" name="Grafikk 2">
            <a:extLst>
              <a:ext uri="{FF2B5EF4-FFF2-40B4-BE49-F238E27FC236}">
                <a16:creationId xmlns:a16="http://schemas.microsoft.com/office/drawing/2014/main" id="{B4800C82-E4FC-4050-AC69-B37918ED73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96787" y="5845946"/>
            <a:ext cx="2666199" cy="648000"/>
          </a:xfrm>
          <a:prstGeom prst="rect">
            <a:avLst/>
          </a:prstGeom>
        </p:spPr>
      </p:pic>
    </p:spTree>
    <p:extLst>
      <p:ext uri="{BB962C8B-B14F-4D97-AF65-F5344CB8AC3E}">
        <p14:creationId xmlns:p14="http://schemas.microsoft.com/office/powerpoint/2010/main" val="246193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814DFF-043F-4722-8808-3BAFD82B2D8B}"/>
              </a:ext>
            </a:extLst>
          </p:cNvPr>
          <p:cNvSpPr>
            <a:spLocks noGrp="1"/>
          </p:cNvSpPr>
          <p:nvPr>
            <p:ph type="title"/>
          </p:nvPr>
        </p:nvSpPr>
        <p:spPr>
          <a:xfrm>
            <a:off x="838200" y="365125"/>
            <a:ext cx="10515600" cy="758281"/>
          </a:xfrm>
        </p:spPr>
        <p:txBody>
          <a:bodyPr>
            <a:normAutofit/>
          </a:bodyPr>
          <a:lstStyle/>
          <a:p>
            <a:r>
              <a:rPr lang="nb-NO" dirty="0"/>
              <a:t>Legeerklæring – omfattende</a:t>
            </a:r>
            <a:r>
              <a:rPr lang="nb-NO" sz="2400" dirty="0"/>
              <a:t> forts</a:t>
            </a:r>
            <a:endParaRPr lang="nb-NO" dirty="0"/>
          </a:p>
        </p:txBody>
      </p:sp>
      <p:sp>
        <p:nvSpPr>
          <p:cNvPr id="3" name="Plassholder for innhold 2">
            <a:extLst>
              <a:ext uri="{FF2B5EF4-FFF2-40B4-BE49-F238E27FC236}">
                <a16:creationId xmlns:a16="http://schemas.microsoft.com/office/drawing/2014/main" id="{AF7F00FE-4538-4E29-8795-2818AFC07916}"/>
              </a:ext>
            </a:extLst>
          </p:cNvPr>
          <p:cNvSpPr>
            <a:spLocks noGrp="1"/>
          </p:cNvSpPr>
          <p:nvPr>
            <p:ph idx="1"/>
          </p:nvPr>
        </p:nvSpPr>
        <p:spPr>
          <a:xfrm>
            <a:off x="838200" y="1123406"/>
            <a:ext cx="10515600" cy="5369469"/>
          </a:xfrm>
        </p:spPr>
        <p:txBody>
          <a:bodyPr>
            <a:normAutofit/>
          </a:bodyPr>
          <a:lstStyle/>
          <a:p>
            <a:pPr marL="0" lvl="0" indent="0">
              <a:lnSpc>
                <a:spcPct val="107000"/>
              </a:lnSpc>
              <a:buNone/>
            </a:pPr>
            <a:endParaRPr lang="nb-NO" sz="2000" dirty="0">
              <a:effectLst/>
              <a:ea typeface="Calibri" panose="020F0502020204030204" pitchFamily="34" charset="0"/>
            </a:endParaRPr>
          </a:p>
          <a:p>
            <a:pPr marL="0" lvl="0" indent="0">
              <a:lnSpc>
                <a:spcPct val="107000"/>
              </a:lnSpc>
              <a:buNone/>
            </a:pPr>
            <a:r>
              <a:rPr lang="nb-NO" sz="2000" dirty="0">
                <a:effectLst/>
                <a:ea typeface="Calibri" panose="020F0502020204030204" pitchFamily="34" charset="0"/>
              </a:rPr>
              <a:t>Andre opplysninger</a:t>
            </a:r>
          </a:p>
          <a:p>
            <a:pPr marL="342900" indent="-342900">
              <a:lnSpc>
                <a:spcPct val="107000"/>
              </a:lnSpc>
              <a:spcAft>
                <a:spcPts val="800"/>
              </a:spcAft>
              <a:buFont typeface="+mj-lt"/>
              <a:buAutoNum type="alphaLcParen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x-none" sz="1600" dirty="0">
                <a:effectLst/>
                <a:latin typeface="+mn-lt"/>
                <a:ea typeface="Times New Roman" panose="02020603050405020304" pitchFamily="18" charset="0"/>
                <a:cs typeface="Times New Roman" panose="02020603050405020304" pitchFamily="18" charset="0"/>
              </a:rPr>
              <a:t>Har andre forhold enn aktuelle sykdom</a:t>
            </a:r>
            <a:r>
              <a:rPr lang="nb-NO" sz="1600" dirty="0">
                <a:effectLst/>
                <a:latin typeface="+mn-lt"/>
                <a:ea typeface="Times New Roman" panose="02020603050405020304" pitchFamily="18" charset="0"/>
                <a:cs typeface="Times New Roman" panose="02020603050405020304" pitchFamily="18" charset="0"/>
              </a:rPr>
              <a:t>men/skaden</a:t>
            </a:r>
            <a:r>
              <a:rPr lang="x-none" sz="1600" dirty="0">
                <a:effectLst/>
                <a:latin typeface="+mn-lt"/>
                <a:ea typeface="Times New Roman" panose="02020603050405020304" pitchFamily="18" charset="0"/>
                <a:cs typeface="Times New Roman" panose="02020603050405020304" pitchFamily="18" charset="0"/>
              </a:rPr>
              <a:t> betydning for prognose / fremtidi</a:t>
            </a:r>
            <a:r>
              <a:rPr lang="nb-NO" sz="1600" dirty="0">
                <a:effectLst/>
                <a:latin typeface="+mn-lt"/>
                <a:ea typeface="Times New Roman" panose="02020603050405020304" pitchFamily="18" charset="0"/>
                <a:cs typeface="Times New Roman" panose="02020603050405020304" pitchFamily="18" charset="0"/>
              </a:rPr>
              <a:t>g</a:t>
            </a:r>
            <a:r>
              <a:rPr lang="x-none" sz="1600" dirty="0">
                <a:effectLst/>
                <a:latin typeface="+mn-lt"/>
                <a:ea typeface="Times New Roman" panose="02020603050405020304" pitchFamily="18" charset="0"/>
                <a:cs typeface="Times New Roman" panose="02020603050405020304" pitchFamily="18" charset="0"/>
              </a:rPr>
              <a:t>  funksjon </a:t>
            </a:r>
            <a:r>
              <a:rPr lang="nb-NO" sz="1600" dirty="0">
                <a:latin typeface="+mn-lt"/>
                <a:ea typeface="Times New Roman" panose="02020603050405020304" pitchFamily="18" charset="0"/>
                <a:cs typeface="Times New Roman" panose="02020603050405020304" pitchFamily="18" charset="0"/>
              </a:rPr>
              <a:t>og</a:t>
            </a:r>
            <a:r>
              <a:rPr lang="x-none" sz="1600" dirty="0">
                <a:effectLst/>
                <a:latin typeface="+mn-lt"/>
                <a:ea typeface="Times New Roman" panose="02020603050405020304" pitchFamily="18" charset="0"/>
                <a:cs typeface="Times New Roman" panose="02020603050405020304" pitchFamily="18" charset="0"/>
              </a:rPr>
              <a:t> arbeidsevne?</a:t>
            </a:r>
            <a:endParaRPr lang="nb-NO" sz="1600" dirty="0">
              <a:effectLst/>
              <a:latin typeface="+mn-lt"/>
              <a:ea typeface="Times New Roman" panose="02020603050405020304" pitchFamily="18" charset="0"/>
              <a:cs typeface="Times New Roman" panose="02020603050405020304" pitchFamily="18" charset="0"/>
            </a:endParaRPr>
          </a:p>
          <a:p>
            <a:pPr marL="342900" indent="-342900">
              <a:lnSpc>
                <a:spcPct val="107000"/>
              </a:lnSpc>
              <a:spcAft>
                <a:spcPts val="800"/>
              </a:spcAft>
              <a:buFont typeface="+mj-lt"/>
              <a:buAutoNum type="alphaLcParen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nb-NO" sz="1600" dirty="0">
                <a:latin typeface="+mn-lt"/>
              </a:rPr>
              <a:t>Har du andre kommentarer av betydning for saken?</a:t>
            </a:r>
          </a:p>
          <a:p>
            <a:pPr marL="342900" indent="-342900">
              <a:lnSpc>
                <a:spcPct val="107000"/>
              </a:lnSpc>
              <a:spcAft>
                <a:spcPts val="800"/>
              </a:spcAft>
              <a:buFont typeface="+mj-lt"/>
              <a:buAutoNum type="alphaLcParenR"/>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endParaRPr lang="nb-NO" sz="1600" dirty="0">
              <a:latin typeface="+mn-lt"/>
            </a:endParaRPr>
          </a:p>
          <a:p>
            <a:pPr marL="0" indent="0">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nb-NO" sz="1600" dirty="0">
                <a:latin typeface="+mn-lt"/>
              </a:rPr>
              <a:t>Vedlegg:</a:t>
            </a:r>
            <a:br>
              <a:rPr lang="nb-NO" sz="1600" dirty="0">
                <a:latin typeface="+mn-lt"/>
              </a:rPr>
            </a:br>
            <a:r>
              <a:rPr lang="nb-NO" sz="1600" dirty="0">
                <a:latin typeface="+mn-lt"/>
              </a:rPr>
              <a:t>Vi ber også om at dere legger ved: (Dynamisk valg)</a:t>
            </a:r>
          </a:p>
          <a:p>
            <a:pPr marL="0" indent="0">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nb-NO" sz="1600" dirty="0">
                <a:latin typeface="+mn-lt"/>
              </a:rPr>
              <a:t>Valg		Sykemeldingshistorikk siste 5 år </a:t>
            </a:r>
          </a:p>
          <a:p>
            <a:pPr marL="0" indent="0">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nb-NO" sz="1600" dirty="0">
                <a:latin typeface="+mn-lt"/>
              </a:rPr>
              <a:t>Valg		Relevante journalnotater (inkludert henvisninger)</a:t>
            </a:r>
          </a:p>
          <a:p>
            <a:pPr marL="0" indent="0">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nb-NO" sz="1600" dirty="0">
                <a:latin typeface="+mn-lt"/>
              </a:rPr>
              <a:t>Valg		Relevante epikriser (CT/MR/histologisvar m.m.)</a:t>
            </a:r>
          </a:p>
          <a:p>
            <a:pPr marL="0" indent="0">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844540" algn="l"/>
                <a:tab pos="6294120" algn="l"/>
              </a:tabLst>
            </a:pPr>
            <a:r>
              <a:rPr lang="nb-NO" sz="1600" dirty="0">
                <a:latin typeface="+mn-lt"/>
              </a:rPr>
              <a:t>Valg		Oversikt over medikamenter forsikrede </a:t>
            </a:r>
            <a:r>
              <a:rPr lang="nb-NO" sz="1600" dirty="0">
                <a:effectLst/>
                <a:latin typeface="Calibri" panose="020F0502020204030204" pitchFamily="34" charset="0"/>
                <a:ea typeface="Calibri" panose="020F0502020204030204" pitchFamily="34" charset="0"/>
                <a:cs typeface="Times New Roman" panose="02020603050405020304" pitchFamily="18" charset="0"/>
              </a:rPr>
              <a:t>bruker/har brukt og inkludert tidsrom og diagnoser.</a:t>
            </a:r>
            <a:endParaRPr lang="nb-NO" sz="2000" dirty="0">
              <a:ea typeface="Calibri" panose="020F0502020204030204" pitchFamily="34" charset="0"/>
            </a:endParaRPr>
          </a:p>
        </p:txBody>
      </p:sp>
      <p:sp>
        <p:nvSpPr>
          <p:cNvPr id="4" name="Rektangel 3">
            <a:extLst>
              <a:ext uri="{FF2B5EF4-FFF2-40B4-BE49-F238E27FC236}">
                <a16:creationId xmlns:a16="http://schemas.microsoft.com/office/drawing/2014/main" id="{67B5656D-B287-4E28-B856-938B46C86F84}"/>
              </a:ext>
            </a:extLst>
          </p:cNvPr>
          <p:cNvSpPr/>
          <p:nvPr/>
        </p:nvSpPr>
        <p:spPr>
          <a:xfrm>
            <a:off x="1421673" y="4336869"/>
            <a:ext cx="200297" cy="1654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dirty="0"/>
              <a:t>Valg		</a:t>
            </a:r>
          </a:p>
        </p:txBody>
      </p:sp>
    </p:spTree>
    <p:extLst>
      <p:ext uri="{BB962C8B-B14F-4D97-AF65-F5344CB8AC3E}">
        <p14:creationId xmlns:p14="http://schemas.microsoft.com/office/powerpoint/2010/main" val="1294291663"/>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814DFF-043F-4722-8808-3BAFD82B2D8B}"/>
              </a:ext>
            </a:extLst>
          </p:cNvPr>
          <p:cNvSpPr>
            <a:spLocks noGrp="1"/>
          </p:cNvSpPr>
          <p:nvPr>
            <p:ph type="title"/>
          </p:nvPr>
        </p:nvSpPr>
        <p:spPr>
          <a:xfrm>
            <a:off x="838200" y="612183"/>
            <a:ext cx="10515600" cy="1433592"/>
          </a:xfrm>
        </p:spPr>
        <p:txBody>
          <a:bodyPr>
            <a:normAutofit/>
          </a:bodyPr>
          <a:lstStyle/>
          <a:p>
            <a:r>
              <a:rPr lang="nb-NO" dirty="0"/>
              <a:t>Legeerklæring – Utfyllende </a:t>
            </a:r>
            <a:r>
              <a:rPr lang="nb-NO" sz="3600" dirty="0"/>
              <a:t>(Basisfullmakt) </a:t>
            </a:r>
            <a:br>
              <a:rPr lang="nb-NO" sz="3600" dirty="0"/>
            </a:br>
            <a:endParaRPr lang="nb-NO" sz="3600" dirty="0"/>
          </a:p>
        </p:txBody>
      </p:sp>
      <p:sp>
        <p:nvSpPr>
          <p:cNvPr id="3" name="Plassholder for innhold 2">
            <a:extLst>
              <a:ext uri="{FF2B5EF4-FFF2-40B4-BE49-F238E27FC236}">
                <a16:creationId xmlns:a16="http://schemas.microsoft.com/office/drawing/2014/main" id="{AF7F00FE-4538-4E29-8795-2818AFC07916}"/>
              </a:ext>
            </a:extLst>
          </p:cNvPr>
          <p:cNvSpPr>
            <a:spLocks noGrp="1"/>
          </p:cNvSpPr>
          <p:nvPr>
            <p:ph idx="1"/>
          </p:nvPr>
        </p:nvSpPr>
        <p:spPr>
          <a:xfrm>
            <a:off x="838200" y="2045775"/>
            <a:ext cx="10515600" cy="4529196"/>
          </a:xfrm>
        </p:spPr>
        <p:txBody>
          <a:bodyPr>
            <a:normAutofit/>
          </a:bodyPr>
          <a:lstStyle/>
          <a:p>
            <a:pPr marL="0" lvl="0" indent="0">
              <a:buNone/>
            </a:pPr>
            <a:endParaRPr lang="nb-NO" sz="2000" dirty="0">
              <a:solidFill>
                <a:schemeClr val="tx1"/>
              </a:solidFill>
              <a:latin typeface="+mn-lt"/>
              <a:cs typeface="Times New Roman" panose="02020603050405020304" pitchFamily="18" charset="0"/>
            </a:endParaRPr>
          </a:p>
          <a:p>
            <a:pPr marL="0" lvl="0" indent="0">
              <a:buNone/>
            </a:pPr>
            <a:r>
              <a:rPr lang="nb-NO" sz="2000" dirty="0">
                <a:solidFill>
                  <a:schemeClr val="tx1"/>
                </a:solidFill>
                <a:latin typeface="+mn-lt"/>
                <a:cs typeface="Times New Roman" panose="02020603050405020304" pitchFamily="18" charset="0"/>
              </a:rPr>
              <a:t>Vi trenger utfyllende opplysninger for å behandle sak om arbeidsuførhet. </a:t>
            </a:r>
            <a:r>
              <a:rPr lang="nb-NO" sz="2000" dirty="0">
                <a:effectLst/>
                <a:latin typeface="+mn-lt"/>
                <a:ea typeface="Calibri" panose="020F0502020204030204" pitchFamily="34" charset="0"/>
                <a:cs typeface="Times New Roman" panose="02020603050405020304" pitchFamily="18" charset="0"/>
              </a:rPr>
              <a:t>Vi ber derfor om svar på følgende spørsmål vedrørende arbeidsuførhet som inntraff </a:t>
            </a:r>
            <a:r>
              <a:rPr lang="nb-NO" sz="2000" dirty="0">
                <a:solidFill>
                  <a:srgbClr val="FF0000"/>
                </a:solidFill>
                <a:latin typeface="+mn-lt"/>
                <a:ea typeface="Calibri" panose="020F0502020204030204" pitchFamily="34" charset="0"/>
                <a:cs typeface="Times New Roman" panose="02020603050405020304" pitchFamily="18" charset="0"/>
              </a:rPr>
              <a:t>&lt;</a:t>
            </a:r>
            <a:r>
              <a:rPr lang="nb-NO" sz="2000" dirty="0" err="1">
                <a:solidFill>
                  <a:srgbClr val="FF0000"/>
                </a:solidFill>
                <a:latin typeface="+mn-lt"/>
                <a:ea typeface="Calibri" panose="020F0502020204030204" pitchFamily="34" charset="0"/>
                <a:cs typeface="Times New Roman" panose="02020603050405020304" pitchFamily="18" charset="0"/>
              </a:rPr>
              <a:t>sykdato</a:t>
            </a:r>
            <a:r>
              <a:rPr lang="nb-NO" sz="2000" dirty="0">
                <a:solidFill>
                  <a:srgbClr val="FF0000"/>
                </a:solidFill>
                <a:latin typeface="+mn-lt"/>
                <a:ea typeface="Calibri" panose="020F0502020204030204" pitchFamily="34" charset="0"/>
                <a:cs typeface="Times New Roman" panose="02020603050405020304" pitchFamily="18" charset="0"/>
              </a:rPr>
              <a:t>&gt;</a:t>
            </a:r>
            <a:r>
              <a:rPr lang="nb-NO" sz="2000" dirty="0">
                <a:solidFill>
                  <a:srgbClr val="FF0000"/>
                </a:solidFill>
                <a:effectLst/>
                <a:latin typeface="+mn-lt"/>
                <a:ea typeface="Calibri" panose="020F0502020204030204" pitchFamily="34" charset="0"/>
                <a:cs typeface="Times New Roman" panose="02020603050405020304" pitchFamily="18" charset="0"/>
              </a:rPr>
              <a:t>. </a:t>
            </a:r>
            <a:endParaRPr lang="nb-NO" sz="2000" dirty="0">
              <a:latin typeface="+mn-lt"/>
              <a:ea typeface="Times New Roman" panose="02020603050405020304" pitchFamily="18" charset="0"/>
            </a:endParaRPr>
          </a:p>
          <a:p>
            <a:pPr marL="0" lvl="0" indent="0">
              <a:buNone/>
            </a:pPr>
            <a:endParaRPr lang="nb-NO" sz="2000" dirty="0">
              <a:effectLst/>
              <a:latin typeface="+mn-lt"/>
              <a:ea typeface="Times New Roman" panose="02020603050405020304" pitchFamily="18" charset="0"/>
            </a:endParaRPr>
          </a:p>
          <a:p>
            <a:pPr marL="342900" lvl="0" indent="-342900">
              <a:buFont typeface="+mj-lt"/>
              <a:buAutoNum type="arabicPeriod"/>
            </a:pPr>
            <a:r>
              <a:rPr lang="nb-NO" sz="2000" dirty="0">
                <a:effectLst/>
                <a:latin typeface="+mn-lt"/>
                <a:ea typeface="Times New Roman" panose="02020603050405020304" pitchFamily="18" charset="0"/>
              </a:rPr>
              <a:t>Hvilke </a:t>
            </a:r>
            <a:r>
              <a:rPr lang="nb-NO" sz="2000" dirty="0">
                <a:latin typeface="+mn-lt"/>
                <a:ea typeface="Times New Roman" panose="02020603050405020304" pitchFamily="18" charset="0"/>
              </a:rPr>
              <a:t>sykdommer/skader</a:t>
            </a:r>
            <a:r>
              <a:rPr lang="nb-NO" sz="2000" dirty="0">
                <a:effectLst/>
                <a:latin typeface="+mn-lt"/>
                <a:ea typeface="Times New Roman" panose="02020603050405020304" pitchFamily="18" charset="0"/>
              </a:rPr>
              <a:t> anser du å være de viktigste årsakene til den nedsatte arbeidsevnen?</a:t>
            </a:r>
          </a:p>
          <a:p>
            <a:pPr marL="342900" indent="-342900">
              <a:buFont typeface="+mj-lt"/>
              <a:buAutoNum type="arabicPeriod"/>
            </a:pPr>
            <a:r>
              <a:rPr lang="nb-NO" sz="2000" dirty="0">
                <a:latin typeface="+mn-lt"/>
                <a:ea typeface="Calibri" panose="020F0502020204030204" pitchFamily="34" charset="0"/>
              </a:rPr>
              <a:t>Kan </a:t>
            </a:r>
            <a:r>
              <a:rPr lang="nb-NO" sz="2000" dirty="0">
                <a:effectLst/>
                <a:latin typeface="+mn-lt"/>
                <a:ea typeface="Calibri" panose="020F0502020204030204" pitchFamily="34" charset="0"/>
              </a:rPr>
              <a:t>du fordele arbeidsuførheten i prosent for hver sykdom/skade og oppgir om det foreligger andre sykdommer/skader.</a:t>
            </a:r>
            <a:endParaRPr lang="nb-NO" sz="2000" dirty="0">
              <a:effectLst/>
              <a:latin typeface="+mn-lt"/>
              <a:ea typeface="Times New Roman" panose="02020603050405020304" pitchFamily="18" charset="0"/>
            </a:endParaRPr>
          </a:p>
          <a:p>
            <a:pPr marL="342900" indent="-342900">
              <a:buFont typeface="+mj-lt"/>
              <a:buAutoNum type="arabicPeriod"/>
            </a:pPr>
            <a:r>
              <a:rPr lang="nb-NO" sz="2000" dirty="0">
                <a:effectLst/>
                <a:latin typeface="+mn-lt"/>
                <a:ea typeface="Calibri" panose="020F0502020204030204" pitchFamily="34" charset="0"/>
                <a:cs typeface="Times New Roman" panose="02020603050405020304" pitchFamily="18" charset="0"/>
              </a:rPr>
              <a:t>Når fikk forsikrede første gang symptomer på hver enkelt sykdom/skade som er oppgitt over?</a:t>
            </a:r>
            <a:r>
              <a:rPr lang="nb-NO" sz="2000" dirty="0">
                <a:latin typeface="+mn-lt"/>
                <a:ea typeface="Calibri" panose="020F0502020204030204" pitchFamily="34" charset="0"/>
                <a:cs typeface="Times New Roman" panose="02020603050405020304" pitchFamily="18" charset="0"/>
              </a:rPr>
              <a:t> </a:t>
            </a:r>
            <a:r>
              <a:rPr lang="nb-NO" sz="2000" dirty="0">
                <a:effectLst/>
                <a:latin typeface="+mn-lt"/>
                <a:ea typeface="Calibri" panose="020F0502020204030204" pitchFamily="34" charset="0"/>
                <a:cs typeface="Times New Roman" panose="02020603050405020304" pitchFamily="18" charset="0"/>
              </a:rPr>
              <a:t>Spesifiser helst med dato/år</a:t>
            </a:r>
            <a:endParaRPr lang="nb-NO" sz="2000" dirty="0">
              <a:effectLst/>
              <a:latin typeface="+mn-lt"/>
              <a:ea typeface="Times New Roman" panose="02020603050405020304" pitchFamily="18" charset="0"/>
            </a:endParaRPr>
          </a:p>
        </p:txBody>
      </p:sp>
    </p:spTree>
    <p:extLst>
      <p:ext uri="{BB962C8B-B14F-4D97-AF65-F5344CB8AC3E}">
        <p14:creationId xmlns:p14="http://schemas.microsoft.com/office/powerpoint/2010/main" val="44203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7D1AF61-93EC-43DC-B38F-9D62107C94B7}"/>
              </a:ext>
            </a:extLst>
          </p:cNvPr>
          <p:cNvSpPr>
            <a:spLocks noGrp="1"/>
          </p:cNvSpPr>
          <p:nvPr>
            <p:ph type="title"/>
          </p:nvPr>
        </p:nvSpPr>
        <p:spPr>
          <a:xfrm>
            <a:off x="838199" y="365126"/>
            <a:ext cx="10613571" cy="784406"/>
          </a:xfrm>
        </p:spPr>
        <p:txBody>
          <a:bodyPr>
            <a:normAutofit fontScale="90000"/>
          </a:bodyPr>
          <a:lstStyle/>
          <a:p>
            <a:r>
              <a:rPr lang="nb-NO" dirty="0"/>
              <a:t>Legeerklæring – Oppdaterte </a:t>
            </a:r>
            <a:r>
              <a:rPr lang="nb-NO" dirty="0" err="1"/>
              <a:t>opplysn</a:t>
            </a:r>
            <a:r>
              <a:rPr lang="nb-NO" dirty="0"/>
              <a:t>. </a:t>
            </a:r>
            <a:r>
              <a:rPr lang="nb-NO" sz="2400" dirty="0"/>
              <a:t>(Basisfullmakt)</a:t>
            </a:r>
            <a:r>
              <a:rPr lang="nb-NO" dirty="0"/>
              <a:t> </a:t>
            </a:r>
          </a:p>
        </p:txBody>
      </p:sp>
      <p:sp>
        <p:nvSpPr>
          <p:cNvPr id="3" name="Plassholder for innhold 2">
            <a:extLst>
              <a:ext uri="{FF2B5EF4-FFF2-40B4-BE49-F238E27FC236}">
                <a16:creationId xmlns:a16="http://schemas.microsoft.com/office/drawing/2014/main" id="{4115F185-FD83-4EAA-8B15-82ABC05DDFB4}"/>
              </a:ext>
            </a:extLst>
          </p:cNvPr>
          <p:cNvSpPr>
            <a:spLocks noGrp="1"/>
          </p:cNvSpPr>
          <p:nvPr>
            <p:ph idx="1"/>
          </p:nvPr>
        </p:nvSpPr>
        <p:spPr>
          <a:xfrm>
            <a:off x="838200" y="1189900"/>
            <a:ext cx="10515600" cy="5167358"/>
          </a:xfrm>
        </p:spPr>
        <p:txBody>
          <a:bodyPr>
            <a:normAutofit fontScale="25000" lnSpcReduction="20000"/>
          </a:bodyPr>
          <a:lstStyle/>
          <a:p>
            <a:pPr marL="0" lvl="0" indent="0">
              <a:buNone/>
              <a:tabLst>
                <a:tab pos="457200" algn="l"/>
              </a:tabLst>
            </a:pPr>
            <a:r>
              <a:rPr lang="nb-NO" sz="8000" dirty="0">
                <a:solidFill>
                  <a:schemeClr val="tx1"/>
                </a:solidFill>
                <a:effectLst/>
                <a:latin typeface="+mn-lt"/>
                <a:ea typeface="Calibri" panose="020F0502020204030204" pitchFamily="34" charset="0"/>
              </a:rPr>
              <a:t>For å vurdere uføresak hos oss trenger vi oppdaterte opplysninger om sykdomsforløpet fra &lt;</a:t>
            </a:r>
            <a:r>
              <a:rPr lang="nb-NO" sz="8000" dirty="0">
                <a:solidFill>
                  <a:srgbClr val="FF0000"/>
                </a:solidFill>
                <a:effectLst/>
                <a:latin typeface="+mn-lt"/>
                <a:ea typeface="Calibri" panose="020F0502020204030204" pitchFamily="34" charset="0"/>
              </a:rPr>
              <a:t>Dato1</a:t>
            </a:r>
            <a:r>
              <a:rPr lang="nb-NO" sz="8000" dirty="0">
                <a:solidFill>
                  <a:schemeClr val="tx1"/>
                </a:solidFill>
                <a:effectLst/>
                <a:latin typeface="+mn-lt"/>
                <a:ea typeface="Calibri" panose="020F0502020204030204" pitchFamily="34" charset="0"/>
              </a:rPr>
              <a:t>&gt; og frem til dags dato.</a:t>
            </a:r>
            <a:r>
              <a:rPr lang="nb-NO" sz="8000" dirty="0">
                <a:solidFill>
                  <a:schemeClr val="tx1"/>
                </a:solidFill>
                <a:latin typeface="+mn-lt"/>
                <a:ea typeface="Calibri" panose="020F0502020204030204" pitchFamily="34" charset="0"/>
              </a:rPr>
              <a:t> V</a:t>
            </a:r>
            <a:r>
              <a:rPr lang="nb-NO" sz="8000" dirty="0">
                <a:solidFill>
                  <a:schemeClr val="tx1"/>
                </a:solidFill>
                <a:effectLst/>
                <a:latin typeface="+mn-lt"/>
                <a:ea typeface="Calibri" panose="020F0502020204030204" pitchFamily="34" charset="0"/>
              </a:rPr>
              <a:t>i ber derfor om svar på følgende spørsmål vedrørende symptomer, funn og arbeidsuførhet i perioden som er angitt ovenfor:</a:t>
            </a:r>
          </a:p>
          <a:p>
            <a:pPr marL="0" lvl="0" indent="0">
              <a:buNone/>
              <a:tabLst>
                <a:tab pos="457200" algn="l"/>
              </a:tabLst>
            </a:pPr>
            <a:endParaRPr lang="nb-NO" sz="8000" dirty="0">
              <a:solidFill>
                <a:schemeClr val="tx1"/>
              </a:solidFill>
              <a:latin typeface="+mn-lt"/>
              <a:ea typeface="Times New Roman" panose="02020603050405020304" pitchFamily="18" charset="0"/>
            </a:endParaRPr>
          </a:p>
          <a:p>
            <a:pPr marL="342900" lvl="0" indent="-342900">
              <a:buFont typeface="+mj-lt"/>
              <a:buAutoNum type="arabicPeriod"/>
              <a:tabLst>
                <a:tab pos="457200" algn="l"/>
              </a:tabLst>
            </a:pPr>
            <a:r>
              <a:rPr lang="nb-NO" sz="8000" dirty="0">
                <a:solidFill>
                  <a:schemeClr val="tx1"/>
                </a:solidFill>
                <a:effectLst/>
                <a:latin typeface="+mn-lt"/>
                <a:ea typeface="Times New Roman" panose="02020603050405020304" pitchFamily="18" charset="0"/>
              </a:rPr>
              <a:t>Hovedårsak til arbeidsuførhet/diagnose. Oppgi sykdommer iht. ICPC/ICD10-standard.</a:t>
            </a:r>
          </a:p>
          <a:p>
            <a:pPr marL="342900" lvl="0" indent="-342900">
              <a:buFont typeface="+mj-lt"/>
              <a:buAutoNum type="arabicPeriod"/>
              <a:tabLst>
                <a:tab pos="457200" algn="l"/>
              </a:tabLst>
            </a:pPr>
            <a:r>
              <a:rPr lang="nb-NO" sz="8000" dirty="0">
                <a:solidFill>
                  <a:schemeClr val="tx1"/>
                </a:solidFill>
                <a:effectLst/>
                <a:latin typeface="+mn-lt"/>
                <a:ea typeface="Times New Roman" panose="02020603050405020304" pitchFamily="18" charset="0"/>
              </a:rPr>
              <a:t>Andre medvirkende årsaker til arbeidsuførhet/diagnose. Oppgi sykdommer iht. ICPC/ICD10-standard.</a:t>
            </a:r>
          </a:p>
          <a:p>
            <a:pPr marL="342900" lvl="0" indent="-342900">
              <a:buFont typeface="+mj-lt"/>
              <a:buAutoNum type="arabicPeriod"/>
              <a:tabLst>
                <a:tab pos="457200" algn="l"/>
              </a:tabLst>
            </a:pPr>
            <a:r>
              <a:rPr lang="nb-NO" sz="8000" dirty="0">
                <a:solidFill>
                  <a:schemeClr val="tx1"/>
                </a:solidFill>
                <a:effectLst/>
                <a:latin typeface="+mn-lt"/>
                <a:ea typeface="Times New Roman" panose="02020603050405020304" pitchFamily="18" charset="0"/>
              </a:rPr>
              <a:t>Oppgi kort hvordan sykdomsutviklingen har vært siden &lt;</a:t>
            </a:r>
            <a:r>
              <a:rPr lang="nb-NO" sz="8000" dirty="0">
                <a:solidFill>
                  <a:srgbClr val="FF0000"/>
                </a:solidFill>
                <a:effectLst/>
                <a:latin typeface="+mn-lt"/>
                <a:ea typeface="Times New Roman" panose="02020603050405020304" pitchFamily="18" charset="0"/>
              </a:rPr>
              <a:t>dato1</a:t>
            </a:r>
            <a:r>
              <a:rPr lang="nb-NO" sz="8000" dirty="0">
                <a:solidFill>
                  <a:schemeClr val="tx1"/>
                </a:solidFill>
                <a:effectLst/>
                <a:latin typeface="+mn-lt"/>
                <a:ea typeface="Times New Roman" panose="02020603050405020304" pitchFamily="18" charset="0"/>
              </a:rPr>
              <a:t>&gt;?</a:t>
            </a:r>
            <a:endParaRPr lang="nb-NO" sz="8000" dirty="0">
              <a:solidFill>
                <a:schemeClr val="tx1"/>
              </a:solidFill>
              <a:latin typeface="+mn-lt"/>
              <a:ea typeface="Times New Roman" panose="02020603050405020304" pitchFamily="18" charset="0"/>
            </a:endParaRPr>
          </a:p>
          <a:p>
            <a:pPr marL="342900" lvl="0" indent="-342900">
              <a:buFont typeface="+mj-lt"/>
              <a:buAutoNum type="arabicPeriod"/>
              <a:tabLst>
                <a:tab pos="457200" algn="l"/>
              </a:tabLst>
            </a:pPr>
            <a:r>
              <a:rPr lang="nb-NO" sz="8000" dirty="0">
                <a:solidFill>
                  <a:schemeClr val="tx1"/>
                </a:solidFill>
                <a:latin typeface="+mn-lt"/>
                <a:ea typeface="Times New Roman" panose="02020603050405020304" pitchFamily="18" charset="0"/>
              </a:rPr>
              <a:t>H</a:t>
            </a:r>
            <a:r>
              <a:rPr lang="nb-NO" sz="8000" dirty="0">
                <a:solidFill>
                  <a:schemeClr val="tx1"/>
                </a:solidFill>
                <a:effectLst/>
                <a:latin typeface="+mn-lt"/>
                <a:ea typeface="Times New Roman" panose="02020603050405020304" pitchFamily="18" charset="0"/>
              </a:rPr>
              <a:t>vilke </a:t>
            </a:r>
            <a:r>
              <a:rPr lang="nb-NO" sz="8000" dirty="0">
                <a:solidFill>
                  <a:schemeClr val="tx1"/>
                </a:solidFill>
                <a:latin typeface="+mn-lt"/>
                <a:ea typeface="Times New Roman" panose="02020603050405020304" pitchFamily="18" charset="0"/>
              </a:rPr>
              <a:t>undersøkelser og</a:t>
            </a:r>
            <a:r>
              <a:rPr lang="nb-NO" sz="8000" dirty="0">
                <a:solidFill>
                  <a:schemeClr val="tx1"/>
                </a:solidFill>
                <a:effectLst/>
                <a:latin typeface="+mn-lt"/>
                <a:ea typeface="Times New Roman" panose="02020603050405020304" pitchFamily="18" charset="0"/>
              </a:rPr>
              <a:t> funn </a:t>
            </a:r>
            <a:r>
              <a:rPr lang="nb-NO" sz="8000" dirty="0">
                <a:solidFill>
                  <a:schemeClr val="tx1"/>
                </a:solidFill>
                <a:latin typeface="+mn-lt"/>
                <a:ea typeface="Times New Roman" panose="02020603050405020304" pitchFamily="18" charset="0"/>
              </a:rPr>
              <a:t>er nå viktig for uførheten</a:t>
            </a:r>
            <a:r>
              <a:rPr lang="nb-NO" sz="8000" dirty="0">
                <a:solidFill>
                  <a:schemeClr val="tx1"/>
                </a:solidFill>
                <a:effectLst/>
                <a:latin typeface="+mn-lt"/>
                <a:ea typeface="Times New Roman" panose="02020603050405020304" pitchFamily="18" charset="0"/>
              </a:rPr>
              <a:t>? </a:t>
            </a:r>
            <a:endParaRPr lang="nb-NO" sz="8000" dirty="0">
              <a:solidFill>
                <a:schemeClr val="tx1"/>
              </a:solidFill>
              <a:latin typeface="+mn-lt"/>
              <a:ea typeface="Times New Roman" panose="02020603050405020304" pitchFamily="18" charset="0"/>
            </a:endParaRPr>
          </a:p>
          <a:p>
            <a:pPr marL="342900" lvl="0" indent="-342900">
              <a:buFont typeface="+mj-lt"/>
              <a:buAutoNum type="arabicPeriod"/>
              <a:tabLst>
                <a:tab pos="457200" algn="l"/>
              </a:tabLst>
            </a:pPr>
            <a:r>
              <a:rPr lang="nb-NO" sz="8000" b="0" i="0" dirty="0">
                <a:solidFill>
                  <a:schemeClr val="tx1"/>
                </a:solidFill>
                <a:effectLst/>
                <a:latin typeface="+mn-lt"/>
              </a:rPr>
              <a:t>Angi hvilken uføregrad/sykemeldingsgrad forsikrede har med tanke på arbeid i ethvert yrke i perioden fra </a:t>
            </a:r>
            <a:r>
              <a:rPr lang="nb-NO" sz="8000" dirty="0">
                <a:solidFill>
                  <a:srgbClr val="FF0000"/>
                </a:solidFill>
                <a:latin typeface="+mn-lt"/>
              </a:rPr>
              <a:t>&lt;dato1&gt; </a:t>
            </a:r>
            <a:r>
              <a:rPr lang="nb-NO" sz="8000" dirty="0">
                <a:solidFill>
                  <a:schemeClr val="tx1"/>
                </a:solidFill>
                <a:latin typeface="+mn-lt"/>
              </a:rPr>
              <a:t>og frem til dags dato</a:t>
            </a:r>
            <a:r>
              <a:rPr lang="nb-NO" sz="8000" b="0" i="0" dirty="0">
                <a:solidFill>
                  <a:schemeClr val="tx1"/>
                </a:solidFill>
                <a:effectLst/>
                <a:latin typeface="+mn-lt"/>
              </a:rPr>
              <a:t>.</a:t>
            </a:r>
            <a:endParaRPr lang="nb-NO" sz="8000" dirty="0">
              <a:solidFill>
                <a:schemeClr val="tx1"/>
              </a:solidFill>
              <a:latin typeface="+mn-lt"/>
            </a:endParaRPr>
          </a:p>
          <a:p>
            <a:pPr marL="342900" indent="-342900">
              <a:buFont typeface="+mj-lt"/>
              <a:buAutoNum type="arabicPeriod"/>
              <a:tabLst>
                <a:tab pos="457200" algn="l"/>
              </a:tabLst>
            </a:pPr>
            <a:r>
              <a:rPr lang="nb-NO" sz="8000" dirty="0">
                <a:solidFill>
                  <a:schemeClr val="tx1"/>
                </a:solidFill>
                <a:effectLst/>
                <a:latin typeface="+mn-lt"/>
                <a:ea typeface="Times New Roman" panose="02020603050405020304" pitchFamily="18" charset="0"/>
              </a:rPr>
              <a:t>Hvor stor stillingsprosent (av en tenkt 100 prosent stilling) mener du at forsikrede kan inneha for tiden? (Har forsikrede 70 prosent stilling, og kan klare 50 prosent av denne, vil han/hun altså inneha 35 prosent stilling).</a:t>
            </a:r>
            <a:endParaRPr lang="nb-NO" sz="8000" b="0" i="0" dirty="0">
              <a:solidFill>
                <a:schemeClr val="tx1"/>
              </a:solidFill>
              <a:effectLst/>
              <a:latin typeface="+mn-lt"/>
            </a:endParaRPr>
          </a:p>
          <a:p>
            <a:pPr marL="342900" indent="-342900">
              <a:buFont typeface="+mj-lt"/>
              <a:buAutoNum type="arabicPeriod"/>
              <a:tabLst>
                <a:tab pos="457200" algn="l"/>
              </a:tabLst>
            </a:pPr>
            <a:r>
              <a:rPr lang="nb-NO" sz="8000" b="0" i="0" dirty="0">
                <a:solidFill>
                  <a:schemeClr val="tx1"/>
                </a:solidFill>
                <a:effectLst/>
                <a:latin typeface="+mn-lt"/>
              </a:rPr>
              <a:t>Hva er planlagt fremover av behandling, tilrettelegging og arbeidsutprøving, og hvordan vurderes prognosen?</a:t>
            </a:r>
          </a:p>
          <a:p>
            <a:endParaRPr lang="nb-NO" dirty="0"/>
          </a:p>
        </p:txBody>
      </p:sp>
    </p:spTree>
    <p:extLst>
      <p:ext uri="{BB962C8B-B14F-4D97-AF65-F5344CB8AC3E}">
        <p14:creationId xmlns:p14="http://schemas.microsoft.com/office/powerpoint/2010/main" val="209175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F34E626-A309-4164-B3EA-58C098F9FF77}"/>
              </a:ext>
            </a:extLst>
          </p:cNvPr>
          <p:cNvSpPr>
            <a:spLocks noGrp="1"/>
          </p:cNvSpPr>
          <p:nvPr>
            <p:ph type="title"/>
          </p:nvPr>
        </p:nvSpPr>
        <p:spPr>
          <a:xfrm>
            <a:off x="838199" y="365126"/>
            <a:ext cx="10674531" cy="714738"/>
          </a:xfrm>
        </p:spPr>
        <p:txBody>
          <a:bodyPr>
            <a:normAutofit fontScale="90000"/>
          </a:bodyPr>
          <a:lstStyle/>
          <a:p>
            <a:r>
              <a:rPr lang="nb-NO" dirty="0"/>
              <a:t>Legeerklæring – Oppdaterte </a:t>
            </a:r>
            <a:r>
              <a:rPr lang="nb-NO" dirty="0" err="1"/>
              <a:t>opplysn</a:t>
            </a:r>
            <a:r>
              <a:rPr lang="nb-NO" dirty="0"/>
              <a:t>. </a:t>
            </a:r>
            <a:r>
              <a:rPr lang="nb-NO" sz="2400" dirty="0"/>
              <a:t>(Basisfullmakt)</a:t>
            </a:r>
            <a:r>
              <a:rPr lang="nb-NO" dirty="0"/>
              <a:t> </a:t>
            </a:r>
          </a:p>
        </p:txBody>
      </p:sp>
      <p:sp>
        <p:nvSpPr>
          <p:cNvPr id="3" name="Plassholder for innhold 2">
            <a:extLst>
              <a:ext uri="{FF2B5EF4-FFF2-40B4-BE49-F238E27FC236}">
                <a16:creationId xmlns:a16="http://schemas.microsoft.com/office/drawing/2014/main" id="{1B9B4E83-6781-4E75-8D67-03BEB27B736F}"/>
              </a:ext>
            </a:extLst>
          </p:cNvPr>
          <p:cNvSpPr>
            <a:spLocks noGrp="1"/>
          </p:cNvSpPr>
          <p:nvPr>
            <p:ph idx="1"/>
          </p:nvPr>
        </p:nvSpPr>
        <p:spPr>
          <a:xfrm>
            <a:off x="838200" y="1079864"/>
            <a:ext cx="10515600" cy="5477690"/>
          </a:xfrm>
        </p:spPr>
        <p:txBody>
          <a:bodyPr>
            <a:normAutofit fontScale="92500" lnSpcReduction="10000"/>
          </a:bodyPr>
          <a:lstStyle/>
          <a:p>
            <a:pPr marL="342900" indent="-342900">
              <a:buFont typeface="+mj-lt"/>
              <a:buAutoNum type="arabicPeriod" startAt="8"/>
              <a:tabLst>
                <a:tab pos="457200" algn="l"/>
              </a:tabLst>
            </a:pPr>
            <a:r>
              <a:rPr lang="nb-NO" sz="2000" b="0" i="0" dirty="0">
                <a:solidFill>
                  <a:schemeClr val="tx1"/>
                </a:solidFill>
                <a:effectLst/>
                <a:latin typeface="+mn-lt"/>
              </a:rPr>
              <a:t>Anser du forsikrede som varig arbeidsufør i ethvert yrke?</a:t>
            </a:r>
          </a:p>
          <a:p>
            <a:pPr marL="933174" lvl="1" indent="-457200">
              <a:buFont typeface="+mj-lt"/>
              <a:buAutoNum type="alphaLcParenR"/>
              <a:tabLst>
                <a:tab pos="457200" algn="l"/>
              </a:tabLst>
            </a:pPr>
            <a:r>
              <a:rPr lang="nb-NO" sz="2000" b="0" i="0" dirty="0">
                <a:solidFill>
                  <a:schemeClr val="tx1"/>
                </a:solidFill>
                <a:effectLst/>
                <a:cs typeface="Arial" panose="020B0604020202020204" pitchFamily="34" charset="0"/>
              </a:rPr>
              <a:t>Hvis ja, gi en beskrivelse, og anslå den varige arbeidsevnen.</a:t>
            </a:r>
          </a:p>
          <a:p>
            <a:pPr marL="933174" lvl="1" indent="-457200">
              <a:buFont typeface="+mj-lt"/>
              <a:buAutoNum type="alphaLcParenR"/>
              <a:tabLst>
                <a:tab pos="457200" algn="l"/>
              </a:tabLst>
            </a:pPr>
            <a:r>
              <a:rPr lang="nb-NO" sz="2000" b="0" i="0" dirty="0">
                <a:solidFill>
                  <a:schemeClr val="tx1"/>
                </a:solidFill>
                <a:effectLst/>
                <a:cs typeface="Arial" panose="020B0604020202020204" pitchFamily="34" charset="0"/>
              </a:rPr>
              <a:t>Hvis nei, anslå varigheten av den nedsatte arbeidsevnen.</a:t>
            </a:r>
            <a:br>
              <a:rPr lang="nb-NO" sz="2000" b="0" i="0" dirty="0">
                <a:solidFill>
                  <a:schemeClr val="tx1"/>
                </a:solidFill>
                <a:effectLst/>
                <a:cs typeface="Arial" panose="020B0604020202020204" pitchFamily="34" charset="0"/>
              </a:rPr>
            </a:br>
            <a:endParaRPr lang="nb-NO" sz="2000" dirty="0">
              <a:solidFill>
                <a:schemeClr val="tx1"/>
              </a:solidFill>
              <a:latin typeface="+mn-lt"/>
              <a:ea typeface="Times New Roman" panose="02020603050405020304" pitchFamily="18" charset="0"/>
            </a:endParaRPr>
          </a:p>
          <a:p>
            <a:pPr marL="342900" lvl="0" indent="-342900">
              <a:buFont typeface="+mj-lt"/>
              <a:buAutoNum type="arabicPeriod" startAt="8"/>
              <a:tabLst>
                <a:tab pos="457200" algn="l"/>
              </a:tabLst>
            </a:pPr>
            <a:r>
              <a:rPr lang="nb-NO" sz="2000" dirty="0">
                <a:solidFill>
                  <a:schemeClr val="tx1"/>
                </a:solidFill>
                <a:latin typeface="+mn-lt"/>
                <a:ea typeface="Times New Roman" panose="02020603050405020304" pitchFamily="18" charset="0"/>
              </a:rPr>
              <a:t>Når var den forsikrede sist hos deg for aktuell sykdom/skade?</a:t>
            </a:r>
          </a:p>
          <a:p>
            <a:pPr marL="342900" lvl="0" indent="-342900">
              <a:buFont typeface="+mj-lt"/>
              <a:buAutoNum type="arabicPeriod" startAt="8"/>
              <a:tabLst>
                <a:tab pos="457200" algn="l"/>
              </a:tabLst>
            </a:pPr>
            <a:endParaRPr lang="nb-NO" sz="2000" dirty="0">
              <a:solidFill>
                <a:schemeClr val="tx1"/>
              </a:solidFill>
              <a:latin typeface="+mn-lt"/>
              <a:ea typeface="Times New Roman" panose="02020603050405020304" pitchFamily="18" charset="0"/>
            </a:endParaRPr>
          </a:p>
          <a:p>
            <a:pPr marL="342900" indent="-342900">
              <a:buFont typeface="+mj-lt"/>
              <a:buAutoNum type="arabicPeriod" startAt="8"/>
              <a:tabLst>
                <a:tab pos="457200" algn="l"/>
              </a:tabLst>
            </a:pPr>
            <a:r>
              <a:rPr lang="nb-NO" sz="2000" b="0" i="0" dirty="0">
                <a:solidFill>
                  <a:schemeClr val="tx1"/>
                </a:solidFill>
                <a:effectLst/>
                <a:latin typeface="+mn-lt"/>
              </a:rPr>
              <a:t>Hvilke aktiviteter kan forsikrede utføre? For eksempel kontorarbeid, stå/gå i lengre perioder, løfte, fysisk arbeid m.m. </a:t>
            </a:r>
          </a:p>
          <a:p>
            <a:pPr marL="342900" indent="-342900">
              <a:buFont typeface="+mj-lt"/>
              <a:buAutoNum type="arabicPeriod" startAt="8"/>
              <a:tabLst>
                <a:tab pos="457200" algn="l"/>
              </a:tabLst>
            </a:pPr>
            <a:endParaRPr lang="nb-NO" sz="2000" b="0" i="0" dirty="0">
              <a:solidFill>
                <a:schemeClr val="tx1"/>
              </a:solidFill>
              <a:effectLst/>
              <a:latin typeface="+mn-lt"/>
            </a:endParaRPr>
          </a:p>
          <a:p>
            <a:pPr marL="342900" indent="-342900">
              <a:buFont typeface="+mj-lt"/>
              <a:buAutoNum type="arabicPeriod" startAt="8"/>
              <a:tabLst>
                <a:tab pos="457200" algn="l"/>
              </a:tabLst>
            </a:pPr>
            <a:r>
              <a:rPr lang="nb-NO" sz="2000" b="0" i="0" dirty="0">
                <a:solidFill>
                  <a:schemeClr val="tx1"/>
                </a:solidFill>
                <a:effectLst/>
                <a:latin typeface="+mn-lt"/>
              </a:rPr>
              <a:t>Hvilke aktiviteter kan forsikrede ikke utføre? </a:t>
            </a:r>
          </a:p>
          <a:p>
            <a:pPr marL="342900" lvl="0" indent="-342900">
              <a:buFont typeface="+mj-lt"/>
              <a:buAutoNum type="arabicPeriod" startAt="8"/>
              <a:tabLst>
                <a:tab pos="457200" algn="l"/>
              </a:tabLst>
            </a:pPr>
            <a:endParaRPr lang="nb-NO" sz="2000" dirty="0">
              <a:solidFill>
                <a:schemeClr val="tx1"/>
              </a:solidFill>
              <a:latin typeface="+mn-lt"/>
            </a:endParaRPr>
          </a:p>
          <a:p>
            <a:pPr marL="342900" lvl="0" indent="-342900">
              <a:buFont typeface="+mj-lt"/>
              <a:buAutoNum type="arabicPeriod" startAt="8"/>
              <a:tabLst>
                <a:tab pos="457200" algn="l"/>
              </a:tabLst>
            </a:pPr>
            <a:endParaRPr lang="nb-NO" sz="2000" dirty="0">
              <a:solidFill>
                <a:schemeClr val="tx1"/>
              </a:solidFill>
              <a:latin typeface="+mn-lt"/>
              <a:ea typeface="Times New Roman" panose="02020603050405020304" pitchFamily="18" charset="0"/>
            </a:endParaRPr>
          </a:p>
          <a:p>
            <a:pPr marL="342900" lvl="0" indent="-342900">
              <a:buFont typeface="+mj-lt"/>
              <a:buAutoNum type="arabicPeriod" startAt="8"/>
              <a:tabLst>
                <a:tab pos="457200" algn="l"/>
              </a:tabLst>
            </a:pPr>
            <a:r>
              <a:rPr lang="nb-NO" sz="2000" dirty="0">
                <a:solidFill>
                  <a:schemeClr val="tx1"/>
                </a:solidFill>
                <a:latin typeface="+mn-lt"/>
                <a:ea typeface="Times New Roman" panose="02020603050405020304" pitchFamily="18" charset="0"/>
              </a:rPr>
              <a:t>Hvilken behandling er gjennomført? </a:t>
            </a:r>
            <a:r>
              <a:rPr lang="nb-NO" sz="2000" dirty="0">
                <a:solidFill>
                  <a:schemeClr val="tx1"/>
                </a:solidFill>
                <a:effectLst/>
                <a:latin typeface="+mn-lt"/>
                <a:ea typeface="Times New Roman" panose="02020603050405020304" pitchFamily="18" charset="0"/>
              </a:rPr>
              <a:t>Når og med hvilket resultat? Oppgi også utredningssted/behandlingssted.</a:t>
            </a:r>
          </a:p>
          <a:p>
            <a:pPr marL="342900" lvl="0" indent="-342900">
              <a:buFont typeface="+mj-lt"/>
              <a:buAutoNum type="arabicPeriod" startAt="8"/>
              <a:tabLst>
                <a:tab pos="457200" algn="l"/>
              </a:tabLst>
            </a:pPr>
            <a:endParaRPr lang="nb-NO" sz="2000" dirty="0">
              <a:solidFill>
                <a:schemeClr val="tx1"/>
              </a:solidFill>
              <a:latin typeface="+mn-lt"/>
              <a:ea typeface="Times New Roman" panose="02020603050405020304" pitchFamily="18" charset="0"/>
            </a:endParaRPr>
          </a:p>
          <a:p>
            <a:pPr marL="342900" indent="-342900">
              <a:buFont typeface="+mj-lt"/>
              <a:buAutoNum type="arabicPeriod" startAt="8"/>
              <a:tabLst>
                <a:tab pos="457200" algn="l"/>
              </a:tabLst>
            </a:pPr>
            <a:r>
              <a:rPr lang="nb-NO" sz="2000" b="0" i="0" dirty="0">
                <a:solidFill>
                  <a:schemeClr val="tx1"/>
                </a:solidFill>
                <a:effectLst/>
                <a:latin typeface="+mn-lt"/>
              </a:rPr>
              <a:t>Har andre forhold enn den aktuelle sykdommen/skaden betydning for prognose / fremtidig uførhet? Ja/Nei</a:t>
            </a:r>
          </a:p>
          <a:p>
            <a:endParaRPr lang="nb-NO" dirty="0"/>
          </a:p>
        </p:txBody>
      </p:sp>
    </p:spTree>
    <p:extLst>
      <p:ext uri="{BB962C8B-B14F-4D97-AF65-F5344CB8AC3E}">
        <p14:creationId xmlns:p14="http://schemas.microsoft.com/office/powerpoint/2010/main" val="768299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C68AD3-9EB4-4BED-81AA-45A54D3466F1}"/>
              </a:ext>
            </a:extLst>
          </p:cNvPr>
          <p:cNvSpPr>
            <a:spLocks noGrp="1"/>
          </p:cNvSpPr>
          <p:nvPr>
            <p:ph type="title"/>
          </p:nvPr>
        </p:nvSpPr>
        <p:spPr/>
        <p:txBody>
          <a:bodyPr>
            <a:normAutofit/>
          </a:bodyPr>
          <a:lstStyle/>
          <a:p>
            <a:r>
              <a:rPr lang="nb-NO" dirty="0"/>
              <a:t>Relevante journalopplysninger </a:t>
            </a:r>
            <a:r>
              <a:rPr lang="nb-NO" sz="2200" dirty="0"/>
              <a:t>(Utvidet fullmakt I)</a:t>
            </a:r>
            <a:endParaRPr lang="nb-NO" sz="2200" dirty="0">
              <a:solidFill>
                <a:srgbClr val="00B050"/>
              </a:solidFill>
            </a:endParaRPr>
          </a:p>
        </p:txBody>
      </p:sp>
      <p:sp>
        <p:nvSpPr>
          <p:cNvPr id="3" name="Plassholder for innhold 2">
            <a:extLst>
              <a:ext uri="{FF2B5EF4-FFF2-40B4-BE49-F238E27FC236}">
                <a16:creationId xmlns:a16="http://schemas.microsoft.com/office/drawing/2014/main" id="{976A1674-0783-4CEF-9D97-8A97595D8289}"/>
              </a:ext>
            </a:extLst>
          </p:cNvPr>
          <p:cNvSpPr>
            <a:spLocks noGrp="1"/>
          </p:cNvSpPr>
          <p:nvPr>
            <p:ph idx="1"/>
          </p:nvPr>
        </p:nvSpPr>
        <p:spPr/>
        <p:txBody>
          <a:bodyPr>
            <a:normAutofit/>
          </a:bodyPr>
          <a:lstStyle/>
          <a:p>
            <a:pPr marL="0" indent="0">
              <a:buNone/>
            </a:pPr>
            <a:endParaRPr lang="nb-NO" sz="2200" dirty="0">
              <a:solidFill>
                <a:srgbClr val="FF0000"/>
              </a:solidFill>
              <a:latin typeface="+mn-lt"/>
            </a:endParaRPr>
          </a:p>
          <a:p>
            <a:pPr marL="0" indent="0">
              <a:buNone/>
            </a:pPr>
            <a:r>
              <a:rPr lang="nb-NO" sz="1800" dirty="0">
                <a:effectLst/>
                <a:latin typeface="Arial" panose="020B0604020202020204" pitchFamily="34" charset="0"/>
                <a:ea typeface="Calibri" panose="020F0502020204030204" pitchFamily="34" charset="0"/>
              </a:rPr>
              <a:t>Det fremkommer av opplysninger selskapet har mottatt, at forsikrede er arbeidsufør av &lt;</a:t>
            </a:r>
            <a:r>
              <a:rPr lang="nb-NO" sz="1800" dirty="0">
                <a:solidFill>
                  <a:srgbClr val="FF0000"/>
                </a:solidFill>
                <a:effectLst/>
                <a:latin typeface="Arial" panose="020B0604020202020204" pitchFamily="34" charset="0"/>
                <a:ea typeface="Calibri" panose="020F0502020204030204" pitchFamily="34" charset="0"/>
              </a:rPr>
              <a:t>diagnose(r)</a:t>
            </a:r>
            <a:r>
              <a:rPr lang="nb-NO" sz="1800" dirty="0">
                <a:effectLst/>
                <a:latin typeface="Arial" panose="020B0604020202020204" pitchFamily="34" charset="0"/>
                <a:ea typeface="Calibri" panose="020F0502020204030204" pitchFamily="34" charset="0"/>
              </a:rPr>
              <a:t>&gt;.</a:t>
            </a:r>
            <a:endParaRPr lang="nb-NO" sz="1800" dirty="0">
              <a:effectLst/>
              <a:latin typeface="Calibri" panose="020F0502020204030204" pitchFamily="34" charset="0"/>
              <a:ea typeface="Calibri" panose="020F0502020204030204" pitchFamily="34" charset="0"/>
            </a:endParaRPr>
          </a:p>
          <a:p>
            <a:pPr marL="0" indent="0">
              <a:buNone/>
            </a:pPr>
            <a:r>
              <a:rPr lang="nb-NO" sz="1800" dirty="0">
                <a:effectLst/>
                <a:latin typeface="Arial" panose="020B0604020202020204" pitchFamily="34" charset="0"/>
                <a:ea typeface="Calibri" panose="020F0502020204030204" pitchFamily="34" charset="0"/>
              </a:rPr>
              <a:t>For å vurdere saken har vi behov for utfyllende opplysninger. </a:t>
            </a:r>
            <a:br>
              <a:rPr lang="nb-NO" sz="1800" dirty="0">
                <a:effectLst/>
                <a:latin typeface="Arial" panose="020B0604020202020204" pitchFamily="34" charset="0"/>
                <a:ea typeface="Calibri" panose="020F0502020204030204" pitchFamily="34" charset="0"/>
              </a:rPr>
            </a:br>
            <a:endParaRPr lang="nb-NO" sz="1800" dirty="0">
              <a:effectLst/>
              <a:latin typeface="Arial" panose="020B0604020202020204" pitchFamily="34" charset="0"/>
              <a:ea typeface="Calibri" panose="020F0502020204030204" pitchFamily="34" charset="0"/>
            </a:endParaRPr>
          </a:p>
          <a:p>
            <a:r>
              <a:rPr lang="nb-NO" sz="1800" dirty="0">
                <a:effectLst/>
                <a:latin typeface="Arial" panose="020B0604020202020204" pitchFamily="34" charset="0"/>
                <a:ea typeface="Calibri" panose="020F0502020204030204" pitchFamily="34" charset="0"/>
              </a:rPr>
              <a:t>Vi ber derfor om å få tilsendt journalnotater og epikriser, inkludert henvisninger og svar på prøveresultater</a:t>
            </a:r>
            <a:r>
              <a:rPr lang="nb-NO" sz="1800" dirty="0">
                <a:ea typeface="Calibri" panose="020F0502020204030204" pitchFamily="34" charset="0"/>
              </a:rPr>
              <a:t> </a:t>
            </a:r>
            <a:r>
              <a:rPr lang="nb-NO" sz="1800" dirty="0">
                <a:effectLst/>
                <a:latin typeface="Arial" panose="020B0604020202020204" pitchFamily="34" charset="0"/>
                <a:ea typeface="Calibri" panose="020F0502020204030204" pitchFamily="34" charset="0"/>
              </a:rPr>
              <a:t>angående </a:t>
            </a:r>
            <a:r>
              <a:rPr lang="nb-NO" sz="1800" dirty="0">
                <a:latin typeface="+mn-lt"/>
                <a:ea typeface="Times New Roman" panose="02020603050405020304" pitchFamily="18" charset="0"/>
              </a:rPr>
              <a:t>&lt;</a:t>
            </a:r>
            <a:r>
              <a:rPr lang="nb-NO" sz="1800" dirty="0">
                <a:solidFill>
                  <a:srgbClr val="FF0000"/>
                </a:solidFill>
                <a:latin typeface="+mn-lt"/>
                <a:ea typeface="Times New Roman" panose="02020603050405020304" pitchFamily="18" charset="0"/>
              </a:rPr>
              <a:t>Fritekst </a:t>
            </a:r>
            <a:r>
              <a:rPr lang="nb-NO" sz="1800" dirty="0" err="1">
                <a:solidFill>
                  <a:srgbClr val="FF0000"/>
                </a:solidFill>
                <a:latin typeface="+mn-lt"/>
                <a:ea typeface="Times New Roman" panose="02020603050405020304" pitchFamily="18" charset="0"/>
              </a:rPr>
              <a:t>max</a:t>
            </a:r>
            <a:r>
              <a:rPr lang="nb-NO" sz="1800" dirty="0">
                <a:solidFill>
                  <a:srgbClr val="FF0000"/>
                </a:solidFill>
                <a:latin typeface="+mn-lt"/>
                <a:ea typeface="Times New Roman" panose="02020603050405020304" pitchFamily="18" charset="0"/>
              </a:rPr>
              <a:t> 200 karakterer</a:t>
            </a:r>
            <a:r>
              <a:rPr lang="nb-NO" sz="1800" dirty="0">
                <a:solidFill>
                  <a:schemeClr val="tx1"/>
                </a:solidFill>
                <a:latin typeface="+mn-lt"/>
                <a:ea typeface="Times New Roman" panose="02020603050405020304" pitchFamily="18" charset="0"/>
              </a:rPr>
              <a:t>&gt;</a:t>
            </a:r>
            <a:r>
              <a:rPr lang="nb-NO" sz="1800" dirty="0">
                <a:solidFill>
                  <a:srgbClr val="FF0000"/>
                </a:solidFill>
                <a:latin typeface="+mn-lt"/>
                <a:ea typeface="Times New Roman" panose="02020603050405020304" pitchFamily="18" charset="0"/>
              </a:rPr>
              <a:t> </a:t>
            </a:r>
            <a:r>
              <a:rPr lang="nb-NO" sz="1800" dirty="0">
                <a:effectLst/>
                <a:latin typeface="Arial" panose="020B0604020202020204" pitchFamily="34" charset="0"/>
                <a:ea typeface="Calibri" panose="020F0502020204030204" pitchFamily="34" charset="0"/>
              </a:rPr>
              <a:t>i perioden fra </a:t>
            </a:r>
            <a:r>
              <a:rPr lang="nb-NO" sz="1800" dirty="0">
                <a:solidFill>
                  <a:srgbClr val="FF0000"/>
                </a:solidFill>
                <a:latin typeface="+mn-lt"/>
                <a:ea typeface="Calibri" panose="020F0502020204030204" pitchFamily="34" charset="0"/>
                <a:cs typeface="Times New Roman" panose="02020603050405020304" pitchFamily="18" charset="0"/>
              </a:rPr>
              <a:t>&lt;</a:t>
            </a:r>
            <a:r>
              <a:rPr lang="nb-NO" sz="1800" dirty="0" err="1">
                <a:solidFill>
                  <a:srgbClr val="FF0000"/>
                </a:solidFill>
                <a:latin typeface="+mn-lt"/>
                <a:ea typeface="Calibri" panose="020F0502020204030204" pitchFamily="34" charset="0"/>
                <a:cs typeface="Times New Roman" panose="02020603050405020304" pitchFamily="18" charset="0"/>
              </a:rPr>
              <a:t>fra_dato</a:t>
            </a:r>
            <a:r>
              <a:rPr lang="nb-NO" sz="1800" dirty="0">
                <a:solidFill>
                  <a:srgbClr val="FF0000"/>
                </a:solidFill>
                <a:latin typeface="+mn-lt"/>
                <a:ea typeface="Calibri" panose="020F0502020204030204" pitchFamily="34" charset="0"/>
                <a:cs typeface="Times New Roman" panose="02020603050405020304" pitchFamily="18" charset="0"/>
              </a:rPr>
              <a:t>&gt;</a:t>
            </a:r>
            <a:r>
              <a:rPr lang="nb-NO" sz="1800" dirty="0">
                <a:solidFill>
                  <a:srgbClr val="FF0000"/>
                </a:solidFill>
                <a:effectLst/>
                <a:latin typeface="+mn-lt"/>
                <a:ea typeface="Calibri" panose="020F0502020204030204" pitchFamily="34" charset="0"/>
                <a:cs typeface="Times New Roman" panose="02020603050405020304" pitchFamily="18" charset="0"/>
              </a:rPr>
              <a:t> </a:t>
            </a:r>
            <a:r>
              <a:rPr lang="nb-NO" sz="1800" dirty="0">
                <a:solidFill>
                  <a:schemeClr val="tx1"/>
                </a:solidFill>
                <a:effectLst/>
                <a:latin typeface="+mn-lt"/>
                <a:ea typeface="Calibri" panose="020F0502020204030204" pitchFamily="34" charset="0"/>
                <a:cs typeface="Times New Roman" panose="02020603050405020304" pitchFamily="18" charset="0"/>
              </a:rPr>
              <a:t>til</a:t>
            </a:r>
            <a:r>
              <a:rPr lang="nb-NO" sz="1800" dirty="0">
                <a:solidFill>
                  <a:srgbClr val="FF0000"/>
                </a:solidFill>
                <a:effectLst/>
                <a:latin typeface="+mn-lt"/>
                <a:ea typeface="Calibri" panose="020F0502020204030204" pitchFamily="34" charset="0"/>
                <a:cs typeface="Times New Roman" panose="02020603050405020304" pitchFamily="18" charset="0"/>
              </a:rPr>
              <a:t> &lt;</a:t>
            </a:r>
            <a:r>
              <a:rPr lang="nb-NO" sz="1800" dirty="0" err="1">
                <a:solidFill>
                  <a:srgbClr val="FF0000"/>
                </a:solidFill>
                <a:effectLst/>
                <a:latin typeface="+mn-lt"/>
                <a:ea typeface="Calibri" panose="020F0502020204030204" pitchFamily="34" charset="0"/>
                <a:cs typeface="Times New Roman" panose="02020603050405020304" pitchFamily="18" charset="0"/>
              </a:rPr>
              <a:t>til_dato</a:t>
            </a:r>
            <a:r>
              <a:rPr lang="nb-NO" sz="1800" dirty="0">
                <a:solidFill>
                  <a:srgbClr val="FF0000"/>
                </a:solidFill>
                <a:latin typeface="+mn-lt"/>
                <a:ea typeface="Calibri" panose="020F0502020204030204" pitchFamily="34" charset="0"/>
                <a:cs typeface="Times New Roman" panose="02020603050405020304" pitchFamily="18" charset="0"/>
              </a:rPr>
              <a:t>&gt;</a:t>
            </a:r>
            <a:r>
              <a:rPr lang="nb-NO" sz="1800" dirty="0">
                <a:solidFill>
                  <a:srgbClr val="FF0000"/>
                </a:solidFill>
                <a:effectLst/>
                <a:latin typeface="+mn-lt"/>
                <a:ea typeface="Calibri" panose="020F0502020204030204" pitchFamily="34" charset="0"/>
                <a:cs typeface="Times New Roman" panose="02020603050405020304" pitchFamily="18" charset="0"/>
              </a:rPr>
              <a:t>. </a:t>
            </a:r>
            <a:br>
              <a:rPr lang="nb-NO" sz="2800" dirty="0">
                <a:ea typeface="Times New Roman" panose="02020603050405020304" pitchFamily="18" charset="0"/>
              </a:rPr>
            </a:br>
            <a:endParaRPr lang="nb-NO" sz="2800" dirty="0">
              <a:ea typeface="Times New Roman" panose="02020603050405020304" pitchFamily="18" charset="0"/>
            </a:endParaRPr>
          </a:p>
        </p:txBody>
      </p:sp>
    </p:spTree>
    <p:extLst>
      <p:ext uri="{BB962C8B-B14F-4D97-AF65-F5344CB8AC3E}">
        <p14:creationId xmlns:p14="http://schemas.microsoft.com/office/powerpoint/2010/main" val="2942797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7203B7E-534F-4407-B829-38C7E8EF51B6}"/>
              </a:ext>
            </a:extLst>
          </p:cNvPr>
          <p:cNvSpPr>
            <a:spLocks noGrp="1"/>
          </p:cNvSpPr>
          <p:nvPr>
            <p:ph type="title"/>
          </p:nvPr>
        </p:nvSpPr>
        <p:spPr>
          <a:xfrm>
            <a:off x="679269" y="365125"/>
            <a:ext cx="10920548" cy="1325563"/>
          </a:xfrm>
        </p:spPr>
        <p:txBody>
          <a:bodyPr/>
          <a:lstStyle/>
          <a:p>
            <a:r>
              <a:rPr lang="nb-NO" dirty="0"/>
              <a:t>Uredigerte journalopplysninger </a:t>
            </a:r>
            <a:r>
              <a:rPr lang="nb-NO" sz="2000" dirty="0"/>
              <a:t>(Utvidet fullmakt II)</a:t>
            </a:r>
            <a:endParaRPr lang="nb-NO" sz="2800" dirty="0">
              <a:solidFill>
                <a:srgbClr val="00B050"/>
              </a:solidFill>
            </a:endParaRPr>
          </a:p>
        </p:txBody>
      </p:sp>
      <p:sp>
        <p:nvSpPr>
          <p:cNvPr id="3" name="Plassholder for innhold 2">
            <a:extLst>
              <a:ext uri="{FF2B5EF4-FFF2-40B4-BE49-F238E27FC236}">
                <a16:creationId xmlns:a16="http://schemas.microsoft.com/office/drawing/2014/main" id="{2087FFA5-1F04-459D-81AE-6CC55271CA96}"/>
              </a:ext>
            </a:extLst>
          </p:cNvPr>
          <p:cNvSpPr>
            <a:spLocks noGrp="1"/>
          </p:cNvSpPr>
          <p:nvPr>
            <p:ph idx="1"/>
          </p:nvPr>
        </p:nvSpPr>
        <p:spPr/>
        <p:txBody>
          <a:bodyPr>
            <a:normAutofit/>
          </a:bodyPr>
          <a:lstStyle/>
          <a:p>
            <a:pPr marL="0" lvl="0" indent="0">
              <a:buNone/>
            </a:pPr>
            <a:r>
              <a:rPr lang="nb-NO" sz="2000" dirty="0">
                <a:latin typeface="+mn-lt"/>
                <a:ea typeface="Calibri" panose="020F0502020204030204" pitchFamily="34" charset="0"/>
                <a:cs typeface="Times New Roman" panose="02020603050405020304" pitchFamily="18" charset="0"/>
              </a:rPr>
              <a:t>For å vurdere saken trenger selskapet utfyllende opplysninger:</a:t>
            </a:r>
          </a:p>
          <a:p>
            <a:pPr marL="0" lvl="0" indent="0">
              <a:buNone/>
            </a:pPr>
            <a:endParaRPr lang="nb-NO" sz="2000" dirty="0">
              <a:latin typeface="+mn-lt"/>
              <a:ea typeface="Calibri" panose="020F0502020204030204" pitchFamily="34" charset="0"/>
              <a:cs typeface="Times New Roman" panose="02020603050405020304" pitchFamily="18" charset="0"/>
            </a:endParaRPr>
          </a:p>
          <a:p>
            <a:pPr marL="0" lvl="0" indent="0">
              <a:buNone/>
            </a:pPr>
            <a:r>
              <a:rPr lang="nb-NO" sz="2000" dirty="0">
                <a:latin typeface="+mn-lt"/>
                <a:ea typeface="Calibri" panose="020F0502020204030204" pitchFamily="34" charset="0"/>
                <a:cs typeface="Times New Roman" panose="02020603050405020304" pitchFamily="18" charset="0"/>
              </a:rPr>
              <a:t>Valg 1:</a:t>
            </a:r>
          </a:p>
          <a:p>
            <a:r>
              <a:rPr lang="nb-NO" sz="2000" dirty="0">
                <a:latin typeface="+mn-lt"/>
                <a:ea typeface="Calibri" panose="020F0502020204030204" pitchFamily="34" charset="0"/>
                <a:cs typeface="Times New Roman" panose="02020603050405020304" pitchFamily="18" charset="0"/>
              </a:rPr>
              <a:t>Vi ber om å få tilsendt fullstendig utskrift av journal og epikriser, </a:t>
            </a:r>
            <a:r>
              <a:rPr lang="nb-NO" sz="2000" dirty="0">
                <a:solidFill>
                  <a:schemeClr val="tx1"/>
                </a:solidFill>
                <a:latin typeface="+mn-lt"/>
                <a:ea typeface="Calibri" panose="020F0502020204030204" pitchFamily="34" charset="0"/>
                <a:cs typeface="Times New Roman" panose="02020603050405020304" pitchFamily="18" charset="0"/>
              </a:rPr>
              <a:t>inkludert henvisninger og svar på prøveresultater</a:t>
            </a:r>
            <a:r>
              <a:rPr lang="nb-NO" sz="2000" dirty="0">
                <a:latin typeface="+mn-lt"/>
                <a:ea typeface="Calibri" panose="020F0502020204030204" pitchFamily="34" charset="0"/>
                <a:cs typeface="Times New Roman" panose="02020603050405020304" pitchFamily="18" charset="0"/>
              </a:rPr>
              <a:t> for perioden fra </a:t>
            </a:r>
            <a:r>
              <a:rPr lang="nb-NO" sz="2000" dirty="0">
                <a:solidFill>
                  <a:srgbClr val="FF0000"/>
                </a:solidFill>
                <a:latin typeface="+mn-lt"/>
                <a:ea typeface="Calibri" panose="020F0502020204030204" pitchFamily="34" charset="0"/>
                <a:cs typeface="Times New Roman" panose="02020603050405020304" pitchFamily="18" charset="0"/>
              </a:rPr>
              <a:t>&lt;</a:t>
            </a:r>
            <a:r>
              <a:rPr lang="nb-NO" sz="2000" dirty="0" err="1">
                <a:solidFill>
                  <a:srgbClr val="FF0000"/>
                </a:solidFill>
                <a:latin typeface="+mn-lt"/>
                <a:ea typeface="Calibri" panose="020F0502020204030204" pitchFamily="34" charset="0"/>
                <a:cs typeface="Times New Roman" panose="02020603050405020304" pitchFamily="18" charset="0"/>
              </a:rPr>
              <a:t>fra_dato</a:t>
            </a:r>
            <a:r>
              <a:rPr lang="nb-NO" sz="2000" dirty="0">
                <a:solidFill>
                  <a:srgbClr val="FF0000"/>
                </a:solidFill>
                <a:latin typeface="+mn-lt"/>
                <a:ea typeface="Calibri" panose="020F0502020204030204" pitchFamily="34" charset="0"/>
                <a:cs typeface="Times New Roman" panose="02020603050405020304" pitchFamily="18" charset="0"/>
              </a:rPr>
              <a:t>&gt;</a:t>
            </a:r>
            <a:r>
              <a:rPr lang="nb-NO" sz="2000" dirty="0">
                <a:solidFill>
                  <a:srgbClr val="FF0000"/>
                </a:solidFill>
                <a:effectLst/>
                <a:latin typeface="+mn-lt"/>
                <a:ea typeface="Calibri" panose="020F0502020204030204" pitchFamily="34" charset="0"/>
                <a:cs typeface="Times New Roman" panose="02020603050405020304" pitchFamily="18" charset="0"/>
              </a:rPr>
              <a:t> </a:t>
            </a:r>
            <a:r>
              <a:rPr lang="nb-NO" sz="2000" dirty="0">
                <a:solidFill>
                  <a:schemeClr val="tx1"/>
                </a:solidFill>
                <a:effectLst/>
                <a:latin typeface="+mn-lt"/>
                <a:ea typeface="Calibri" panose="020F0502020204030204" pitchFamily="34" charset="0"/>
                <a:cs typeface="Times New Roman" panose="02020603050405020304" pitchFamily="18" charset="0"/>
              </a:rPr>
              <a:t>til</a:t>
            </a:r>
            <a:r>
              <a:rPr lang="nb-NO" sz="2000" dirty="0">
                <a:solidFill>
                  <a:srgbClr val="FF0000"/>
                </a:solidFill>
                <a:effectLst/>
                <a:latin typeface="+mn-lt"/>
                <a:ea typeface="Calibri" panose="020F0502020204030204" pitchFamily="34" charset="0"/>
                <a:cs typeface="Times New Roman" panose="02020603050405020304" pitchFamily="18" charset="0"/>
              </a:rPr>
              <a:t> &lt;</a:t>
            </a:r>
            <a:r>
              <a:rPr lang="nb-NO" sz="2000" dirty="0" err="1">
                <a:solidFill>
                  <a:srgbClr val="FF0000"/>
                </a:solidFill>
                <a:effectLst/>
                <a:latin typeface="+mn-lt"/>
                <a:ea typeface="Calibri" panose="020F0502020204030204" pitchFamily="34" charset="0"/>
                <a:cs typeface="Times New Roman" panose="02020603050405020304" pitchFamily="18" charset="0"/>
              </a:rPr>
              <a:t>til_dato</a:t>
            </a:r>
            <a:r>
              <a:rPr lang="nb-NO" sz="2000" dirty="0">
                <a:solidFill>
                  <a:srgbClr val="FF0000"/>
                </a:solidFill>
                <a:latin typeface="+mn-lt"/>
                <a:ea typeface="Calibri" panose="020F0502020204030204" pitchFamily="34" charset="0"/>
                <a:cs typeface="Times New Roman" panose="02020603050405020304" pitchFamily="18" charset="0"/>
              </a:rPr>
              <a:t>&gt;</a:t>
            </a:r>
            <a:r>
              <a:rPr lang="nb-NO" sz="2000" dirty="0">
                <a:solidFill>
                  <a:srgbClr val="FF0000"/>
                </a:solidFill>
                <a:effectLst/>
                <a:latin typeface="+mn-lt"/>
                <a:ea typeface="Calibri" panose="020F0502020204030204" pitchFamily="34" charset="0"/>
                <a:cs typeface="Times New Roman" panose="02020603050405020304" pitchFamily="18" charset="0"/>
              </a:rPr>
              <a:t>. </a:t>
            </a:r>
            <a:r>
              <a:rPr lang="nb-NO" sz="2000" dirty="0">
                <a:solidFill>
                  <a:schemeClr val="tx1"/>
                </a:solidFill>
                <a:effectLst/>
                <a:latin typeface="+mn-lt"/>
                <a:ea typeface="Calibri" panose="020F0502020204030204" pitchFamily="34" charset="0"/>
                <a:cs typeface="Times New Roman" panose="02020603050405020304" pitchFamily="18" charset="0"/>
              </a:rPr>
              <a:t>Vær oppmerksom på at opplysninger om identifiserbar tredjeperson ikke skal oversendes.</a:t>
            </a:r>
          </a:p>
          <a:p>
            <a:pPr marL="0" indent="0">
              <a:buNone/>
            </a:pPr>
            <a:r>
              <a:rPr lang="nb-NO" sz="2000" dirty="0">
                <a:solidFill>
                  <a:schemeClr val="tx1"/>
                </a:solidFill>
                <a:latin typeface="+mn-lt"/>
                <a:ea typeface="Calibri" panose="020F0502020204030204" pitchFamily="34" charset="0"/>
                <a:cs typeface="Times New Roman" panose="02020603050405020304" pitchFamily="18" charset="0"/>
              </a:rPr>
              <a:t>Valg 2:</a:t>
            </a:r>
          </a:p>
          <a:p>
            <a:r>
              <a:rPr lang="nb-NO" sz="2000" dirty="0">
                <a:solidFill>
                  <a:schemeClr val="tx1"/>
                </a:solidFill>
                <a:latin typeface="+mn-lt"/>
                <a:ea typeface="Calibri" panose="020F0502020204030204" pitchFamily="34" charset="0"/>
                <a:cs typeface="Times New Roman" panose="02020603050405020304" pitchFamily="18" charset="0"/>
              </a:rPr>
              <a:t>Vi ber om å få tilsendt journalnotater og epikriser, inkludert henvisninger og svar på prøveresultater </a:t>
            </a:r>
            <a:r>
              <a:rPr lang="nb-NO" sz="2000" dirty="0">
                <a:effectLst/>
                <a:latin typeface="Arial" panose="020B0604020202020204" pitchFamily="34" charset="0"/>
                <a:ea typeface="Calibri" panose="020F0502020204030204" pitchFamily="34" charset="0"/>
              </a:rPr>
              <a:t>angående </a:t>
            </a:r>
            <a:r>
              <a:rPr lang="nb-NO" sz="2000" dirty="0">
                <a:latin typeface="+mn-lt"/>
                <a:ea typeface="Times New Roman" panose="02020603050405020304" pitchFamily="18" charset="0"/>
              </a:rPr>
              <a:t>&lt;</a:t>
            </a:r>
            <a:r>
              <a:rPr lang="nb-NO" sz="2000" dirty="0">
                <a:solidFill>
                  <a:srgbClr val="FF0000"/>
                </a:solidFill>
                <a:latin typeface="+mn-lt"/>
                <a:ea typeface="Times New Roman" panose="02020603050405020304" pitchFamily="18" charset="0"/>
              </a:rPr>
              <a:t>Fritekst </a:t>
            </a:r>
            <a:r>
              <a:rPr lang="nb-NO" sz="2000" dirty="0" err="1">
                <a:solidFill>
                  <a:srgbClr val="FF0000"/>
                </a:solidFill>
                <a:latin typeface="+mn-lt"/>
                <a:ea typeface="Times New Roman" panose="02020603050405020304" pitchFamily="18" charset="0"/>
              </a:rPr>
              <a:t>max</a:t>
            </a:r>
            <a:r>
              <a:rPr lang="nb-NO" sz="2000" dirty="0">
                <a:solidFill>
                  <a:srgbClr val="FF0000"/>
                </a:solidFill>
                <a:latin typeface="+mn-lt"/>
                <a:ea typeface="Times New Roman" panose="02020603050405020304" pitchFamily="18" charset="0"/>
              </a:rPr>
              <a:t> 200 karakterer</a:t>
            </a:r>
            <a:r>
              <a:rPr lang="nb-NO" sz="2000" dirty="0">
                <a:solidFill>
                  <a:schemeClr val="tx1"/>
                </a:solidFill>
                <a:latin typeface="+mn-lt"/>
                <a:ea typeface="Times New Roman" panose="02020603050405020304" pitchFamily="18" charset="0"/>
              </a:rPr>
              <a:t>&gt;</a:t>
            </a:r>
            <a:r>
              <a:rPr lang="nb-NO" sz="2000" dirty="0">
                <a:solidFill>
                  <a:srgbClr val="FF0000"/>
                </a:solidFill>
                <a:latin typeface="+mn-lt"/>
                <a:ea typeface="Times New Roman" panose="02020603050405020304" pitchFamily="18" charset="0"/>
              </a:rPr>
              <a:t> </a:t>
            </a:r>
            <a:r>
              <a:rPr lang="nb-NO" sz="2000" dirty="0">
                <a:effectLst/>
                <a:latin typeface="Arial" panose="020B0604020202020204" pitchFamily="34" charset="0"/>
                <a:ea typeface="Calibri" panose="020F0502020204030204" pitchFamily="34" charset="0"/>
              </a:rPr>
              <a:t>i perioden fra </a:t>
            </a:r>
            <a:r>
              <a:rPr lang="nb-NO" sz="2000" dirty="0">
                <a:solidFill>
                  <a:srgbClr val="FF0000"/>
                </a:solidFill>
                <a:latin typeface="+mn-lt"/>
                <a:ea typeface="Calibri" panose="020F0502020204030204" pitchFamily="34" charset="0"/>
                <a:cs typeface="Times New Roman" panose="02020603050405020304" pitchFamily="18" charset="0"/>
              </a:rPr>
              <a:t>&lt;</a:t>
            </a:r>
            <a:r>
              <a:rPr lang="nb-NO" sz="2000" dirty="0" err="1">
                <a:solidFill>
                  <a:srgbClr val="FF0000"/>
                </a:solidFill>
                <a:latin typeface="+mn-lt"/>
                <a:ea typeface="Calibri" panose="020F0502020204030204" pitchFamily="34" charset="0"/>
                <a:cs typeface="Times New Roman" panose="02020603050405020304" pitchFamily="18" charset="0"/>
              </a:rPr>
              <a:t>fra_dato</a:t>
            </a:r>
            <a:r>
              <a:rPr lang="nb-NO" sz="2000" dirty="0">
                <a:solidFill>
                  <a:srgbClr val="FF0000"/>
                </a:solidFill>
                <a:latin typeface="+mn-lt"/>
                <a:ea typeface="Calibri" panose="020F0502020204030204" pitchFamily="34" charset="0"/>
                <a:cs typeface="Times New Roman" panose="02020603050405020304" pitchFamily="18" charset="0"/>
              </a:rPr>
              <a:t>&gt;</a:t>
            </a:r>
            <a:r>
              <a:rPr lang="nb-NO" sz="2000" dirty="0">
                <a:solidFill>
                  <a:srgbClr val="FF0000"/>
                </a:solidFill>
                <a:effectLst/>
                <a:latin typeface="+mn-lt"/>
                <a:ea typeface="Calibri" panose="020F0502020204030204" pitchFamily="34" charset="0"/>
                <a:cs typeface="Times New Roman" panose="02020603050405020304" pitchFamily="18" charset="0"/>
              </a:rPr>
              <a:t> </a:t>
            </a:r>
            <a:r>
              <a:rPr lang="nb-NO" sz="2000" dirty="0">
                <a:solidFill>
                  <a:schemeClr val="tx1"/>
                </a:solidFill>
                <a:effectLst/>
                <a:latin typeface="+mn-lt"/>
                <a:ea typeface="Calibri" panose="020F0502020204030204" pitchFamily="34" charset="0"/>
                <a:cs typeface="Times New Roman" panose="02020603050405020304" pitchFamily="18" charset="0"/>
              </a:rPr>
              <a:t>til</a:t>
            </a:r>
            <a:r>
              <a:rPr lang="nb-NO" sz="2000" dirty="0">
                <a:solidFill>
                  <a:srgbClr val="FF0000"/>
                </a:solidFill>
                <a:effectLst/>
                <a:latin typeface="+mn-lt"/>
                <a:ea typeface="Calibri" panose="020F0502020204030204" pitchFamily="34" charset="0"/>
                <a:cs typeface="Times New Roman" panose="02020603050405020304" pitchFamily="18" charset="0"/>
              </a:rPr>
              <a:t> &lt;</a:t>
            </a:r>
            <a:r>
              <a:rPr lang="nb-NO" sz="2000" dirty="0" err="1">
                <a:solidFill>
                  <a:srgbClr val="FF0000"/>
                </a:solidFill>
                <a:effectLst/>
                <a:latin typeface="+mn-lt"/>
                <a:ea typeface="Calibri" panose="020F0502020204030204" pitchFamily="34" charset="0"/>
                <a:cs typeface="Times New Roman" panose="02020603050405020304" pitchFamily="18" charset="0"/>
              </a:rPr>
              <a:t>til_dato</a:t>
            </a:r>
            <a:r>
              <a:rPr lang="nb-NO" sz="2000" dirty="0">
                <a:solidFill>
                  <a:srgbClr val="FF0000"/>
                </a:solidFill>
                <a:latin typeface="+mn-lt"/>
                <a:ea typeface="Calibri" panose="020F0502020204030204" pitchFamily="34" charset="0"/>
                <a:cs typeface="Times New Roman" panose="02020603050405020304" pitchFamily="18" charset="0"/>
              </a:rPr>
              <a:t>&gt;</a:t>
            </a:r>
            <a:r>
              <a:rPr lang="nb-NO" sz="2000" dirty="0">
                <a:solidFill>
                  <a:srgbClr val="FF0000"/>
                </a:solidFill>
                <a:effectLst/>
                <a:latin typeface="+mn-lt"/>
                <a:ea typeface="Calibri" panose="020F0502020204030204" pitchFamily="34" charset="0"/>
                <a:cs typeface="Times New Roman" panose="02020603050405020304" pitchFamily="18" charset="0"/>
              </a:rPr>
              <a:t>. </a:t>
            </a:r>
            <a:endParaRPr lang="nb-NO" sz="2000" dirty="0">
              <a:solidFill>
                <a:schemeClr val="tx1"/>
              </a:solidFill>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8135773"/>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0F8E3C-D2FD-4D54-A097-85050F20EB3A}"/>
              </a:ext>
            </a:extLst>
          </p:cNvPr>
          <p:cNvSpPr>
            <a:spLocks noGrp="1"/>
          </p:cNvSpPr>
          <p:nvPr>
            <p:ph type="title"/>
          </p:nvPr>
        </p:nvSpPr>
        <p:spPr/>
        <p:txBody>
          <a:bodyPr/>
          <a:lstStyle/>
          <a:p>
            <a:r>
              <a:rPr lang="nb-NO" dirty="0"/>
              <a:t>Avslutningsspørsmål</a:t>
            </a:r>
          </a:p>
        </p:txBody>
      </p:sp>
      <p:sp>
        <p:nvSpPr>
          <p:cNvPr id="3" name="Plassholder for innhold 2">
            <a:extLst>
              <a:ext uri="{FF2B5EF4-FFF2-40B4-BE49-F238E27FC236}">
                <a16:creationId xmlns:a16="http://schemas.microsoft.com/office/drawing/2014/main" id="{B9A271A4-C17F-4BCB-8DED-59B48120693A}"/>
              </a:ext>
            </a:extLst>
          </p:cNvPr>
          <p:cNvSpPr>
            <a:spLocks noGrp="1"/>
          </p:cNvSpPr>
          <p:nvPr>
            <p:ph idx="1"/>
          </p:nvPr>
        </p:nvSpPr>
        <p:spPr/>
        <p:txBody>
          <a:bodyPr/>
          <a:lstStyle/>
          <a:p>
            <a:pPr marL="216000" marR="0" lvl="0" indent="-216000" algn="l" defTabSz="1088776" rtl="0" eaLnBrk="1" fontAlgn="auto" latinLnBrk="0" hangingPunct="1">
              <a:lnSpc>
                <a:spcPct val="100000"/>
              </a:lnSpc>
              <a:spcBef>
                <a:spcPts val="2400"/>
              </a:spcBef>
              <a:spcAft>
                <a:spcPts val="0"/>
              </a:spcAft>
              <a:buClr>
                <a:srgbClr val="3B6E8F"/>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mn-lt"/>
                <a:ea typeface="+mn-ea"/>
                <a:cs typeface="+mn-cs"/>
              </a:rPr>
              <a:t>A: Hvor lenge har du kjent pasienten og for hvilket tidsrom har du journalopplysninger?</a:t>
            </a:r>
          </a:p>
          <a:p>
            <a:pPr marL="216000" marR="0" lvl="0" indent="-216000" algn="l" defTabSz="1088776" rtl="0" eaLnBrk="1" fontAlgn="auto" latinLnBrk="0" hangingPunct="1">
              <a:lnSpc>
                <a:spcPct val="100000"/>
              </a:lnSpc>
              <a:spcBef>
                <a:spcPts val="2400"/>
              </a:spcBef>
              <a:spcAft>
                <a:spcPts val="0"/>
              </a:spcAft>
              <a:buClr>
                <a:srgbClr val="3B6E8F"/>
              </a:buClr>
              <a:buSzTx/>
              <a:buFont typeface="Arial" panose="020B0604020202020204" pitchFamily="34" charset="0"/>
              <a:buChar char="•"/>
              <a:tabLst/>
              <a:defRPr/>
            </a:pPr>
            <a:r>
              <a:rPr kumimoji="0" lang="nb-NO" sz="2000" b="0" i="0" u="none" strike="noStrike" kern="1200" cap="none" spc="0" normalizeH="0" baseline="0" noProof="0" dirty="0">
                <a:ln>
                  <a:noFill/>
                </a:ln>
                <a:solidFill>
                  <a:prstClr val="black"/>
                </a:solidFill>
                <a:effectLst/>
                <a:uLnTx/>
                <a:uFillTx/>
                <a:latin typeface="+mn-lt"/>
                <a:ea typeface="+mn-ea"/>
                <a:cs typeface="+mn-cs"/>
              </a:rPr>
              <a:t>B: Ved å svare på denne forespørselen bekrefter jeg at erklæringen/opplysningene er avgitt i samsvar med helsepersonelloven og tilhørende forskrift om krav til attester, erklæringer o.l. og at det ikke er oversendt informasjon om identifiserbar tredjeperson eller genetiske tester som er tatt for å avdekke risiko for fremtidig sykdom?</a:t>
            </a:r>
          </a:p>
          <a:p>
            <a:pPr marL="216000" marR="0" lvl="0" indent="-216000" algn="l" defTabSz="1088776" rtl="0" eaLnBrk="1" fontAlgn="auto" latinLnBrk="0" hangingPunct="1">
              <a:lnSpc>
                <a:spcPct val="100000"/>
              </a:lnSpc>
              <a:spcBef>
                <a:spcPts val="2400"/>
              </a:spcBef>
              <a:spcAft>
                <a:spcPts val="0"/>
              </a:spcAft>
              <a:buClr>
                <a:srgbClr val="3B6E8F"/>
              </a:buClr>
              <a:buSzTx/>
              <a:buFont typeface="Arial" panose="020B0604020202020204" pitchFamily="34" charset="0"/>
              <a:buChar char="•"/>
              <a:tabLst/>
              <a:defRPr/>
            </a:pPr>
            <a:endParaRPr kumimoji="0" lang="nb-NO" sz="2000" b="0" i="0" u="none" strike="noStrike" kern="1200" cap="none" spc="0" normalizeH="0" baseline="0" noProof="0" dirty="0">
              <a:ln>
                <a:noFill/>
              </a:ln>
              <a:solidFill>
                <a:prstClr val="black"/>
              </a:solidFill>
              <a:effectLst/>
              <a:uLnTx/>
              <a:uFillTx/>
              <a:latin typeface="+mn-lt"/>
              <a:ea typeface="+mn-ea"/>
              <a:cs typeface="+mn-cs"/>
            </a:endParaRPr>
          </a:p>
          <a:p>
            <a:endParaRPr lang="nb-NO" dirty="0"/>
          </a:p>
        </p:txBody>
      </p:sp>
    </p:spTree>
    <p:extLst>
      <p:ext uri="{BB962C8B-B14F-4D97-AF65-F5344CB8AC3E}">
        <p14:creationId xmlns:p14="http://schemas.microsoft.com/office/powerpoint/2010/main" val="318438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A4B575-E9C8-4568-A2EF-949337A70F92}"/>
              </a:ext>
            </a:extLst>
          </p:cNvPr>
          <p:cNvSpPr>
            <a:spLocks noGrp="1"/>
          </p:cNvSpPr>
          <p:nvPr>
            <p:ph type="title"/>
          </p:nvPr>
        </p:nvSpPr>
        <p:spPr>
          <a:xfrm>
            <a:off x="838200" y="365125"/>
            <a:ext cx="10515600" cy="854075"/>
          </a:xfrm>
        </p:spPr>
        <p:txBody>
          <a:bodyPr/>
          <a:lstStyle/>
          <a:p>
            <a:pPr algn="ctr"/>
            <a:r>
              <a:rPr lang="nb-NO" dirty="0"/>
              <a:t>Honorar</a:t>
            </a:r>
          </a:p>
        </p:txBody>
      </p:sp>
      <p:sp>
        <p:nvSpPr>
          <p:cNvPr id="8" name="Plassholder for innhold 2">
            <a:extLst>
              <a:ext uri="{FF2B5EF4-FFF2-40B4-BE49-F238E27FC236}">
                <a16:creationId xmlns:a16="http://schemas.microsoft.com/office/drawing/2014/main" id="{0C7580E5-8CD4-4A11-9BAC-51E6FBA73E9C}"/>
              </a:ext>
            </a:extLst>
          </p:cNvPr>
          <p:cNvSpPr>
            <a:spLocks noGrp="1"/>
          </p:cNvSpPr>
          <p:nvPr>
            <p:ph idx="1"/>
          </p:nvPr>
        </p:nvSpPr>
        <p:spPr>
          <a:xfrm>
            <a:off x="567559" y="1235646"/>
            <a:ext cx="10951779" cy="4597083"/>
          </a:xfrm>
        </p:spPr>
        <p:txBody>
          <a:bodyPr/>
          <a:lstStyle/>
          <a:p>
            <a:pPr marL="0" indent="0">
              <a:buNone/>
            </a:pPr>
            <a:r>
              <a:rPr lang="nb-NO" dirty="0"/>
              <a:t>Honorarer legges inn som standardhonorarer pr. type forespørsel:</a:t>
            </a:r>
          </a:p>
          <a:p>
            <a:pPr marL="647806" lvl="2" indent="0">
              <a:buNone/>
            </a:pPr>
            <a:r>
              <a:rPr lang="nb-NO" dirty="0">
                <a:latin typeface="Arial" panose="020B0604020202020204" pitchFamily="34" charset="0"/>
                <a:cs typeface="Arial" panose="020B0604020202020204" pitchFamily="34" charset="0"/>
              </a:rPr>
              <a:t>Tekst:</a:t>
            </a:r>
          </a:p>
          <a:p>
            <a:pPr marL="543963" lvl="2" indent="0">
              <a:buNone/>
            </a:pPr>
            <a:r>
              <a:rPr lang="nb-NO" sz="1700" dirty="0">
                <a:latin typeface="Arial" panose="020B0604020202020204" pitchFamily="34" charset="0"/>
                <a:cs typeface="Arial" panose="020B0604020202020204" pitchFamily="34" charset="0"/>
              </a:rPr>
              <a:t>Vi betaler honorar i henhold til avtale mellom Finans Norge og Den norske legeforening på kroner &lt;</a:t>
            </a:r>
            <a:r>
              <a:rPr lang="nb-NO" sz="1700" dirty="0">
                <a:solidFill>
                  <a:srgbClr val="00B050"/>
                </a:solidFill>
                <a:latin typeface="Arial" panose="020B0604020202020204" pitchFamily="34" charset="0"/>
                <a:cs typeface="Arial" panose="020B0604020202020204" pitchFamily="34" charset="0"/>
              </a:rPr>
              <a:t>000</a:t>
            </a:r>
            <a:r>
              <a:rPr lang="nb-NO" sz="1700" dirty="0">
                <a:latin typeface="Arial" panose="020B0604020202020204" pitchFamily="34" charset="0"/>
                <a:cs typeface="Arial" panose="020B0604020202020204" pitchFamily="34" charset="0"/>
              </a:rPr>
              <a:t>&gt;. </a:t>
            </a:r>
            <a:br>
              <a:rPr lang="nb-NO" sz="1700" dirty="0">
                <a:latin typeface="Arial" panose="020B0604020202020204" pitchFamily="34" charset="0"/>
                <a:cs typeface="Arial" panose="020B0604020202020204" pitchFamily="34" charset="0"/>
              </a:rPr>
            </a:br>
            <a:r>
              <a:rPr lang="nb-NO" sz="1700" dirty="0">
                <a:latin typeface="Arial" panose="020B0604020202020204" pitchFamily="34" charset="0"/>
                <a:cs typeface="Arial" panose="020B0604020202020204" pitchFamily="34" charset="0"/>
              </a:rPr>
              <a:t>Dersom faktura blir ettersendt, send til: «</a:t>
            </a:r>
            <a:r>
              <a:rPr lang="nb-NO" sz="1700" dirty="0">
                <a:solidFill>
                  <a:srgbClr val="FF0000"/>
                </a:solidFill>
                <a:latin typeface="Arial" panose="020B0604020202020204" pitchFamily="34" charset="0"/>
                <a:cs typeface="Arial" panose="020B0604020202020204" pitchFamily="34" charset="0"/>
              </a:rPr>
              <a:t>selskapsadresse</a:t>
            </a:r>
            <a:r>
              <a:rPr lang="nb-NO" sz="1700" dirty="0">
                <a:latin typeface="Arial" panose="020B0604020202020204" pitchFamily="34" charset="0"/>
                <a:cs typeface="Arial" panose="020B0604020202020204" pitchFamily="34" charset="0"/>
              </a:rPr>
              <a:t>», «</a:t>
            </a:r>
            <a:r>
              <a:rPr lang="nb-NO" sz="1700" dirty="0">
                <a:solidFill>
                  <a:srgbClr val="FF0000"/>
                </a:solidFill>
                <a:latin typeface="Arial" panose="020B0604020202020204" pitchFamily="34" charset="0"/>
                <a:cs typeface="Arial" panose="020B0604020202020204" pitchFamily="34" charset="0"/>
              </a:rPr>
              <a:t>adresse2</a:t>
            </a:r>
            <a:r>
              <a:rPr lang="nb-NO" sz="1700" dirty="0">
                <a:latin typeface="Arial" panose="020B0604020202020204" pitchFamily="34" charset="0"/>
                <a:cs typeface="Arial" panose="020B0604020202020204" pitchFamily="34" charset="0"/>
              </a:rPr>
              <a:t>» og merk med «</a:t>
            </a:r>
            <a:r>
              <a:rPr lang="nb-NO" sz="1700" dirty="0">
                <a:solidFill>
                  <a:srgbClr val="00B050"/>
                </a:solidFill>
                <a:latin typeface="Arial" panose="020B0604020202020204" pitchFamily="34" charset="0"/>
                <a:cs typeface="Arial" panose="020B0604020202020204" pitchFamily="34" charset="0"/>
              </a:rPr>
              <a:t>saksnummer</a:t>
            </a:r>
            <a:r>
              <a:rPr lang="nb-NO" sz="1700" dirty="0">
                <a:latin typeface="Arial" panose="020B0604020202020204" pitchFamily="34" charset="0"/>
                <a:cs typeface="Arial" panose="020B0604020202020204" pitchFamily="34" charset="0"/>
              </a:rPr>
              <a:t>»</a:t>
            </a:r>
          </a:p>
          <a:p>
            <a:pPr marL="543963" lvl="2" indent="0">
              <a:buNone/>
            </a:pPr>
            <a:br>
              <a:rPr lang="nb-NO" sz="1700" i="1" dirty="0">
                <a:solidFill>
                  <a:srgbClr val="0070C0"/>
                </a:solidFill>
                <a:latin typeface="Arial" panose="020B0604020202020204" pitchFamily="34" charset="0"/>
                <a:cs typeface="Arial" panose="020B0604020202020204" pitchFamily="34" charset="0"/>
              </a:rPr>
            </a:br>
            <a:r>
              <a:rPr lang="nb-NO" sz="1700" dirty="0">
                <a:latin typeface="Arial" panose="020B0604020202020204" pitchFamily="34" charset="0"/>
                <a:cs typeface="Arial" panose="020B0604020202020204" pitchFamily="34" charset="0"/>
              </a:rPr>
              <a:t>Eventuelt oppgi navn, adresse, faktura-/referansenummer og kontonummer i svarmeldingen.</a:t>
            </a:r>
          </a:p>
          <a:p>
            <a:pPr marL="543963" lvl="2" indent="0">
              <a:buNone/>
            </a:pPr>
            <a:r>
              <a:rPr lang="nb-NO" sz="1700" dirty="0">
                <a:latin typeface="Arial" panose="020B0604020202020204" pitchFamily="34" charset="0"/>
                <a:cs typeface="Arial" panose="020B0604020202020204" pitchFamily="34" charset="0"/>
              </a:rPr>
              <a:t>Vennligst sørg for at det ikke genereres faktura som sendes selskapet i tillegg om dette er valgt.</a:t>
            </a:r>
          </a:p>
          <a:p>
            <a:pPr lvl="1"/>
            <a:endParaRPr lang="nb-NO" sz="1600" dirty="0"/>
          </a:p>
          <a:p>
            <a:pPr marL="216000" lvl="1" indent="0">
              <a:buNone/>
            </a:pPr>
            <a:endParaRPr lang="nb-NO" sz="1600" dirty="0"/>
          </a:p>
          <a:p>
            <a:pPr marL="216000" lvl="1" indent="0">
              <a:buNone/>
            </a:pPr>
            <a:endParaRPr lang="nb-NO" sz="1600" dirty="0"/>
          </a:p>
        </p:txBody>
      </p:sp>
    </p:spTree>
    <p:extLst>
      <p:ext uri="{BB962C8B-B14F-4D97-AF65-F5344CB8AC3E}">
        <p14:creationId xmlns:p14="http://schemas.microsoft.com/office/powerpoint/2010/main" val="1416356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3CCED5-92CF-4E43-AE36-012778C44C77}"/>
              </a:ext>
            </a:extLst>
          </p:cNvPr>
          <p:cNvSpPr>
            <a:spLocks noGrp="1"/>
          </p:cNvSpPr>
          <p:nvPr>
            <p:ph type="title"/>
          </p:nvPr>
        </p:nvSpPr>
        <p:spPr>
          <a:xfrm>
            <a:off x="838200" y="365126"/>
            <a:ext cx="10515600" cy="810532"/>
          </a:xfrm>
        </p:spPr>
        <p:txBody>
          <a:bodyPr/>
          <a:lstStyle/>
          <a:p>
            <a:r>
              <a:rPr lang="nb-NO" dirty="0"/>
              <a:t>Selskapets kontaktinformasjon</a:t>
            </a:r>
          </a:p>
        </p:txBody>
      </p:sp>
      <p:sp>
        <p:nvSpPr>
          <p:cNvPr id="3" name="Plassholder for innhold 2">
            <a:extLst>
              <a:ext uri="{FF2B5EF4-FFF2-40B4-BE49-F238E27FC236}">
                <a16:creationId xmlns:a16="http://schemas.microsoft.com/office/drawing/2014/main" id="{8D898E21-E36B-4DF3-B0EE-1AB399EA5E75}"/>
              </a:ext>
            </a:extLst>
          </p:cNvPr>
          <p:cNvSpPr>
            <a:spLocks noGrp="1"/>
          </p:cNvSpPr>
          <p:nvPr>
            <p:ph idx="1"/>
          </p:nvPr>
        </p:nvSpPr>
        <p:spPr/>
        <p:txBody>
          <a:bodyPr/>
          <a:lstStyle/>
          <a:p>
            <a:r>
              <a:rPr lang="nb-NO" dirty="0"/>
              <a:t>Har du spørsmål?</a:t>
            </a:r>
          </a:p>
          <a:p>
            <a:r>
              <a:rPr lang="nb-NO" dirty="0"/>
              <a:t>Ta gjerne kontakt med oss på telefon &lt;</a:t>
            </a:r>
            <a:r>
              <a:rPr lang="nb-NO" dirty="0">
                <a:solidFill>
                  <a:srgbClr val="FF0000"/>
                </a:solidFill>
              </a:rPr>
              <a:t>00000000</a:t>
            </a:r>
            <a:r>
              <a:rPr lang="nb-NO" dirty="0"/>
              <a:t>&gt;.</a:t>
            </a:r>
            <a:br>
              <a:rPr lang="nb-NO" dirty="0"/>
            </a:br>
            <a:r>
              <a:rPr lang="nb-NO" dirty="0"/>
              <a:t>Vennligst vis til vår referanse/saksnummer &lt;</a:t>
            </a:r>
            <a:r>
              <a:rPr lang="nb-NO" dirty="0">
                <a:solidFill>
                  <a:srgbClr val="FF0000"/>
                </a:solidFill>
              </a:rPr>
              <a:t>000000,0.</a:t>
            </a:r>
            <a:r>
              <a:rPr lang="nb-NO" dirty="0"/>
              <a:t>&gt;</a:t>
            </a:r>
            <a:endParaRPr lang="nb-NO" dirty="0">
              <a:solidFill>
                <a:srgbClr val="FF0000"/>
              </a:solidFill>
            </a:endParaRPr>
          </a:p>
          <a:p>
            <a:endParaRPr lang="nb-NO" dirty="0"/>
          </a:p>
          <a:p>
            <a:r>
              <a:rPr lang="nb-NO" dirty="0"/>
              <a:t>Vedlegg:</a:t>
            </a:r>
          </a:p>
          <a:p>
            <a:pPr lvl="1"/>
            <a:r>
              <a:rPr lang="nb-NO" dirty="0"/>
              <a:t>Ingen</a:t>
            </a:r>
          </a:p>
          <a:p>
            <a:pPr marL="0" indent="0">
              <a:buNone/>
            </a:pPr>
            <a:endParaRPr lang="nb-NO" dirty="0"/>
          </a:p>
        </p:txBody>
      </p:sp>
    </p:spTree>
    <p:extLst>
      <p:ext uri="{BB962C8B-B14F-4D97-AF65-F5344CB8AC3E}">
        <p14:creationId xmlns:p14="http://schemas.microsoft.com/office/powerpoint/2010/main" val="18950785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FC104D-DA75-4FA6-92CD-98A938DF8C45}"/>
              </a:ext>
            </a:extLst>
          </p:cNvPr>
          <p:cNvSpPr>
            <a:spLocks noGrp="1"/>
          </p:cNvSpPr>
          <p:nvPr>
            <p:ph type="title"/>
          </p:nvPr>
        </p:nvSpPr>
        <p:spPr>
          <a:xfrm>
            <a:off x="838200" y="365126"/>
            <a:ext cx="10515600" cy="775698"/>
          </a:xfrm>
        </p:spPr>
        <p:txBody>
          <a:bodyPr/>
          <a:lstStyle/>
          <a:p>
            <a:r>
              <a:rPr lang="nb-NO" dirty="0"/>
              <a:t>Basisfullmakt</a:t>
            </a:r>
          </a:p>
        </p:txBody>
      </p:sp>
      <p:sp>
        <p:nvSpPr>
          <p:cNvPr id="3" name="Plassholder for innhold 2">
            <a:extLst>
              <a:ext uri="{FF2B5EF4-FFF2-40B4-BE49-F238E27FC236}">
                <a16:creationId xmlns:a16="http://schemas.microsoft.com/office/drawing/2014/main" id="{C07CC1E3-3DCF-432D-BB44-C5A51C5D3DF6}"/>
              </a:ext>
            </a:extLst>
          </p:cNvPr>
          <p:cNvSpPr>
            <a:spLocks noGrp="1"/>
          </p:cNvSpPr>
          <p:nvPr>
            <p:ph idx="1"/>
          </p:nvPr>
        </p:nvSpPr>
        <p:spPr>
          <a:xfrm>
            <a:off x="716280" y="1140824"/>
            <a:ext cx="10515600" cy="5352050"/>
          </a:xfrm>
        </p:spPr>
        <p:txBody>
          <a:bodyPr>
            <a:noAutofit/>
          </a:bodyPr>
          <a:lstStyle/>
          <a:p>
            <a:pPr marL="0" indent="0">
              <a:buNone/>
            </a:pPr>
            <a:r>
              <a:rPr lang="nb-NO" sz="1600" dirty="0">
                <a:latin typeface="+mn-lt"/>
              </a:rPr>
              <a:t>Undertegnede har meldt krav om utbetaling til [SELSKAP]. Jeg er innforstått med at selskapet vil kunne trenge nødvendige og relevante opplysninger for å kunne behandle saken, og gir derfor [SELSKAP] fullmakt til å innhente følgende opplysninger:</a:t>
            </a:r>
          </a:p>
          <a:p>
            <a:r>
              <a:rPr lang="nb-NO" sz="1600" dirty="0">
                <a:latin typeface="+mn-lt"/>
              </a:rPr>
              <a:t>Journalnotater fra lege / legevakt / sykehus i tilknytning til eventuell innleggelse eller undersøkelse i forbindelse med sykdommen(e)/skaden(e) som jeg nå søker erstatning for.</a:t>
            </a:r>
          </a:p>
          <a:p>
            <a:r>
              <a:rPr lang="nb-NO" sz="1600" dirty="0">
                <a:latin typeface="+mn-lt"/>
              </a:rPr>
              <a:t>Legeerklæringer / epikriser fra den/de leger som har undersøkt meg i forbindelse med sykdommen(e)/skaden(e) som jeg nå søker erstatning for.</a:t>
            </a:r>
          </a:p>
          <a:p>
            <a:r>
              <a:rPr lang="nb-NO" sz="1600" dirty="0">
                <a:latin typeface="+mn-lt"/>
              </a:rPr>
              <a:t>Oversikt fra Arbeids - og velferdsetaten (NAV) som inneholder registrerte opplysninger om arbeidsforhold, pensjonsgivende inntekter, fremsatte krav om stønader, pensjoner, sykmeldingsperioder med diagnose og navn på leger, stønader og tjenestepensjoner som utbetales av NAV der type stønad og perioder fremgår. Oversikten gjelder både tiden før og etter sykdommen(e)/skaden(e) som jeg nå søker erstatning for oppstod.</a:t>
            </a:r>
          </a:p>
          <a:p>
            <a:r>
              <a:rPr lang="nb-NO" sz="1600" dirty="0">
                <a:latin typeface="+mn-lt"/>
              </a:rPr>
              <a:t>Arbeids – og velferdsetatens (</a:t>
            </a:r>
            <a:r>
              <a:rPr lang="nb-NO" sz="1600" dirty="0" err="1">
                <a:latin typeface="+mn-lt"/>
              </a:rPr>
              <a:t>NAVs</a:t>
            </a:r>
            <a:r>
              <a:rPr lang="nb-NO" sz="1600" dirty="0">
                <a:latin typeface="+mn-lt"/>
              </a:rPr>
              <a:t>) eventuelle legeerklæringer, inkludert sykmeldinger og vedtak samt kopi av melding dersom skaden også er en yrkesskade.</a:t>
            </a:r>
          </a:p>
          <a:p>
            <a:r>
              <a:rPr lang="nb-NO" sz="1600" dirty="0">
                <a:latin typeface="+mn-lt"/>
              </a:rPr>
              <a:t>Nødvendige og relevante skade og helseopplysninger fra andre forsikringsselskap</a:t>
            </a:r>
          </a:p>
          <a:p>
            <a:pPr marL="0" indent="0">
              <a:buNone/>
            </a:pPr>
            <a:endParaRPr lang="nb-NO" sz="18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b-NO" sz="1200" b="0" i="0" u="none" strike="noStrike" kern="1200" cap="none" spc="0" normalizeH="0" baseline="0" noProof="0" dirty="0">
                <a:ln>
                  <a:noFill/>
                </a:ln>
                <a:solidFill>
                  <a:srgbClr val="051D2E"/>
                </a:solidFill>
                <a:effectLst/>
                <a:uLnTx/>
                <a:uFillTx/>
                <a:latin typeface="Calibri" panose="020F0502020204030204"/>
                <a:ea typeface="+mn-ea"/>
                <a:cs typeface="+mn-cs"/>
              </a:rPr>
              <a:t>Fullmakten gjelder ikke identifiserbare opplysninger om andre enn den fullmakten omfatter. Fullmakten gjelder heller ikke rett til å innhente eller bruke informasjon fra genetiske tester som er tatt for å avdekke risiko for fremtidig sykdom og som forsikringsselskapene etter Bioteknologiloven ikke har lov til å bruke.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kumimoji="0" lang="nb-NO" sz="1200" b="0" i="0" u="none" strike="noStrike" kern="1200" cap="none" spc="0" normalizeH="0" baseline="0" noProof="0" dirty="0" err="1">
                <a:ln>
                  <a:noFill/>
                </a:ln>
                <a:solidFill>
                  <a:srgbClr val="051D2E"/>
                </a:solidFill>
                <a:effectLst/>
                <a:uLnTx/>
                <a:uFillTx/>
                <a:latin typeface="Calibri" panose="020F0502020204030204"/>
                <a:ea typeface="+mn-ea"/>
                <a:cs typeface="+mn-cs"/>
              </a:rPr>
              <a:t>jf</a:t>
            </a:r>
            <a:r>
              <a:rPr kumimoji="0" lang="nb-NO" sz="1200" b="0" i="0" u="none" strike="noStrike" kern="1200" cap="none" spc="0" normalizeH="0" baseline="0" noProof="0" dirty="0">
                <a:ln>
                  <a:noFill/>
                </a:ln>
                <a:solidFill>
                  <a:srgbClr val="051D2E"/>
                </a:solidFill>
                <a:effectLst/>
                <a:uLnTx/>
                <a:uFillTx/>
                <a:latin typeface="Calibri" panose="020F0502020204030204"/>
                <a:ea typeface="+mn-ea"/>
                <a:cs typeface="+mn-cs"/>
              </a:rPr>
              <a:t> lov om personopplysninger. Fullmakten kan når som helst trekkes tilbake ved melding til selskapet.</a:t>
            </a:r>
          </a:p>
        </p:txBody>
      </p:sp>
    </p:spTree>
    <p:extLst>
      <p:ext uri="{BB962C8B-B14F-4D97-AF65-F5344CB8AC3E}">
        <p14:creationId xmlns:p14="http://schemas.microsoft.com/office/powerpoint/2010/main" val="424161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202575"/>
            <a:ext cx="10515600" cy="633781"/>
          </a:xfrm>
        </p:spPr>
        <p:txBody>
          <a:bodyPr>
            <a:normAutofit fontScale="90000"/>
          </a:bodyPr>
          <a:lstStyle/>
          <a:p>
            <a:pPr algn="ctr"/>
            <a:r>
              <a:rPr lang="nb-NO" dirty="0"/>
              <a:t>Meldingsformat - NHN</a:t>
            </a:r>
          </a:p>
        </p:txBody>
      </p:sp>
      <p:pic>
        <p:nvPicPr>
          <p:cNvPr id="4" name="Plassholder for innhold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9403" y="998906"/>
            <a:ext cx="4486166" cy="5095607"/>
          </a:xfrm>
          <a:prstGeom prst="rect">
            <a:avLst/>
          </a:prstGeom>
          <a:noFill/>
        </p:spPr>
      </p:pic>
      <p:sp>
        <p:nvSpPr>
          <p:cNvPr id="5" name="TekstSylinder 4"/>
          <p:cNvSpPr txBox="1"/>
          <p:nvPr/>
        </p:nvSpPr>
        <p:spPr>
          <a:xfrm>
            <a:off x="5459579" y="1159730"/>
            <a:ext cx="5933588" cy="4799134"/>
          </a:xfrm>
          <a:prstGeom prst="rect">
            <a:avLst/>
          </a:prstGeom>
          <a:noFill/>
        </p:spPr>
        <p:txBody>
          <a:bodyPr wrap="square" rtlCol="0">
            <a:spAutoFit/>
          </a:bodyPr>
          <a:lstStyle/>
          <a:p>
            <a:pPr lvl="0"/>
            <a:r>
              <a:rPr lang="nb-NO" sz="1799" dirty="0"/>
              <a:t>Avsender (senders helsenett-adresse)</a:t>
            </a:r>
          </a:p>
          <a:p>
            <a:pPr lvl="0"/>
            <a:r>
              <a:rPr lang="nb-NO" sz="1799" dirty="0"/>
              <a:t>Mottaker (mottakers helsenett-adresse)</a:t>
            </a:r>
          </a:p>
          <a:p>
            <a:pPr lvl="0"/>
            <a:r>
              <a:rPr lang="nb-NO" sz="1799" dirty="0"/>
              <a:t>Pasient / Kunde: Navn og fødselsnummer </a:t>
            </a:r>
          </a:p>
          <a:p>
            <a:endParaRPr lang="nb-NO" sz="1799" b="1" i="1" dirty="0"/>
          </a:p>
          <a:p>
            <a:r>
              <a:rPr lang="nb-NO" sz="1799" dirty="0"/>
              <a:t>Viktig at henvendelsen adresseres til en konkret lege. FNF-løsningen finner rett lege i adresseregisteret før henvendelsen sendes. (søker og verifiserer)</a:t>
            </a:r>
          </a:p>
          <a:p>
            <a:r>
              <a:rPr lang="nb-NO" sz="1799" dirty="0"/>
              <a:t> </a:t>
            </a:r>
          </a:p>
          <a:p>
            <a:r>
              <a:rPr lang="nb-NO" sz="1799" dirty="0"/>
              <a:t>Forsikringsselskapene tildeles unike adresser i adresseregisteret ved godkjent medlemskap i NHN</a:t>
            </a:r>
          </a:p>
          <a:p>
            <a:endParaRPr lang="nb-NO" sz="1799" dirty="0"/>
          </a:p>
          <a:p>
            <a:r>
              <a:rPr lang="nb-NO" sz="1799" dirty="0"/>
              <a:t>Selskapets saksnummer: Må være med som </a:t>
            </a:r>
            <a:r>
              <a:rPr lang="nb-NO" sz="1799" dirty="0" err="1"/>
              <a:t>uredigerbar</a:t>
            </a:r>
            <a:r>
              <a:rPr lang="nb-NO" sz="1799" dirty="0"/>
              <a:t> informasjon</a:t>
            </a:r>
          </a:p>
          <a:p>
            <a:endParaRPr lang="nb-NO" sz="1799" dirty="0"/>
          </a:p>
          <a:p>
            <a:r>
              <a:rPr lang="nb-NO" sz="1799" dirty="0"/>
              <a:t>Vedlegg: FNF-Helsenettløsningen benytter ikke vedlegg ved forespørsel.</a:t>
            </a:r>
          </a:p>
          <a:p>
            <a:endParaRPr lang="nb-NO" sz="1799" dirty="0"/>
          </a:p>
        </p:txBody>
      </p:sp>
      <p:pic>
        <p:nvPicPr>
          <p:cNvPr id="7" name="Bilde 6"/>
          <p:cNvPicPr/>
          <p:nvPr/>
        </p:nvPicPr>
        <p:blipFill>
          <a:blip r:embed="rId4">
            <a:extLst>
              <a:ext uri="{28A0092B-C50C-407E-A947-70E740481C1C}">
                <a14:useLocalDpi xmlns:a14="http://schemas.microsoft.com/office/drawing/2010/main" val="0"/>
              </a:ext>
            </a:extLst>
          </a:blip>
          <a:srcRect/>
          <a:stretch>
            <a:fillRect/>
          </a:stretch>
        </p:blipFill>
        <p:spPr bwMode="auto">
          <a:xfrm>
            <a:off x="499403" y="998906"/>
            <a:ext cx="4486166" cy="5022738"/>
          </a:xfrm>
          <a:prstGeom prst="rect">
            <a:avLst/>
          </a:prstGeom>
          <a:noFill/>
        </p:spPr>
      </p:pic>
    </p:spTree>
    <p:extLst>
      <p:ext uri="{BB962C8B-B14F-4D97-AF65-F5344CB8AC3E}">
        <p14:creationId xmlns:p14="http://schemas.microsoft.com/office/powerpoint/2010/main" val="18759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FC104D-DA75-4FA6-92CD-98A938DF8C45}"/>
              </a:ext>
            </a:extLst>
          </p:cNvPr>
          <p:cNvSpPr>
            <a:spLocks noGrp="1"/>
          </p:cNvSpPr>
          <p:nvPr>
            <p:ph type="title"/>
          </p:nvPr>
        </p:nvSpPr>
        <p:spPr>
          <a:xfrm>
            <a:off x="838200" y="365126"/>
            <a:ext cx="10515600" cy="775698"/>
          </a:xfrm>
        </p:spPr>
        <p:txBody>
          <a:bodyPr/>
          <a:lstStyle/>
          <a:p>
            <a:r>
              <a:rPr lang="nb-NO" dirty="0"/>
              <a:t>Utvidet fullmakt I</a:t>
            </a:r>
          </a:p>
        </p:txBody>
      </p:sp>
      <p:sp>
        <p:nvSpPr>
          <p:cNvPr id="3" name="Plassholder for innhold 2">
            <a:extLst>
              <a:ext uri="{FF2B5EF4-FFF2-40B4-BE49-F238E27FC236}">
                <a16:creationId xmlns:a16="http://schemas.microsoft.com/office/drawing/2014/main" id="{C07CC1E3-3DCF-432D-BB44-C5A51C5D3DF6}"/>
              </a:ext>
            </a:extLst>
          </p:cNvPr>
          <p:cNvSpPr>
            <a:spLocks noGrp="1"/>
          </p:cNvSpPr>
          <p:nvPr>
            <p:ph idx="1"/>
          </p:nvPr>
        </p:nvSpPr>
        <p:spPr>
          <a:xfrm>
            <a:off x="716280" y="1140824"/>
            <a:ext cx="10515600" cy="3129172"/>
          </a:xfrm>
        </p:spPr>
        <p:txBody>
          <a:bodyPr>
            <a:noAutofit/>
          </a:bodyPr>
          <a:lstStyle/>
          <a:p>
            <a:pPr marL="0" marR="0" lvl="0" indent="0" algn="l" defTabSz="1088776" rtl="0" eaLnBrk="1" fontAlgn="auto" latinLnBrk="0" hangingPunct="1">
              <a:lnSpc>
                <a:spcPct val="100000"/>
              </a:lnSpc>
              <a:spcBef>
                <a:spcPts val="2400"/>
              </a:spcBef>
              <a:spcAft>
                <a:spcPts val="0"/>
              </a:spcAft>
              <a:buClr>
                <a:srgbClr val="3B6E8F"/>
              </a:buClr>
              <a:buSzTx/>
              <a:buFont typeface="Arial" panose="020B0604020202020204" pitchFamily="34" charset="0"/>
              <a:buNone/>
              <a:tabLst/>
              <a:defRPr/>
            </a:pPr>
            <a:r>
              <a:rPr kumimoji="0" lang="nb-NO" sz="1600" b="0" i="0" u="none" strike="noStrike" kern="1200" cap="none" spc="0" normalizeH="0" baseline="0" noProof="0" dirty="0">
                <a:ln>
                  <a:noFill/>
                </a:ln>
                <a:solidFill>
                  <a:prstClr val="black"/>
                </a:solidFill>
                <a:effectLst/>
                <a:uLnTx/>
                <a:uFillTx/>
                <a:latin typeface="+mn-lt"/>
                <a:ea typeface="+mn-ea"/>
                <a:cs typeface="+mn-cs"/>
              </a:rPr>
              <a:t>For å kunne behandle saken videre, er det nødvendig for selskapet å innhente nærmere medisinske opplysninger vedrørende min helsetilstand siste &lt; </a:t>
            </a:r>
            <a:r>
              <a:rPr kumimoji="0" lang="nb-NO" sz="1600" b="0" i="0" u="none" strike="noStrike" kern="1200" cap="none" spc="0" normalizeH="0" baseline="0" noProof="0" dirty="0" err="1">
                <a:ln>
                  <a:noFill/>
                </a:ln>
                <a:solidFill>
                  <a:srgbClr val="FF0000"/>
                </a:solidFill>
                <a:effectLst/>
                <a:uLnTx/>
                <a:uFillTx/>
                <a:latin typeface="+mn-lt"/>
                <a:ea typeface="+mn-ea"/>
                <a:cs typeface="+mn-cs"/>
              </a:rPr>
              <a:t>X</a:t>
            </a:r>
            <a:r>
              <a:rPr kumimoji="0" lang="nb-NO" sz="1600" b="0" i="0" u="none" strike="noStrike" kern="1200" cap="none" spc="0" normalizeH="0" baseline="0" noProof="0" dirty="0">
                <a:ln>
                  <a:noFill/>
                </a:ln>
                <a:solidFill>
                  <a:srgbClr val="FF0000"/>
                </a:solidFill>
                <a:effectLst/>
                <a:uLnTx/>
                <a:uFillTx/>
                <a:latin typeface="+mn-lt"/>
                <a:ea typeface="+mn-ea"/>
                <a:cs typeface="+mn-cs"/>
              </a:rPr>
              <a:t>-lo</a:t>
            </a:r>
            <a:r>
              <a:rPr kumimoji="0" lang="nb-NO" sz="1600" b="0" i="0" u="none" strike="noStrike" kern="1200" cap="none" spc="0" normalizeH="0" baseline="0" noProof="0" dirty="0">
                <a:ln>
                  <a:noFill/>
                </a:ln>
                <a:solidFill>
                  <a:prstClr val="black"/>
                </a:solidFill>
                <a:effectLst/>
                <a:uLnTx/>
                <a:uFillTx/>
                <a:latin typeface="+mn-lt"/>
                <a:ea typeface="+mn-ea"/>
                <a:cs typeface="+mn-cs"/>
              </a:rPr>
              <a:t> &gt; år som kan ha sammenheng med sykdommen(e)/skaden(e) jeg nå søker erstatning for.</a:t>
            </a:r>
            <a:br>
              <a:rPr kumimoji="0" lang="nb-NO" sz="1600" b="0" i="0" u="none" strike="noStrike" kern="1200" cap="none" spc="0" normalizeH="0" baseline="0" noProof="0" dirty="0">
                <a:ln>
                  <a:noFill/>
                </a:ln>
                <a:solidFill>
                  <a:prstClr val="black"/>
                </a:solidFill>
                <a:effectLst/>
                <a:uLnTx/>
                <a:uFillTx/>
                <a:latin typeface="+mn-lt"/>
                <a:ea typeface="+mn-ea"/>
                <a:cs typeface="+mn-cs"/>
              </a:rPr>
            </a:br>
            <a:r>
              <a:rPr kumimoji="0" lang="nb-NO" sz="1600" b="0" i="0" u="none" strike="noStrike" kern="1200" cap="none" spc="0" normalizeH="0" baseline="0" noProof="0" dirty="0">
                <a:ln>
                  <a:noFill/>
                </a:ln>
                <a:solidFill>
                  <a:prstClr val="black"/>
                </a:solidFill>
                <a:effectLst/>
                <a:uLnTx/>
                <a:uFillTx/>
                <a:latin typeface="+mn-lt"/>
                <a:ea typeface="+mn-ea"/>
                <a:cs typeface="+mn-cs"/>
              </a:rPr>
              <a:t>Formålet med å innhente opplysningene er å danne grunnlag for selskapets vurderinger av om vilkår for utbetaling er oppfylt.</a:t>
            </a:r>
          </a:p>
          <a:p>
            <a:pPr defTabSz="1088776">
              <a:lnSpc>
                <a:spcPct val="100000"/>
              </a:lnSpc>
              <a:spcBef>
                <a:spcPts val="2400"/>
              </a:spcBef>
              <a:buClr>
                <a:srgbClr val="3B6E8F"/>
              </a:buClr>
              <a:defRPr/>
            </a:pPr>
            <a:r>
              <a:rPr kumimoji="0" lang="nb-NO" sz="1600" b="0" i="0" u="none" strike="noStrike" kern="1200" cap="none" spc="0" normalizeH="0" baseline="0" noProof="0" dirty="0">
                <a:ln>
                  <a:noFill/>
                </a:ln>
                <a:solidFill>
                  <a:prstClr val="black"/>
                </a:solidFill>
                <a:effectLst/>
                <a:uLnTx/>
                <a:uFillTx/>
                <a:latin typeface="+mn-lt"/>
                <a:ea typeface="+mn-ea"/>
                <a:cs typeface="+mn-cs"/>
              </a:rPr>
              <a:t>Fullmakten gjelder:</a:t>
            </a:r>
            <a:br>
              <a:rPr kumimoji="0" lang="nb-NO" sz="1600" b="0" i="0" u="none" strike="noStrike" kern="1200" cap="none" spc="0" normalizeH="0" baseline="0" noProof="0" dirty="0">
                <a:ln>
                  <a:noFill/>
                </a:ln>
                <a:solidFill>
                  <a:prstClr val="black"/>
                </a:solidFill>
                <a:effectLst/>
                <a:uLnTx/>
                <a:uFillTx/>
                <a:latin typeface="+mn-lt"/>
                <a:ea typeface="+mn-ea"/>
                <a:cs typeface="+mn-cs"/>
              </a:rPr>
            </a:br>
            <a:r>
              <a:rPr kumimoji="0" lang="nb-NO" sz="1600" b="0" i="0" u="none" strike="noStrike" kern="1200" cap="none" spc="0" normalizeH="0" baseline="0" noProof="0" dirty="0">
                <a:ln>
                  <a:noFill/>
                </a:ln>
                <a:solidFill>
                  <a:prstClr val="black"/>
                </a:solidFill>
                <a:effectLst/>
                <a:uLnTx/>
                <a:uFillTx/>
                <a:latin typeface="+mn-lt"/>
                <a:ea typeface="+mn-ea"/>
                <a:cs typeface="+mn-cs"/>
              </a:rPr>
              <a:t>Adgang til å innhente opplysninger / Dokumenter fra Arbeids- og velferdsetaten (NAV) – som kan belyse årsaken til helsetilstanden etter ulykken i saker vedrørende sykepenger, arbeidsavklaringspenger (herunder tidligere rehabiliterings- og attføringspenger), tidsbegrenset uførestønad, uførepensjon og yrkessykdom / skade.</a:t>
            </a:r>
          </a:p>
          <a:p>
            <a:pPr defTabSz="1088776">
              <a:lnSpc>
                <a:spcPct val="100000"/>
              </a:lnSpc>
              <a:spcBef>
                <a:spcPts val="2400"/>
              </a:spcBef>
              <a:buClr>
                <a:srgbClr val="3B6E8F"/>
              </a:buClr>
              <a:defRPr/>
            </a:pPr>
            <a:r>
              <a:rPr kumimoji="0" lang="nb-NO" sz="1600" b="0" i="0" u="none" strike="noStrike" kern="1200" cap="none" spc="0" normalizeH="0" baseline="0" noProof="0" dirty="0">
                <a:ln>
                  <a:noFill/>
                </a:ln>
                <a:solidFill>
                  <a:prstClr val="black"/>
                </a:solidFill>
                <a:effectLst/>
                <a:uLnTx/>
                <a:uFillTx/>
                <a:latin typeface="+mn-lt"/>
                <a:ea typeface="+mn-ea"/>
                <a:cs typeface="+mn-cs"/>
              </a:rPr>
              <a:t>Adgang til å innhente relevante opplysninger vedrørende sykdommen(e)/skaden(e) som jeg nå søker erstatning for fra journaler, epikriser og rapporter fra lege/legesenter</a:t>
            </a:r>
          </a:p>
        </p:txBody>
      </p:sp>
      <p:sp>
        <p:nvSpPr>
          <p:cNvPr id="5" name="TekstSylinder 4">
            <a:extLst>
              <a:ext uri="{FF2B5EF4-FFF2-40B4-BE49-F238E27FC236}">
                <a16:creationId xmlns:a16="http://schemas.microsoft.com/office/drawing/2014/main" id="{C99C4A26-29E5-4E53-9381-280FD99A8353}"/>
              </a:ext>
            </a:extLst>
          </p:cNvPr>
          <p:cNvSpPr txBox="1"/>
          <p:nvPr/>
        </p:nvSpPr>
        <p:spPr>
          <a:xfrm>
            <a:off x="716280" y="5209344"/>
            <a:ext cx="10637519" cy="1015663"/>
          </a:xfrm>
          <a:prstGeom prst="rect">
            <a:avLst/>
          </a:prstGeom>
          <a:noFill/>
        </p:spPr>
        <p:txBody>
          <a:bodyPr wrap="square">
            <a:spAutoFit/>
          </a:bodyPr>
          <a:lstStyle/>
          <a:p>
            <a:r>
              <a:rPr lang="nb-NO" sz="1200" dirty="0"/>
              <a:t>Fullmakten gjelder ikke identifiserbare opplysninger om andre enn den fullmakten omfatter. Fullmakten gjelder heller ikke rett til å innhente eller bruke informasjon fra genetiske tester som er tatt for å avdekke risiko for fremtidig sykdom og som forsikringsselskapene etter Bioteknologiloven ikke har lov til å bruke.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lang="nb-NO" sz="1200" dirty="0" err="1"/>
              <a:t>jf</a:t>
            </a:r>
            <a:r>
              <a:rPr lang="nb-NO" sz="1200" dirty="0"/>
              <a:t> lov om personopplysninger. Fullmakten kan når som helst trekkes tilbake ved melding til selskapet.</a:t>
            </a:r>
          </a:p>
        </p:txBody>
      </p:sp>
    </p:spTree>
    <p:extLst>
      <p:ext uri="{BB962C8B-B14F-4D97-AF65-F5344CB8AC3E}">
        <p14:creationId xmlns:p14="http://schemas.microsoft.com/office/powerpoint/2010/main" val="2282621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AFC104D-DA75-4FA6-92CD-98A938DF8C45}"/>
              </a:ext>
            </a:extLst>
          </p:cNvPr>
          <p:cNvSpPr>
            <a:spLocks noGrp="1"/>
          </p:cNvSpPr>
          <p:nvPr>
            <p:ph type="title"/>
          </p:nvPr>
        </p:nvSpPr>
        <p:spPr>
          <a:xfrm>
            <a:off x="838200" y="365126"/>
            <a:ext cx="10515600" cy="775698"/>
          </a:xfrm>
        </p:spPr>
        <p:txBody>
          <a:bodyPr/>
          <a:lstStyle/>
          <a:p>
            <a:r>
              <a:rPr lang="nb-NO" dirty="0"/>
              <a:t>Utvidet </a:t>
            </a:r>
            <a:r>
              <a:rPr lang="nb-NO"/>
              <a:t>fullmakt II</a:t>
            </a:r>
            <a:endParaRPr lang="nb-NO" dirty="0"/>
          </a:p>
        </p:txBody>
      </p:sp>
      <p:sp>
        <p:nvSpPr>
          <p:cNvPr id="3" name="Plassholder for innhold 2">
            <a:extLst>
              <a:ext uri="{FF2B5EF4-FFF2-40B4-BE49-F238E27FC236}">
                <a16:creationId xmlns:a16="http://schemas.microsoft.com/office/drawing/2014/main" id="{C07CC1E3-3DCF-432D-BB44-C5A51C5D3DF6}"/>
              </a:ext>
            </a:extLst>
          </p:cNvPr>
          <p:cNvSpPr>
            <a:spLocks noGrp="1"/>
          </p:cNvSpPr>
          <p:nvPr>
            <p:ph idx="1"/>
          </p:nvPr>
        </p:nvSpPr>
        <p:spPr>
          <a:xfrm>
            <a:off x="716280" y="1140824"/>
            <a:ext cx="10637518" cy="3129172"/>
          </a:xfrm>
        </p:spPr>
        <p:txBody>
          <a:bodyPr>
            <a:noAutofit/>
          </a:bodyPr>
          <a:lstStyle/>
          <a:p>
            <a:pPr marL="0" indent="0">
              <a:buNone/>
            </a:pPr>
            <a:r>
              <a:rPr lang="nb-NO" sz="1600" dirty="0">
                <a:latin typeface="+mn-lt"/>
              </a:rPr>
              <a:t>For å kunne behandle saken videre, er det nødvendig for selskapet å innhente nærmere medisinske opplysninger vedrørende min helsetilstand siste &lt; </a:t>
            </a:r>
            <a:r>
              <a:rPr lang="nb-NO" sz="1600" dirty="0" err="1">
                <a:solidFill>
                  <a:srgbClr val="FF0000"/>
                </a:solidFill>
                <a:latin typeface="+mn-lt"/>
              </a:rPr>
              <a:t>X</a:t>
            </a:r>
            <a:r>
              <a:rPr lang="nb-NO" sz="1600" dirty="0">
                <a:latin typeface="+mn-lt"/>
              </a:rPr>
              <a:t> &gt; år som kan ha sammenheng med sykdommen(e)/skaden(e) jeg nå søker erstatning for.</a:t>
            </a:r>
            <a:br>
              <a:rPr lang="nb-NO" sz="1600" dirty="0">
                <a:latin typeface="+mn-lt"/>
              </a:rPr>
            </a:br>
            <a:r>
              <a:rPr lang="nb-NO" sz="1600" dirty="0">
                <a:latin typeface="+mn-lt"/>
              </a:rPr>
              <a:t>Formålet med å innhente opplysningene er å danne grunnlag for selskapets vurderinger av om vilkår for utbetaling er oppfylt.</a:t>
            </a:r>
          </a:p>
          <a:p>
            <a:pPr>
              <a:buClr>
                <a:srgbClr val="3B6E8F"/>
              </a:buClr>
            </a:pPr>
            <a:r>
              <a:rPr lang="nb-NO" sz="1600" dirty="0">
                <a:solidFill>
                  <a:prstClr val="black"/>
                </a:solidFill>
                <a:latin typeface="+mn-lt"/>
              </a:rPr>
              <a:t>Fullmakten gjelder:</a:t>
            </a:r>
            <a:br>
              <a:rPr lang="nb-NO" sz="1600" dirty="0">
                <a:solidFill>
                  <a:prstClr val="black"/>
                </a:solidFill>
                <a:latin typeface="+mn-lt"/>
              </a:rPr>
            </a:br>
            <a:r>
              <a:rPr lang="nb-NO" sz="1600" dirty="0">
                <a:solidFill>
                  <a:prstClr val="black"/>
                </a:solidFill>
                <a:latin typeface="+mn-lt"/>
              </a:rPr>
              <a:t>Adgang til å innhente opplysninger / Dokumenter fra Arbeids- og velferdsetaten (NAV) – som kan belyse årsaken til helsetilstanden etter ulykken i saker vedrørende sykepenger, arbeidsavklaringspenger (herunder tidligere rehabiliterings- og attføringspenger), tidsbegrenset uførestønad, uførepensjon og yrkessykdom / skade.</a:t>
            </a:r>
          </a:p>
          <a:p>
            <a:r>
              <a:rPr lang="nb-NO" sz="1600" dirty="0">
                <a:latin typeface="+mn-lt"/>
              </a:rPr>
              <a:t>Adgang til å innhente fullstendig, uredigert kopi av journaler, epikriser og rapporter fra lege/legesenter.</a:t>
            </a:r>
          </a:p>
        </p:txBody>
      </p:sp>
      <p:sp>
        <p:nvSpPr>
          <p:cNvPr id="5" name="TekstSylinder 4">
            <a:extLst>
              <a:ext uri="{FF2B5EF4-FFF2-40B4-BE49-F238E27FC236}">
                <a16:creationId xmlns:a16="http://schemas.microsoft.com/office/drawing/2014/main" id="{C99C4A26-29E5-4E53-9381-280FD99A8353}"/>
              </a:ext>
            </a:extLst>
          </p:cNvPr>
          <p:cNvSpPr txBox="1"/>
          <p:nvPr/>
        </p:nvSpPr>
        <p:spPr>
          <a:xfrm>
            <a:off x="716280" y="5209344"/>
            <a:ext cx="10637519" cy="1015663"/>
          </a:xfrm>
          <a:prstGeom prst="rect">
            <a:avLst/>
          </a:prstGeom>
          <a:noFill/>
        </p:spPr>
        <p:txBody>
          <a:bodyPr wrap="square">
            <a:spAutoFit/>
          </a:bodyPr>
          <a:lstStyle/>
          <a:p>
            <a:r>
              <a:rPr lang="nb-NO" sz="1200" dirty="0"/>
              <a:t>Fullmakten gjelder ikke identifiserbare opplysninger om andre enn den fullmakten omfatter. Fullmakten gjelder heller ikke rett til å innhente eller bruke informasjon fra genetiske tester som er tatt for å avdekke risiko for fremtidig sykdom og som forsikringsselskapene etter Bioteknologiloven ikke har lov til å bruke. De angitte kilder løses med dette fra taushetsplikten tilsvarende denne fullmakten. Skulle selskapet finne det nødvendig med opplysninger utover dette, må det innhentes særskilt fullmakt. Det er en forutsetning at opplysningene oppbevares og behandles konfidensielt av selskapet, </a:t>
            </a:r>
            <a:r>
              <a:rPr lang="nb-NO" sz="1200" dirty="0" err="1"/>
              <a:t>jf</a:t>
            </a:r>
            <a:r>
              <a:rPr lang="nb-NO" sz="1200" dirty="0"/>
              <a:t> lov om personopplysninger. Fullmakten kan når som helst trekkes tilbake ved melding til selskapet.</a:t>
            </a:r>
          </a:p>
        </p:txBody>
      </p:sp>
    </p:spTree>
    <p:extLst>
      <p:ext uri="{BB962C8B-B14F-4D97-AF65-F5344CB8AC3E}">
        <p14:creationId xmlns:p14="http://schemas.microsoft.com/office/powerpoint/2010/main" val="1945418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0E8A9A-4D0C-42B7-80CE-9F7DDFA79730}"/>
              </a:ext>
            </a:extLst>
          </p:cNvPr>
          <p:cNvSpPr/>
          <p:nvPr/>
        </p:nvSpPr>
        <p:spPr>
          <a:xfrm>
            <a:off x="0" y="6610525"/>
            <a:ext cx="12192000" cy="2474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ktangel 6">
            <a:extLst>
              <a:ext uri="{FF2B5EF4-FFF2-40B4-BE49-F238E27FC236}">
                <a16:creationId xmlns:a16="http://schemas.microsoft.com/office/drawing/2014/main" id="{758EA2E5-9C62-49E8-ACB3-DF1354587939}"/>
              </a:ext>
            </a:extLst>
          </p:cNvPr>
          <p:cNvSpPr/>
          <p:nvPr/>
        </p:nvSpPr>
        <p:spPr>
          <a:xfrm>
            <a:off x="0" y="0"/>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ktangel 7">
            <a:extLst>
              <a:ext uri="{FF2B5EF4-FFF2-40B4-BE49-F238E27FC236}">
                <a16:creationId xmlns:a16="http://schemas.microsoft.com/office/drawing/2014/main" id="{567EDC31-13CB-41BB-9C06-93A87D87F147}"/>
              </a:ext>
            </a:extLst>
          </p:cNvPr>
          <p:cNvSpPr/>
          <p:nvPr/>
        </p:nvSpPr>
        <p:spPr>
          <a:xfrm>
            <a:off x="0" y="6542236"/>
            <a:ext cx="12192000" cy="315764"/>
          </a:xfrm>
          <a:prstGeom prst="rect">
            <a:avLst/>
          </a:prstGeom>
          <a:solidFill>
            <a:srgbClr val="00B7B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fikk 4">
            <a:extLst>
              <a:ext uri="{FF2B5EF4-FFF2-40B4-BE49-F238E27FC236}">
                <a16:creationId xmlns:a16="http://schemas.microsoft.com/office/drawing/2014/main" id="{087F3864-5772-4D11-B8D9-E2EE465FC61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29012" y="2805112"/>
            <a:ext cx="5133975" cy="1247775"/>
          </a:xfrm>
          <a:prstGeom prst="rect">
            <a:avLst/>
          </a:prstGeom>
        </p:spPr>
      </p:pic>
    </p:spTree>
    <p:extLst>
      <p:ext uri="{BB962C8B-B14F-4D97-AF65-F5344CB8AC3E}">
        <p14:creationId xmlns:p14="http://schemas.microsoft.com/office/powerpoint/2010/main" val="3642241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3DE70D5-DBA2-4886-9729-A24BDF096279}"/>
              </a:ext>
            </a:extLst>
          </p:cNvPr>
          <p:cNvSpPr>
            <a:spLocks noGrp="1"/>
          </p:cNvSpPr>
          <p:nvPr>
            <p:ph type="title"/>
          </p:nvPr>
        </p:nvSpPr>
        <p:spPr>
          <a:xfrm>
            <a:off x="838200" y="365126"/>
            <a:ext cx="10515600" cy="784406"/>
          </a:xfrm>
        </p:spPr>
        <p:txBody>
          <a:bodyPr/>
          <a:lstStyle/>
          <a:p>
            <a:r>
              <a:rPr lang="nb-NO" dirty="0"/>
              <a:t>Inndata</a:t>
            </a:r>
          </a:p>
        </p:txBody>
      </p:sp>
      <p:sp>
        <p:nvSpPr>
          <p:cNvPr id="3" name="Plassholder for innhold 2">
            <a:extLst>
              <a:ext uri="{FF2B5EF4-FFF2-40B4-BE49-F238E27FC236}">
                <a16:creationId xmlns:a16="http://schemas.microsoft.com/office/drawing/2014/main" id="{44416083-E258-4E3A-87FB-E649755EFCAF}"/>
              </a:ext>
            </a:extLst>
          </p:cNvPr>
          <p:cNvSpPr>
            <a:spLocks noGrp="1"/>
          </p:cNvSpPr>
          <p:nvPr>
            <p:ph idx="1"/>
          </p:nvPr>
        </p:nvSpPr>
        <p:spPr/>
        <p:txBody>
          <a:bodyPr>
            <a:normAutofit/>
          </a:bodyPr>
          <a:lstStyle/>
          <a:p>
            <a:r>
              <a:rPr lang="nb-NO" sz="2400" dirty="0">
                <a:latin typeface="+mn-lt"/>
              </a:rPr>
              <a:t>Pasient:</a:t>
            </a:r>
            <a:br>
              <a:rPr lang="nb-NO" sz="2400" dirty="0">
                <a:latin typeface="+mn-lt"/>
              </a:rPr>
            </a:br>
            <a:endParaRPr lang="nb-NO" sz="2400" dirty="0">
              <a:latin typeface="+mn-lt"/>
            </a:endParaRPr>
          </a:p>
          <a:p>
            <a:pPr lvl="1"/>
            <a:r>
              <a:rPr lang="nb-NO" dirty="0"/>
              <a:t>Navn, mellomnavn, etternavn</a:t>
            </a:r>
          </a:p>
          <a:p>
            <a:pPr lvl="1"/>
            <a:r>
              <a:rPr lang="nb-NO" dirty="0"/>
              <a:t>Fødselsnummer</a:t>
            </a:r>
          </a:p>
          <a:p>
            <a:pPr lvl="1"/>
            <a:endParaRPr lang="nb-NO" dirty="0"/>
          </a:p>
          <a:p>
            <a:r>
              <a:rPr lang="nb-NO" sz="2400" dirty="0">
                <a:latin typeface="+mn-lt"/>
              </a:rPr>
              <a:t>Valg i portal:</a:t>
            </a:r>
          </a:p>
          <a:p>
            <a:pPr lvl="1"/>
            <a:r>
              <a:rPr lang="nb-NO" sz="2000" dirty="0"/>
              <a:t>Oppgjør</a:t>
            </a:r>
          </a:p>
          <a:p>
            <a:pPr marL="914400" lvl="2" indent="0">
              <a:buNone/>
            </a:pPr>
            <a:endParaRPr lang="nb-NO" dirty="0"/>
          </a:p>
          <a:p>
            <a:pPr marL="457200" lvl="1" indent="0">
              <a:buNone/>
            </a:pPr>
            <a:endParaRPr lang="nb-NO" dirty="0"/>
          </a:p>
          <a:p>
            <a:pPr marL="0" indent="0">
              <a:buNone/>
            </a:pPr>
            <a:endParaRPr lang="nb-NO" sz="1600" dirty="0"/>
          </a:p>
        </p:txBody>
      </p:sp>
      <p:graphicFrame>
        <p:nvGraphicFramePr>
          <p:cNvPr id="8" name="Tabell 8">
            <a:extLst>
              <a:ext uri="{FF2B5EF4-FFF2-40B4-BE49-F238E27FC236}">
                <a16:creationId xmlns:a16="http://schemas.microsoft.com/office/drawing/2014/main" id="{1207C036-580C-4241-86DB-D23431C595B8}"/>
              </a:ext>
            </a:extLst>
          </p:cNvPr>
          <p:cNvGraphicFramePr>
            <a:graphicFrameLocks noGrp="1"/>
          </p:cNvGraphicFramePr>
          <p:nvPr>
            <p:extLst>
              <p:ext uri="{D42A27DB-BD31-4B8C-83A1-F6EECF244321}">
                <p14:modId xmlns:p14="http://schemas.microsoft.com/office/powerpoint/2010/main" val="1420818272"/>
              </p:ext>
            </p:extLst>
          </p:nvPr>
        </p:nvGraphicFramePr>
        <p:xfrm>
          <a:off x="1683657" y="4708192"/>
          <a:ext cx="8128000" cy="37084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000129021"/>
                    </a:ext>
                  </a:extLst>
                </a:gridCol>
                <a:gridCol w="2032000">
                  <a:extLst>
                    <a:ext uri="{9D8B030D-6E8A-4147-A177-3AD203B41FA5}">
                      <a16:colId xmlns:a16="http://schemas.microsoft.com/office/drawing/2014/main" val="2392495026"/>
                    </a:ext>
                  </a:extLst>
                </a:gridCol>
                <a:gridCol w="2032000">
                  <a:extLst>
                    <a:ext uri="{9D8B030D-6E8A-4147-A177-3AD203B41FA5}">
                      <a16:colId xmlns:a16="http://schemas.microsoft.com/office/drawing/2014/main" val="1782601369"/>
                    </a:ext>
                  </a:extLst>
                </a:gridCol>
                <a:gridCol w="2032000">
                  <a:extLst>
                    <a:ext uri="{9D8B030D-6E8A-4147-A177-3AD203B41FA5}">
                      <a16:colId xmlns:a16="http://schemas.microsoft.com/office/drawing/2014/main" val="2122331964"/>
                    </a:ext>
                  </a:extLst>
                </a:gridCol>
              </a:tblGrid>
              <a:tr h="370840">
                <a:tc>
                  <a:txBody>
                    <a:bodyPr/>
                    <a:lstStyle/>
                    <a:p>
                      <a:pPr marL="285750" indent="-285750">
                        <a:buFontTx/>
                        <a:buChar char="-"/>
                      </a:pPr>
                      <a:r>
                        <a:rPr lang="nb-NO" dirty="0">
                          <a:solidFill>
                            <a:schemeClr val="tx1"/>
                          </a:solidFill>
                        </a:rPr>
                        <a:t>Skade</a:t>
                      </a:r>
                    </a:p>
                  </a:txBody>
                  <a:tcPr>
                    <a:noFill/>
                  </a:tcPr>
                </a:tc>
                <a:tc>
                  <a:txBody>
                    <a:bodyPr/>
                    <a:lstStyle/>
                    <a:p>
                      <a:pPr marL="285750" indent="-285750">
                        <a:buFontTx/>
                        <a:buChar char="-"/>
                      </a:pPr>
                      <a:r>
                        <a:rPr lang="nb-NO" dirty="0">
                          <a:solidFill>
                            <a:schemeClr val="tx1"/>
                          </a:solidFill>
                        </a:rPr>
                        <a:t>Sykdom</a:t>
                      </a:r>
                    </a:p>
                  </a:txBody>
                  <a:tcPr>
                    <a:noFill/>
                  </a:tcPr>
                </a:tc>
                <a:tc>
                  <a:txBody>
                    <a:bodyPr/>
                    <a:lstStyle/>
                    <a:p>
                      <a:pPr marL="285750" indent="-285750">
                        <a:buFontTx/>
                        <a:buChar char="-"/>
                      </a:pPr>
                      <a:r>
                        <a:rPr lang="nb-NO" dirty="0">
                          <a:solidFill>
                            <a:schemeClr val="tx1"/>
                          </a:solidFill>
                        </a:rPr>
                        <a:t>Død</a:t>
                      </a:r>
                    </a:p>
                  </a:txBody>
                  <a:tcPr>
                    <a:noFill/>
                  </a:tcPr>
                </a:tc>
                <a:tc>
                  <a:txBody>
                    <a:bodyPr/>
                    <a:lstStyle/>
                    <a:p>
                      <a:r>
                        <a:rPr lang="nb-NO" dirty="0">
                          <a:solidFill>
                            <a:schemeClr val="tx1"/>
                          </a:solidFill>
                        </a:rPr>
                        <a:t>-</a:t>
                      </a:r>
                      <a:r>
                        <a:rPr lang="nb-NO" dirty="0">
                          <a:solidFill>
                            <a:srgbClr val="FF0000"/>
                          </a:solidFill>
                        </a:rPr>
                        <a:t> Uføre </a:t>
                      </a:r>
                    </a:p>
                  </a:txBody>
                  <a:tcPr>
                    <a:noFill/>
                  </a:tcPr>
                </a:tc>
                <a:extLst>
                  <a:ext uri="{0D108BD9-81ED-4DB2-BD59-A6C34878D82A}">
                    <a16:rowId xmlns:a16="http://schemas.microsoft.com/office/drawing/2014/main" val="1734173162"/>
                  </a:ext>
                </a:extLst>
              </a:tr>
            </a:tbl>
          </a:graphicData>
        </a:graphic>
      </p:graphicFrame>
    </p:spTree>
    <p:extLst>
      <p:ext uri="{BB962C8B-B14F-4D97-AF65-F5344CB8AC3E}">
        <p14:creationId xmlns:p14="http://schemas.microsoft.com/office/powerpoint/2010/main" val="176805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0DF7462-D26F-409C-B915-A133CAF39F8D}"/>
              </a:ext>
            </a:extLst>
          </p:cNvPr>
          <p:cNvSpPr>
            <a:spLocks noGrp="1"/>
          </p:cNvSpPr>
          <p:nvPr>
            <p:ph type="title"/>
          </p:nvPr>
        </p:nvSpPr>
        <p:spPr>
          <a:xfrm>
            <a:off x="838200" y="365126"/>
            <a:ext cx="10515600" cy="862784"/>
          </a:xfrm>
        </p:spPr>
        <p:txBody>
          <a:bodyPr/>
          <a:lstStyle/>
          <a:p>
            <a:r>
              <a:rPr lang="nb-NO" dirty="0"/>
              <a:t>Standardbrev – Uføre/Uførepensjon</a:t>
            </a:r>
          </a:p>
        </p:txBody>
      </p:sp>
      <p:sp>
        <p:nvSpPr>
          <p:cNvPr id="3" name="Plassholder for innhold 2">
            <a:extLst>
              <a:ext uri="{FF2B5EF4-FFF2-40B4-BE49-F238E27FC236}">
                <a16:creationId xmlns:a16="http://schemas.microsoft.com/office/drawing/2014/main" id="{6B02A541-B023-4AFA-8195-CA28C2D1E948}"/>
              </a:ext>
            </a:extLst>
          </p:cNvPr>
          <p:cNvSpPr>
            <a:spLocks noGrp="1"/>
          </p:cNvSpPr>
          <p:nvPr>
            <p:ph idx="1"/>
          </p:nvPr>
        </p:nvSpPr>
        <p:spPr>
          <a:xfrm>
            <a:off x="0" y="1227909"/>
            <a:ext cx="12192000" cy="5103221"/>
          </a:xfrm>
        </p:spPr>
        <p:txBody>
          <a:bodyPr>
            <a:normAutofit/>
          </a:bodyPr>
          <a:lstStyle/>
          <a:p>
            <a:r>
              <a:rPr lang="nb-NO" dirty="0"/>
              <a:t>Formål</a:t>
            </a:r>
          </a:p>
          <a:p>
            <a:pPr lvl="1"/>
            <a:r>
              <a:rPr lang="nb-NO" dirty="0">
                <a:solidFill>
                  <a:srgbClr val="FF0000"/>
                </a:solidFill>
              </a:rPr>
              <a:t>X.1 Uføre</a:t>
            </a:r>
            <a:r>
              <a:rPr lang="nb-NO" dirty="0"/>
              <a:t>		</a:t>
            </a:r>
            <a:r>
              <a:rPr lang="nb-NO" dirty="0">
                <a:solidFill>
                  <a:srgbClr val="FF0000"/>
                </a:solidFill>
              </a:rPr>
              <a:t>	</a:t>
            </a:r>
            <a:r>
              <a:rPr lang="nb-NO" dirty="0"/>
              <a:t>a. &lt;</a:t>
            </a:r>
            <a:r>
              <a:rPr lang="nb-NO" dirty="0" err="1">
                <a:solidFill>
                  <a:srgbClr val="FF0000"/>
                </a:solidFill>
              </a:rPr>
              <a:t>sykdato</a:t>
            </a:r>
            <a:r>
              <a:rPr lang="nb-NO" dirty="0"/>
              <a:t>&gt;	</a:t>
            </a:r>
            <a:r>
              <a:rPr lang="nb-NO" sz="1400" dirty="0"/>
              <a:t>(Anslått 1 sykmeldingsdato)(Valgfritt felt)</a:t>
            </a:r>
          </a:p>
          <a:p>
            <a:pPr marL="216000" lvl="1" indent="0">
              <a:buNone/>
            </a:pPr>
            <a:br>
              <a:rPr lang="nb-NO" dirty="0"/>
            </a:br>
            <a:r>
              <a:rPr lang="nb-NO" dirty="0"/>
              <a:t>Tekst:</a:t>
            </a:r>
          </a:p>
          <a:p>
            <a:pPr lvl="3"/>
            <a:r>
              <a:rPr lang="nb-NO" dirty="0"/>
              <a:t>X.1 Vi behandler sak om arbeidsuførhet.</a:t>
            </a:r>
            <a:br>
              <a:rPr lang="nb-NO" dirty="0"/>
            </a:br>
            <a:r>
              <a:rPr lang="nb-NO" dirty="0"/>
              <a:t>	</a:t>
            </a:r>
          </a:p>
          <a:p>
            <a:r>
              <a:rPr lang="nb-NO" dirty="0"/>
              <a:t>Uføre forespørsel: </a:t>
            </a:r>
            <a:r>
              <a:rPr lang="nb-NO" sz="2000" dirty="0"/>
              <a:t>						</a:t>
            </a:r>
            <a:r>
              <a:rPr lang="nb-NO" sz="1100" dirty="0"/>
              <a:t>Inndata:</a:t>
            </a:r>
            <a:r>
              <a:rPr lang="nb-NO" sz="2000" dirty="0"/>
              <a:t>			</a:t>
            </a:r>
            <a:r>
              <a:rPr lang="nb-NO" sz="1100" dirty="0"/>
              <a:t>Honorarvalg</a:t>
            </a:r>
          </a:p>
          <a:p>
            <a:pPr lvl="1"/>
            <a:r>
              <a:rPr lang="nb-NO" dirty="0">
                <a:solidFill>
                  <a:srgbClr val="FF0000"/>
                </a:solidFill>
              </a:rPr>
              <a:t>1</a:t>
            </a:r>
            <a:r>
              <a:rPr lang="nb-NO" dirty="0"/>
              <a:t>. Legeerklæring – Enkel 		Basisfullmakt					     1</a:t>
            </a:r>
          </a:p>
          <a:p>
            <a:pPr lvl="1"/>
            <a:r>
              <a:rPr lang="nb-NO" dirty="0">
                <a:solidFill>
                  <a:srgbClr val="FF0000"/>
                </a:solidFill>
              </a:rPr>
              <a:t>2</a:t>
            </a:r>
            <a:r>
              <a:rPr lang="nb-NO" dirty="0"/>
              <a:t>. Legeerklæring – Omfattende		Utvidet fullmakt I				   1&amp;2</a:t>
            </a:r>
          </a:p>
          <a:p>
            <a:pPr lvl="1"/>
            <a:r>
              <a:rPr lang="nb-NO" dirty="0">
                <a:solidFill>
                  <a:srgbClr val="FF0000"/>
                </a:solidFill>
              </a:rPr>
              <a:t>3</a:t>
            </a:r>
            <a:r>
              <a:rPr lang="nb-NO" dirty="0"/>
              <a:t>. Legeerklæring – Utfyllende 		Basisfullmakt					   1&amp;2</a:t>
            </a:r>
          </a:p>
          <a:p>
            <a:pPr lvl="1"/>
            <a:r>
              <a:rPr lang="nb-NO" dirty="0">
                <a:solidFill>
                  <a:srgbClr val="FF0000"/>
                </a:solidFill>
              </a:rPr>
              <a:t>4</a:t>
            </a:r>
            <a:r>
              <a:rPr lang="nb-NO" dirty="0"/>
              <a:t>. Legeerklæring – Oppdaterte oppl.	Basisfullmakt		</a:t>
            </a:r>
            <a:r>
              <a:rPr lang="nb-NO" sz="1600" dirty="0">
                <a:solidFill>
                  <a:srgbClr val="FF0000"/>
                </a:solidFill>
              </a:rPr>
              <a:t>&lt;dato1&gt;			       </a:t>
            </a:r>
            <a:r>
              <a:rPr lang="nb-NO" dirty="0"/>
              <a:t>1</a:t>
            </a:r>
          </a:p>
          <a:p>
            <a:pPr lvl="1"/>
            <a:r>
              <a:rPr lang="nb-NO" dirty="0">
                <a:solidFill>
                  <a:srgbClr val="FF0000"/>
                </a:solidFill>
              </a:rPr>
              <a:t>5</a:t>
            </a:r>
            <a:r>
              <a:rPr lang="nb-NO" dirty="0"/>
              <a:t>. Relevante journalopplysninger	Utvidet fullmakt I  </a:t>
            </a:r>
            <a:r>
              <a:rPr lang="nb-NO" sz="1600" dirty="0">
                <a:solidFill>
                  <a:srgbClr val="FF0000"/>
                </a:solidFill>
                <a:effectLst/>
                <a:latin typeface="+mn-lt"/>
                <a:ea typeface="Calibri" panose="020F0502020204030204" pitchFamily="34" charset="0"/>
                <a:cs typeface="Times New Roman" panose="02020603050405020304" pitchFamily="18" charset="0"/>
              </a:rPr>
              <a:t>&lt;diagnoser&gt;&lt;</a:t>
            </a:r>
            <a:r>
              <a:rPr lang="nb-NO" sz="1600" dirty="0" err="1">
                <a:solidFill>
                  <a:srgbClr val="FF0000"/>
                </a:solidFill>
                <a:effectLst/>
                <a:latin typeface="+mn-lt"/>
                <a:ea typeface="Calibri" panose="020F0502020204030204" pitchFamily="34" charset="0"/>
                <a:cs typeface="Times New Roman" panose="02020603050405020304" pitchFamily="18" charset="0"/>
              </a:rPr>
              <a:t>fra_dato</a:t>
            </a:r>
            <a:r>
              <a:rPr lang="nb-NO" sz="1600" dirty="0">
                <a:solidFill>
                  <a:srgbClr val="FF0000"/>
                </a:solidFill>
                <a:effectLst/>
                <a:latin typeface="+mn-lt"/>
                <a:ea typeface="Calibri" panose="020F0502020204030204" pitchFamily="34" charset="0"/>
                <a:cs typeface="Times New Roman" panose="02020603050405020304" pitchFamily="18" charset="0"/>
              </a:rPr>
              <a:t>&gt;&lt;</a:t>
            </a:r>
            <a:r>
              <a:rPr lang="nb-NO" sz="1600" dirty="0" err="1">
                <a:solidFill>
                  <a:srgbClr val="FF0000"/>
                </a:solidFill>
                <a:ea typeface="Calibri" panose="020F0502020204030204" pitchFamily="34" charset="0"/>
                <a:cs typeface="Times New Roman" panose="02020603050405020304" pitchFamily="18" charset="0"/>
              </a:rPr>
              <a:t>til</a:t>
            </a:r>
            <a:r>
              <a:rPr lang="nb-NO" sz="1600" dirty="0" err="1">
                <a:solidFill>
                  <a:srgbClr val="FF0000"/>
                </a:solidFill>
                <a:effectLst/>
                <a:latin typeface="+mn-lt"/>
                <a:ea typeface="Calibri" panose="020F0502020204030204" pitchFamily="34" charset="0"/>
                <a:cs typeface="Times New Roman" panose="02020603050405020304" pitchFamily="18" charset="0"/>
              </a:rPr>
              <a:t>_dato</a:t>
            </a:r>
            <a:r>
              <a:rPr lang="nb-NO" sz="1600" dirty="0">
                <a:solidFill>
                  <a:srgbClr val="FF0000"/>
                </a:solidFill>
                <a:effectLst/>
                <a:latin typeface="+mn-lt"/>
                <a:ea typeface="Calibri" panose="020F0502020204030204" pitchFamily="34" charset="0"/>
                <a:cs typeface="Times New Roman" panose="02020603050405020304" pitchFamily="18" charset="0"/>
              </a:rPr>
              <a:t>&gt;&lt;fritekst&gt; </a:t>
            </a:r>
            <a:r>
              <a:rPr lang="nb-NO" dirty="0">
                <a:effectLst/>
                <a:latin typeface="+mn-lt"/>
                <a:ea typeface="Calibri" panose="020F0502020204030204" pitchFamily="34" charset="0"/>
                <a:cs typeface="Times New Roman" panose="02020603050405020304" pitchFamily="18" charset="0"/>
              </a:rPr>
              <a:t>1</a:t>
            </a:r>
            <a:endParaRPr lang="nb-NO" dirty="0"/>
          </a:p>
          <a:p>
            <a:pPr lvl="1"/>
            <a:r>
              <a:rPr lang="nb-NO" dirty="0">
                <a:solidFill>
                  <a:srgbClr val="FF0000"/>
                </a:solidFill>
              </a:rPr>
              <a:t>6</a:t>
            </a:r>
            <a:r>
              <a:rPr lang="nb-NO" dirty="0"/>
              <a:t>. Uredigert journalopplysninger	Utvidet fullmakt II	</a:t>
            </a:r>
            <a:r>
              <a:rPr lang="nb-NO" sz="1600" dirty="0">
                <a:solidFill>
                  <a:srgbClr val="FF0000"/>
                </a:solidFill>
                <a:effectLst/>
                <a:latin typeface="+mn-lt"/>
                <a:ea typeface="Calibri" panose="020F0502020204030204" pitchFamily="34" charset="0"/>
                <a:cs typeface="Times New Roman" panose="02020603050405020304" pitchFamily="18" charset="0"/>
              </a:rPr>
              <a:t>&lt;</a:t>
            </a:r>
            <a:r>
              <a:rPr lang="nb-NO" sz="1600" dirty="0" err="1">
                <a:solidFill>
                  <a:srgbClr val="FF0000"/>
                </a:solidFill>
                <a:effectLst/>
                <a:latin typeface="+mn-lt"/>
                <a:ea typeface="Calibri" panose="020F0502020204030204" pitchFamily="34" charset="0"/>
                <a:cs typeface="Times New Roman" panose="02020603050405020304" pitchFamily="18" charset="0"/>
              </a:rPr>
              <a:t>fra_dato</a:t>
            </a:r>
            <a:r>
              <a:rPr lang="nb-NO" sz="1600" dirty="0">
                <a:solidFill>
                  <a:srgbClr val="FF0000"/>
                </a:solidFill>
                <a:effectLst/>
                <a:latin typeface="+mn-lt"/>
                <a:ea typeface="Calibri" panose="020F0502020204030204" pitchFamily="34" charset="0"/>
                <a:cs typeface="Times New Roman" panose="02020603050405020304" pitchFamily="18" charset="0"/>
              </a:rPr>
              <a:t>&gt;&lt;</a:t>
            </a:r>
            <a:r>
              <a:rPr lang="nb-NO" sz="1600" dirty="0" err="1">
                <a:solidFill>
                  <a:srgbClr val="FF0000"/>
                </a:solidFill>
                <a:ea typeface="Calibri" panose="020F0502020204030204" pitchFamily="34" charset="0"/>
                <a:cs typeface="Times New Roman" panose="02020603050405020304" pitchFamily="18" charset="0"/>
              </a:rPr>
              <a:t>til</a:t>
            </a:r>
            <a:r>
              <a:rPr lang="nb-NO" sz="1600" dirty="0" err="1">
                <a:solidFill>
                  <a:srgbClr val="FF0000"/>
                </a:solidFill>
                <a:effectLst/>
                <a:latin typeface="+mn-lt"/>
                <a:ea typeface="Calibri" panose="020F0502020204030204" pitchFamily="34" charset="0"/>
                <a:cs typeface="Times New Roman" panose="02020603050405020304" pitchFamily="18" charset="0"/>
              </a:rPr>
              <a:t>_dato</a:t>
            </a:r>
            <a:r>
              <a:rPr lang="nb-NO" sz="1600" dirty="0">
                <a:solidFill>
                  <a:srgbClr val="FF0000"/>
                </a:solidFill>
                <a:effectLst/>
                <a:latin typeface="+mn-lt"/>
                <a:ea typeface="Calibri" panose="020F0502020204030204" pitchFamily="34" charset="0"/>
                <a:cs typeface="Times New Roman" panose="02020603050405020304" pitchFamily="18" charset="0"/>
              </a:rPr>
              <a:t>&gt;		       </a:t>
            </a:r>
            <a:r>
              <a:rPr lang="nb-NO" dirty="0">
                <a:effectLst/>
                <a:latin typeface="+mn-lt"/>
                <a:ea typeface="Calibri" panose="020F0502020204030204" pitchFamily="34" charset="0"/>
                <a:cs typeface="Times New Roman" panose="02020603050405020304" pitchFamily="18" charset="0"/>
              </a:rPr>
              <a:t>1</a:t>
            </a:r>
            <a:endParaRPr lang="nb-NO" dirty="0"/>
          </a:p>
          <a:p>
            <a:pPr lvl="1"/>
            <a:endParaRPr lang="nb-NO" dirty="0"/>
          </a:p>
          <a:p>
            <a:endParaRPr lang="nb-NO" dirty="0"/>
          </a:p>
          <a:p>
            <a:pPr lvl="3"/>
            <a:endParaRPr lang="nb-NO" dirty="0"/>
          </a:p>
          <a:p>
            <a:endParaRPr lang="nb-NO" dirty="0"/>
          </a:p>
        </p:txBody>
      </p:sp>
    </p:spTree>
    <p:extLst>
      <p:ext uri="{BB962C8B-B14F-4D97-AF65-F5344CB8AC3E}">
        <p14:creationId xmlns:p14="http://schemas.microsoft.com/office/powerpoint/2010/main" val="349791954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4C01F6-E529-4624-A2F1-CDEA5B7239A6}"/>
              </a:ext>
            </a:extLst>
          </p:cNvPr>
          <p:cNvSpPr>
            <a:spLocks noGrp="1"/>
          </p:cNvSpPr>
          <p:nvPr>
            <p:ph type="title"/>
          </p:nvPr>
        </p:nvSpPr>
        <p:spPr>
          <a:xfrm>
            <a:off x="838200" y="365126"/>
            <a:ext cx="10515600" cy="679904"/>
          </a:xfrm>
        </p:spPr>
        <p:txBody>
          <a:bodyPr>
            <a:normAutofit fontScale="90000"/>
          </a:bodyPr>
          <a:lstStyle/>
          <a:p>
            <a:r>
              <a:rPr lang="nb-NO" dirty="0"/>
              <a:t>Håndtering av fullmakt/samtykke</a:t>
            </a:r>
          </a:p>
        </p:txBody>
      </p:sp>
      <p:sp>
        <p:nvSpPr>
          <p:cNvPr id="3" name="Plassholder for innhold 2">
            <a:extLst>
              <a:ext uri="{FF2B5EF4-FFF2-40B4-BE49-F238E27FC236}">
                <a16:creationId xmlns:a16="http://schemas.microsoft.com/office/drawing/2014/main" id="{DCC3C384-7A94-47F1-B8C5-D7271E5D5135}"/>
              </a:ext>
            </a:extLst>
          </p:cNvPr>
          <p:cNvSpPr>
            <a:spLocks noGrp="1"/>
          </p:cNvSpPr>
          <p:nvPr>
            <p:ph idx="1"/>
          </p:nvPr>
        </p:nvSpPr>
        <p:spPr>
          <a:xfrm>
            <a:off x="768531" y="1145720"/>
            <a:ext cx="10515600" cy="4950279"/>
          </a:xfrm>
        </p:spPr>
        <p:txBody>
          <a:bodyPr>
            <a:normAutofit/>
          </a:bodyPr>
          <a:lstStyle/>
          <a:p>
            <a:pPr marL="216000" lvl="1" indent="0">
              <a:buNone/>
            </a:pPr>
            <a:r>
              <a:rPr lang="nb-NO" sz="1800" dirty="0">
                <a:latin typeface="Arial" panose="020B0604020202020204" pitchFamily="34" charset="0"/>
                <a:cs typeface="Arial" panose="020B0604020202020204" pitchFamily="34" charset="0"/>
              </a:rPr>
              <a:t>FNF-systemet oversender tekst til samtykke som dekker utlevering av de eksplisitte opplysninger som er bedt om under &lt;uføre forespørsel&gt;  av selskapet</a:t>
            </a:r>
          </a:p>
          <a:p>
            <a:pPr lvl="1"/>
            <a:r>
              <a:rPr lang="nb-NO" sz="1800" dirty="0">
                <a:latin typeface="Arial" panose="020B0604020202020204" pitchFamily="34" charset="0"/>
                <a:cs typeface="Arial" panose="020B0604020202020204" pitchFamily="34" charset="0"/>
              </a:rPr>
              <a:t>Selskapet fyller inn(</a:t>
            </a:r>
            <a:r>
              <a:rPr lang="nb-NO" sz="1800" dirty="0">
                <a:solidFill>
                  <a:srgbClr val="FF0000"/>
                </a:solidFill>
                <a:latin typeface="Arial" panose="020B0604020202020204" pitchFamily="34" charset="0"/>
                <a:cs typeface="Arial" panose="020B0604020202020204" pitchFamily="34" charset="0"/>
              </a:rPr>
              <a:t>rødt</a:t>
            </a:r>
            <a:r>
              <a:rPr lang="nb-NO" sz="1800" dirty="0">
                <a:latin typeface="Arial" panose="020B0604020202020204" pitchFamily="34" charset="0"/>
                <a:cs typeface="Arial" panose="020B0604020202020204" pitchFamily="34" charset="0"/>
              </a:rPr>
              <a:t>):</a:t>
            </a:r>
          </a:p>
          <a:p>
            <a:pPr lvl="2"/>
            <a:r>
              <a:rPr lang="nb-NO" sz="1600" dirty="0">
                <a:latin typeface="Arial" panose="020B0604020202020204" pitchFamily="34" charset="0"/>
                <a:cs typeface="Arial" panose="020B0604020202020204" pitchFamily="34" charset="0"/>
              </a:rPr>
              <a:t>Samtykket ble gitt </a:t>
            </a:r>
            <a:r>
              <a:rPr lang="nb-NO" sz="1600" b="1" i="1" dirty="0">
                <a:latin typeface="Arial" panose="020B0604020202020204" pitchFamily="34" charset="0"/>
                <a:cs typeface="Arial" panose="020B0604020202020204" pitchFamily="34" charset="0"/>
              </a:rPr>
              <a:t>&lt;</a:t>
            </a:r>
            <a:r>
              <a:rPr lang="nb-NO" sz="1600" b="1" i="1" dirty="0">
                <a:solidFill>
                  <a:srgbClr val="00B050"/>
                </a:solidFill>
                <a:latin typeface="Arial" panose="020B0604020202020204" pitchFamily="34" charset="0"/>
                <a:cs typeface="Arial" panose="020B0604020202020204" pitchFamily="34" charset="0"/>
              </a:rPr>
              <a:t>dato</a:t>
            </a:r>
            <a:r>
              <a:rPr lang="nb-NO" sz="1600" b="1" i="1" dirty="0">
                <a:latin typeface="Arial" panose="020B0604020202020204" pitchFamily="34" charset="0"/>
                <a:cs typeface="Arial" panose="020B0604020202020204" pitchFamily="34" charset="0"/>
              </a:rPr>
              <a:t>&gt;</a:t>
            </a:r>
            <a:r>
              <a:rPr lang="nb-NO" sz="1600" dirty="0">
                <a:latin typeface="Arial" panose="020B0604020202020204" pitchFamily="34" charset="0"/>
                <a:cs typeface="Arial" panose="020B0604020202020204" pitchFamily="34" charset="0"/>
              </a:rPr>
              <a:t> og </a:t>
            </a:r>
            <a:r>
              <a:rPr lang="nb-NO" sz="1600" b="1" i="1" dirty="0">
                <a:latin typeface="Arial" panose="020B0604020202020204" pitchFamily="34" charset="0"/>
                <a:cs typeface="Arial" panose="020B0604020202020204" pitchFamily="34" charset="0"/>
              </a:rPr>
              <a:t>&lt;</a:t>
            </a:r>
            <a:r>
              <a:rPr lang="nb-NO" sz="1600" i="1" dirty="0">
                <a:solidFill>
                  <a:srgbClr val="FF0000"/>
                </a:solidFill>
                <a:latin typeface="Arial" panose="020B0604020202020204" pitchFamily="34" charset="0"/>
                <a:cs typeface="Arial" panose="020B0604020202020204" pitchFamily="34" charset="0"/>
              </a:rPr>
              <a:t>navn lege / legesenter</a:t>
            </a:r>
            <a:r>
              <a:rPr lang="nb-NO" sz="1600" b="1" i="1" dirty="0">
                <a:latin typeface="Arial" panose="020B0604020202020204" pitchFamily="34" charset="0"/>
                <a:cs typeface="Arial" panose="020B0604020202020204" pitchFamily="34" charset="0"/>
              </a:rPr>
              <a:t>&gt; </a:t>
            </a:r>
            <a:r>
              <a:rPr lang="nb-NO" sz="1600" dirty="0">
                <a:latin typeface="Arial" panose="020B0604020202020204" pitchFamily="34" charset="0"/>
                <a:cs typeface="Arial" panose="020B0604020202020204" pitchFamily="34" charset="0"/>
              </a:rPr>
              <a:t>er oppgitt som en av kildene som fritas for taushetsplikten. </a:t>
            </a:r>
          </a:p>
          <a:p>
            <a:pPr lvl="2"/>
            <a:r>
              <a:rPr lang="nb-NO" sz="1600" dirty="0">
                <a:latin typeface="Arial" panose="020B0604020202020204" pitchFamily="34" charset="0"/>
                <a:cs typeface="Arial" panose="020B0604020202020204" pitchFamily="34" charset="0"/>
              </a:rPr>
              <a:t>Fullmaktens varighet gjelder frem til saken er avsluttet.</a:t>
            </a:r>
          </a:p>
          <a:p>
            <a:pPr lvl="2"/>
            <a:endParaRPr lang="nb-NO" sz="1600" dirty="0">
              <a:latin typeface="Arial" panose="020B0604020202020204" pitchFamily="34" charset="0"/>
              <a:cs typeface="Arial" panose="020B0604020202020204" pitchFamily="34" charset="0"/>
            </a:endParaRPr>
          </a:p>
          <a:p>
            <a:pPr marL="914400" lvl="2" indent="0">
              <a:buNone/>
            </a:pPr>
            <a:endParaRPr lang="nb-NO" sz="1600" dirty="0">
              <a:latin typeface="Arial" panose="020B0604020202020204" pitchFamily="34" charset="0"/>
              <a:cs typeface="Arial" panose="020B0604020202020204" pitchFamily="34" charset="0"/>
            </a:endParaRPr>
          </a:p>
          <a:p>
            <a:pPr lvl="1"/>
            <a:r>
              <a:rPr lang="nb-NO" sz="1800" i="1" dirty="0">
                <a:latin typeface="Arial" panose="020B0604020202020204" pitchFamily="34" charset="0"/>
                <a:cs typeface="Arial" panose="020B0604020202020204" pitchFamily="34" charset="0"/>
              </a:rPr>
              <a:t>Selskapet står ansvarlig for håndtering av underskrevet/signert fullmakt på sin side</a:t>
            </a:r>
          </a:p>
          <a:p>
            <a:pPr lvl="1"/>
            <a:r>
              <a:rPr lang="nb-NO" sz="1800" i="1" dirty="0">
                <a:latin typeface="Arial" panose="020B0604020202020204" pitchFamily="34" charset="0"/>
                <a:cs typeface="Arial" panose="020B0604020202020204" pitchFamily="34" charset="0"/>
              </a:rPr>
              <a:t>Selskapet er ansvarlig for valg av korrekt samtykke</a:t>
            </a:r>
          </a:p>
          <a:p>
            <a:pPr lvl="1"/>
            <a:endParaRPr lang="nb-NO" sz="1800" i="1" dirty="0">
              <a:latin typeface="Arial" panose="020B0604020202020204" pitchFamily="34" charset="0"/>
              <a:cs typeface="Arial" panose="020B0604020202020204" pitchFamily="34" charset="0"/>
            </a:endParaRPr>
          </a:p>
          <a:p>
            <a:pPr marL="216000" lvl="1" indent="0">
              <a:buNone/>
            </a:pPr>
            <a:r>
              <a:rPr lang="nb-NO" sz="1800" dirty="0">
                <a:latin typeface="Arial" panose="020B0604020202020204" pitchFamily="34" charset="0"/>
                <a:cs typeface="Arial" panose="020B0604020202020204" pitchFamily="34" charset="0"/>
              </a:rPr>
              <a:t>(</a:t>
            </a:r>
            <a:r>
              <a:rPr lang="nb-NO" sz="1800" dirty="0">
                <a:solidFill>
                  <a:srgbClr val="00B050"/>
                </a:solidFill>
                <a:latin typeface="Arial" panose="020B0604020202020204" pitchFamily="34" charset="0"/>
                <a:cs typeface="Arial" panose="020B0604020202020204" pitchFamily="34" charset="0"/>
              </a:rPr>
              <a:t>Grønn tekst </a:t>
            </a:r>
            <a:r>
              <a:rPr lang="nb-NO" sz="1800" dirty="0">
                <a:latin typeface="Arial" panose="020B0604020202020204" pitchFamily="34" charset="0"/>
                <a:cs typeface="Arial" panose="020B0604020202020204" pitchFamily="34" charset="0"/>
              </a:rPr>
              <a:t>= fylles inn av FNF-Løsningen)</a:t>
            </a:r>
          </a:p>
          <a:p>
            <a:endParaRPr lang="nb-NO" dirty="0"/>
          </a:p>
        </p:txBody>
      </p:sp>
    </p:spTree>
    <p:extLst>
      <p:ext uri="{BB962C8B-B14F-4D97-AF65-F5344CB8AC3E}">
        <p14:creationId xmlns:p14="http://schemas.microsoft.com/office/powerpoint/2010/main" val="299938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814DFF-043F-4722-8808-3BAFD82B2D8B}"/>
              </a:ext>
            </a:extLst>
          </p:cNvPr>
          <p:cNvSpPr>
            <a:spLocks noGrp="1"/>
          </p:cNvSpPr>
          <p:nvPr>
            <p:ph type="title"/>
          </p:nvPr>
        </p:nvSpPr>
        <p:spPr>
          <a:xfrm>
            <a:off x="838200" y="365125"/>
            <a:ext cx="10515600" cy="758281"/>
          </a:xfrm>
        </p:spPr>
        <p:txBody>
          <a:bodyPr/>
          <a:lstStyle/>
          <a:p>
            <a:r>
              <a:rPr lang="nb-NO" dirty="0"/>
              <a:t>Legeerklæring – enkel </a:t>
            </a:r>
            <a:r>
              <a:rPr lang="nb-NO" sz="2400" dirty="0"/>
              <a:t>(Basisfullmakt)</a:t>
            </a:r>
            <a:endParaRPr lang="nb-NO" dirty="0"/>
          </a:p>
        </p:txBody>
      </p:sp>
      <p:sp>
        <p:nvSpPr>
          <p:cNvPr id="3" name="Plassholder for innhold 2">
            <a:extLst>
              <a:ext uri="{FF2B5EF4-FFF2-40B4-BE49-F238E27FC236}">
                <a16:creationId xmlns:a16="http://schemas.microsoft.com/office/drawing/2014/main" id="{AF7F00FE-4538-4E29-8795-2818AFC07916}"/>
              </a:ext>
            </a:extLst>
          </p:cNvPr>
          <p:cNvSpPr>
            <a:spLocks noGrp="1"/>
          </p:cNvSpPr>
          <p:nvPr>
            <p:ph idx="1"/>
          </p:nvPr>
        </p:nvSpPr>
        <p:spPr>
          <a:xfrm>
            <a:off x="838200" y="1219200"/>
            <a:ext cx="10515600" cy="5381897"/>
          </a:xfrm>
        </p:spPr>
        <p:txBody>
          <a:bodyPr>
            <a:normAutofit fontScale="92500" lnSpcReduction="10000"/>
          </a:bodyPr>
          <a:lstStyle/>
          <a:p>
            <a:pPr indent="0">
              <a:lnSpc>
                <a:spcPts val="1530"/>
              </a:lnSpc>
              <a:buNone/>
            </a:pPr>
            <a:r>
              <a:rPr lang="nb-NO" sz="2000" dirty="0">
                <a:solidFill>
                  <a:schemeClr val="tx1"/>
                </a:solidFill>
                <a:effectLst/>
                <a:latin typeface="+mn-lt"/>
                <a:ea typeface="Calibri" panose="020F0502020204030204" pitchFamily="34" charset="0"/>
                <a:cs typeface="Times New Roman" panose="02020603050405020304" pitchFamily="18" charset="0"/>
              </a:rPr>
              <a:t>For å vurdere uføresak hos oss, trenger vi opplysninger vedrørende arbeidsuførhet som inntraff &lt;</a:t>
            </a:r>
            <a:r>
              <a:rPr lang="nb-NO" sz="2000" dirty="0" err="1">
                <a:solidFill>
                  <a:srgbClr val="FF0000"/>
                </a:solidFill>
                <a:effectLst/>
                <a:latin typeface="+mn-lt"/>
                <a:ea typeface="Calibri" panose="020F0502020204030204" pitchFamily="34" charset="0"/>
                <a:cs typeface="Times New Roman" panose="02020603050405020304" pitchFamily="18" charset="0"/>
              </a:rPr>
              <a:t>sykdato</a:t>
            </a:r>
            <a:r>
              <a:rPr lang="nb-NO" sz="2000" dirty="0">
                <a:solidFill>
                  <a:schemeClr val="tx1"/>
                </a:solidFill>
                <a:effectLst/>
                <a:latin typeface="+mn-lt"/>
                <a:ea typeface="Calibri" panose="020F0502020204030204" pitchFamily="34" charset="0"/>
                <a:cs typeface="Times New Roman" panose="02020603050405020304" pitchFamily="18" charset="0"/>
              </a:rPr>
              <a:t>&gt;. </a:t>
            </a:r>
            <a:r>
              <a:rPr lang="nb-NO" sz="2000" dirty="0">
                <a:effectLst/>
                <a:latin typeface="+mn-lt"/>
                <a:ea typeface="Calibri" panose="020F0502020204030204" pitchFamily="34" charset="0"/>
                <a:cs typeface="Times New Roman" panose="02020603050405020304" pitchFamily="18" charset="0"/>
              </a:rPr>
              <a:t>Med arbeidsuførhet mener vi tapt arbeids- og inntektsevne i ethvert yrke.</a:t>
            </a:r>
          </a:p>
          <a:p>
            <a:pPr indent="0">
              <a:lnSpc>
                <a:spcPts val="1530"/>
              </a:lnSpc>
              <a:buNone/>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nb-NO" sz="1800" dirty="0">
                <a:effectLst/>
                <a:latin typeface="+mn-lt"/>
                <a:ea typeface="Calibri" panose="020F0502020204030204" pitchFamily="34" charset="0"/>
                <a:cs typeface="Times New Roman" panose="02020603050405020304" pitchFamily="18" charset="0"/>
              </a:rPr>
              <a:t>Diagnose(r) / årsak til arbeidsuførheten (gjerne med ICD-10 kode)</a:t>
            </a:r>
          </a:p>
          <a:p>
            <a:pPr marL="342900" lvl="0" indent="-342900">
              <a:buFont typeface="+mj-lt"/>
              <a:buAutoNum type="arabicPeriod"/>
            </a:pPr>
            <a:r>
              <a:rPr lang="nb-NO" sz="1800" dirty="0">
                <a:effectLst/>
                <a:latin typeface="+mn-lt"/>
                <a:ea typeface="Calibri" panose="020F0502020204030204" pitchFamily="34" charset="0"/>
                <a:cs typeface="Times New Roman" panose="02020603050405020304" pitchFamily="18" charset="0"/>
              </a:rPr>
              <a:t>Når oppsto sykdommen/skaden?</a:t>
            </a:r>
          </a:p>
          <a:p>
            <a:pPr marL="342900" lvl="0" indent="-342900">
              <a:buFont typeface="+mj-lt"/>
              <a:buAutoNum type="arabicPeriod"/>
            </a:pPr>
            <a:r>
              <a:rPr lang="nb-NO" sz="1800" dirty="0">
                <a:effectLst/>
                <a:latin typeface="+mn-lt"/>
                <a:ea typeface="Calibri" panose="020F0502020204030204" pitchFamily="34" charset="0"/>
                <a:cs typeface="Times New Roman" panose="02020603050405020304" pitchFamily="18" charset="0"/>
              </a:rPr>
              <a:t>Når fikk forsikrede første gang symptomer på sykdommen/skaden? Spesifiser helst med dato/år</a:t>
            </a:r>
          </a:p>
          <a:p>
            <a:pPr marL="342900" indent="-342900">
              <a:buFont typeface="+mj-lt"/>
              <a:buAutoNum type="arabicPeriod"/>
            </a:pPr>
            <a:r>
              <a:rPr lang="nb-NO" sz="1800" dirty="0">
                <a:effectLst/>
                <a:latin typeface="+mn-lt"/>
                <a:ea typeface="Calibri" panose="020F0502020204030204" pitchFamily="34" charset="0"/>
                <a:cs typeface="Times New Roman" panose="02020603050405020304" pitchFamily="18" charset="0"/>
              </a:rPr>
              <a:t>Når ble forsikrede første gang behandlet for dette?</a:t>
            </a:r>
          </a:p>
          <a:p>
            <a:pPr marL="342900" indent="-342900">
              <a:buFont typeface="+mj-lt"/>
              <a:buAutoNum type="arabicPeriod"/>
            </a:pPr>
            <a:r>
              <a:rPr lang="nb-NO" sz="1800" dirty="0">
                <a:effectLst/>
                <a:latin typeface="+mn-lt"/>
                <a:ea typeface="Calibri" panose="020F0502020204030204" pitchFamily="34" charset="0"/>
                <a:cs typeface="Times New Roman" panose="02020603050405020304" pitchFamily="18" charset="0"/>
              </a:rPr>
              <a:t>Hvilke symptomer oppgir den forsikrede som den viktigste årsaken for arbeidsuførheten</a:t>
            </a:r>
            <a:r>
              <a:rPr lang="nb-NO" sz="1800" dirty="0">
                <a:latin typeface="+mn-lt"/>
                <a:ea typeface="Calibri" panose="020F0502020204030204" pitchFamily="34" charset="0"/>
                <a:cs typeface="Times New Roman" panose="02020603050405020304" pitchFamily="18" charset="0"/>
              </a:rPr>
              <a:t>?</a:t>
            </a:r>
            <a:endParaRPr lang="nb-NO" sz="1800" dirty="0">
              <a:effectLst/>
              <a:latin typeface="+mn-lt"/>
              <a:ea typeface="Calibri" panose="020F0502020204030204" pitchFamily="34" charset="0"/>
              <a:cs typeface="Times New Roman" panose="02020603050405020304" pitchFamily="18" charset="0"/>
            </a:endParaRPr>
          </a:p>
          <a:p>
            <a:pPr marL="342900" lvl="0" indent="-342900">
              <a:buFont typeface="+mj-lt"/>
              <a:buAutoNum type="arabicPeriod"/>
            </a:pPr>
            <a:r>
              <a:rPr lang="nb-NO" sz="1800" dirty="0">
                <a:effectLst/>
                <a:latin typeface="+mn-lt"/>
                <a:ea typeface="Calibri" panose="020F0502020204030204" pitchFamily="34" charset="0"/>
                <a:cs typeface="Times New Roman" panose="02020603050405020304" pitchFamily="18" charset="0"/>
              </a:rPr>
              <a:t>Resultater av relevante undersøkelser og funn?</a:t>
            </a:r>
          </a:p>
          <a:p>
            <a:pPr marL="342900" indent="-342900">
              <a:buFont typeface="+mj-lt"/>
              <a:buAutoNum type="arabicPeriod"/>
            </a:pPr>
            <a:r>
              <a:rPr lang="nb-NO" sz="1800" dirty="0">
                <a:effectLst/>
                <a:latin typeface="+mn-lt"/>
                <a:ea typeface="Calibri" panose="020F0502020204030204" pitchFamily="34" charset="0"/>
                <a:cs typeface="Times New Roman" panose="02020603050405020304" pitchFamily="18" charset="0"/>
              </a:rPr>
              <a:t>Når ble diagnose</a:t>
            </a:r>
            <a:r>
              <a:rPr lang="nb-NO" sz="1800" dirty="0">
                <a:latin typeface="+mn-lt"/>
                <a:ea typeface="Calibri" panose="020F0502020204030204" pitchFamily="34" charset="0"/>
                <a:cs typeface="Times New Roman" panose="02020603050405020304" pitchFamily="18" charset="0"/>
              </a:rPr>
              <a:t>(r)</a:t>
            </a:r>
            <a:r>
              <a:rPr lang="nb-NO" sz="1800" dirty="0">
                <a:effectLst/>
                <a:latin typeface="+mn-lt"/>
                <a:ea typeface="Calibri" panose="020F0502020204030204" pitchFamily="34" charset="0"/>
                <a:cs typeface="Times New Roman" panose="02020603050405020304" pitchFamily="18" charset="0"/>
              </a:rPr>
              <a:t> stilt?</a:t>
            </a:r>
          </a:p>
          <a:p>
            <a:pPr marL="342900" indent="-342900">
              <a:buFont typeface="+mj-lt"/>
              <a:buAutoNum type="arabicPeriod"/>
            </a:pPr>
            <a:r>
              <a:rPr lang="nb-NO" sz="1800" dirty="0">
                <a:effectLst/>
                <a:latin typeface="+mn-lt"/>
                <a:ea typeface="Calibri" panose="020F0502020204030204" pitchFamily="34" charset="0"/>
                <a:cs typeface="Times New Roman" panose="02020603050405020304" pitchFamily="18" charset="0"/>
              </a:rPr>
              <a:t>Hvordan har tilstanden utviklet seg, og hvilken behandling og </a:t>
            </a:r>
            <a:r>
              <a:rPr lang="nb-NO" sz="1800" dirty="0">
                <a:latin typeface="+mn-lt"/>
                <a:ea typeface="Calibri" panose="020F0502020204030204" pitchFamily="34" charset="0"/>
                <a:cs typeface="Times New Roman" panose="02020603050405020304" pitchFamily="18" charset="0"/>
              </a:rPr>
              <a:t>arbeidsutprøving</a:t>
            </a:r>
            <a:r>
              <a:rPr lang="nb-NO" sz="1800" dirty="0">
                <a:effectLst/>
                <a:latin typeface="+mn-lt"/>
                <a:ea typeface="Calibri" panose="020F0502020204030204" pitchFamily="34" charset="0"/>
                <a:cs typeface="Times New Roman" panose="02020603050405020304" pitchFamily="18" charset="0"/>
              </a:rPr>
              <a:t> er gjennomført?</a:t>
            </a:r>
          </a:p>
          <a:p>
            <a:pPr marL="342900" lvl="0" indent="-342900">
              <a:buFont typeface="+mj-lt"/>
              <a:buAutoNum type="arabicPeriod"/>
            </a:pPr>
            <a:r>
              <a:rPr lang="nb-NO" sz="1800" dirty="0">
                <a:effectLst/>
                <a:latin typeface="+mn-lt"/>
                <a:ea typeface="Calibri" panose="020F0502020204030204" pitchFamily="34" charset="0"/>
                <a:cs typeface="Times New Roman" panose="02020603050405020304" pitchFamily="18" charset="0"/>
              </a:rPr>
              <a:t>Er det medvirkende årsaker til arbeidsuførheten? I så fall hvilke?</a:t>
            </a:r>
          </a:p>
          <a:p>
            <a:pPr marL="342900" lvl="0" indent="-342900">
              <a:buFont typeface="+mj-lt"/>
              <a:buAutoNum type="arabicPeriod"/>
            </a:pPr>
            <a:r>
              <a:rPr lang="nb-NO" sz="1800" dirty="0">
                <a:effectLst/>
                <a:latin typeface="+mn-lt"/>
                <a:ea typeface="Calibri" panose="020F0502020204030204" pitchFamily="34" charset="0"/>
                <a:cs typeface="Times New Roman" panose="02020603050405020304" pitchFamily="18" charset="0"/>
              </a:rPr>
              <a:t>Har forsikrede i løpet av de 10 siste årene vært behandlet for tilsvarende sykdom/skade? Når?</a:t>
            </a:r>
          </a:p>
          <a:p>
            <a:pPr marL="342900" indent="-342900">
              <a:buFont typeface="+mj-lt"/>
              <a:buAutoNum type="arabicPeriod"/>
            </a:pPr>
            <a:r>
              <a:rPr lang="nb-NO" sz="1800" dirty="0">
                <a:effectLst/>
                <a:latin typeface="+mn-lt"/>
                <a:ea typeface="Calibri" panose="020F0502020204030204" pitchFamily="34" charset="0"/>
                <a:cs typeface="Times New Roman" panose="02020603050405020304" pitchFamily="18" charset="0"/>
              </a:rPr>
              <a:t>Oppgi uføregrad og tidsrom for forsikredes arbeidsuførhet frem til nå. Hva er forsikredes uføregrad per i dag?</a:t>
            </a:r>
          </a:p>
          <a:p>
            <a:pPr marL="342900" indent="-342900">
              <a:buFont typeface="+mj-lt"/>
              <a:buAutoNum type="arabicPeriod"/>
            </a:pPr>
            <a:r>
              <a:rPr lang="nb-NO" sz="1800" dirty="0">
                <a:effectLst/>
                <a:latin typeface="+mn-lt"/>
                <a:ea typeface="Calibri" panose="020F0502020204030204" pitchFamily="34" charset="0"/>
                <a:cs typeface="Times New Roman" panose="02020603050405020304" pitchFamily="18" charset="0"/>
              </a:rPr>
              <a:t>Hva er planlagt fremover av behandling, tilrettelegging og arbeidsutprøving, og hvordan vurderes prognosen?</a:t>
            </a:r>
          </a:p>
          <a:p>
            <a:pPr marL="342900" indent="-342900">
              <a:buFont typeface="+mj-lt"/>
              <a:buAutoNum type="arabicPeriod"/>
            </a:pPr>
            <a:r>
              <a:rPr lang="nb-NO" sz="1800" dirty="0">
                <a:solidFill>
                  <a:schemeClr val="tx1"/>
                </a:solidFill>
                <a:latin typeface="+mn-lt"/>
                <a:ea typeface="Calibri" panose="020F0502020204030204" pitchFamily="34" charset="0"/>
                <a:cs typeface="Times New Roman" panose="02020603050405020304" pitchFamily="18" charset="0"/>
              </a:rPr>
              <a:t>Vi ber om å få tilsendt relevante journalnotat og epikriser</a:t>
            </a:r>
            <a:endParaRPr lang="nb-NO" sz="1050" dirty="0">
              <a:solidFill>
                <a:schemeClr val="tx1"/>
              </a:solidFill>
              <a:effectLst/>
              <a:latin typeface="+mn-lt"/>
              <a:ea typeface="Calibri" panose="020F0502020204030204" pitchFamily="34" charset="0"/>
              <a:cs typeface="Times New Roman" panose="02020603050405020304" pitchFamily="18" charset="0"/>
            </a:endParaRPr>
          </a:p>
          <a:p>
            <a:pPr marL="342900" indent="-342900">
              <a:buFont typeface="+mj-lt"/>
              <a:buAutoNum type="arabicPeriod"/>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endParaRPr lang="nb-NO"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mj-lt"/>
              <a:buAutoNum type="alphaLcParenR"/>
            </a:pPr>
            <a:endParaRPr lang="nb-NO" sz="1400" dirty="0"/>
          </a:p>
        </p:txBody>
      </p:sp>
    </p:spTree>
    <p:extLst>
      <p:ext uri="{BB962C8B-B14F-4D97-AF65-F5344CB8AC3E}">
        <p14:creationId xmlns:p14="http://schemas.microsoft.com/office/powerpoint/2010/main" val="499204108"/>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814DFF-043F-4722-8808-3BAFD82B2D8B}"/>
              </a:ext>
            </a:extLst>
          </p:cNvPr>
          <p:cNvSpPr>
            <a:spLocks noGrp="1"/>
          </p:cNvSpPr>
          <p:nvPr>
            <p:ph type="title"/>
          </p:nvPr>
        </p:nvSpPr>
        <p:spPr>
          <a:xfrm>
            <a:off x="838200" y="365125"/>
            <a:ext cx="10515600" cy="758281"/>
          </a:xfrm>
        </p:spPr>
        <p:txBody>
          <a:bodyPr>
            <a:normAutofit/>
          </a:bodyPr>
          <a:lstStyle/>
          <a:p>
            <a:r>
              <a:rPr lang="nb-NO" dirty="0"/>
              <a:t>Legeerklæring – omfattende </a:t>
            </a:r>
            <a:r>
              <a:rPr lang="nb-NO" sz="2400" dirty="0"/>
              <a:t>(Utvidet fullmakt 1)</a:t>
            </a:r>
            <a:endParaRPr lang="nb-NO" dirty="0"/>
          </a:p>
        </p:txBody>
      </p:sp>
      <p:sp>
        <p:nvSpPr>
          <p:cNvPr id="3" name="Plassholder for innhold 2">
            <a:extLst>
              <a:ext uri="{FF2B5EF4-FFF2-40B4-BE49-F238E27FC236}">
                <a16:creationId xmlns:a16="http://schemas.microsoft.com/office/drawing/2014/main" id="{AF7F00FE-4538-4E29-8795-2818AFC07916}"/>
              </a:ext>
            </a:extLst>
          </p:cNvPr>
          <p:cNvSpPr>
            <a:spLocks noGrp="1"/>
          </p:cNvSpPr>
          <p:nvPr>
            <p:ph idx="1"/>
          </p:nvPr>
        </p:nvSpPr>
        <p:spPr>
          <a:xfrm>
            <a:off x="333487" y="1112648"/>
            <a:ext cx="11413864" cy="5380227"/>
          </a:xfrm>
        </p:spPr>
        <p:txBody>
          <a:bodyPr>
            <a:normAutofit/>
          </a:bodyPr>
          <a:lstStyle/>
          <a:p>
            <a:pPr indent="0">
              <a:lnSpc>
                <a:spcPts val="1530"/>
              </a:lnSpc>
              <a:buNone/>
            </a:pPr>
            <a:endParaRPr lang="nb-NO" sz="1800" dirty="0">
              <a:solidFill>
                <a:schemeClr val="tx1"/>
              </a:solidFill>
              <a:effectLst/>
              <a:latin typeface="+mn-lt"/>
              <a:ea typeface="Calibri" panose="020F0502020204030204" pitchFamily="34" charset="0"/>
              <a:cs typeface="Times New Roman" panose="02020603050405020304" pitchFamily="18" charset="0"/>
            </a:endParaRPr>
          </a:p>
          <a:p>
            <a:pPr indent="0">
              <a:lnSpc>
                <a:spcPts val="1530"/>
              </a:lnSpc>
              <a:buNone/>
            </a:pPr>
            <a:r>
              <a:rPr lang="nb-NO" sz="1800" dirty="0">
                <a:solidFill>
                  <a:schemeClr val="tx1"/>
                </a:solidFill>
                <a:effectLst/>
                <a:latin typeface="+mn-lt"/>
                <a:ea typeface="Calibri" panose="020F0502020204030204" pitchFamily="34" charset="0"/>
                <a:cs typeface="Times New Roman" panose="02020603050405020304" pitchFamily="18" charset="0"/>
              </a:rPr>
              <a:t>For å vurdere uføresak hos oss, trenger vi opplysninger vedrørende arbeidsuførhet som inntraff &lt;</a:t>
            </a:r>
            <a:r>
              <a:rPr lang="nb-NO" sz="1800" dirty="0" err="1">
                <a:solidFill>
                  <a:srgbClr val="FF0000"/>
                </a:solidFill>
                <a:effectLst/>
                <a:latin typeface="+mn-lt"/>
                <a:ea typeface="Calibri" panose="020F0502020204030204" pitchFamily="34" charset="0"/>
                <a:cs typeface="Times New Roman" panose="02020603050405020304" pitchFamily="18" charset="0"/>
              </a:rPr>
              <a:t>sykdato</a:t>
            </a:r>
            <a:r>
              <a:rPr lang="nb-NO" sz="1800" dirty="0">
                <a:solidFill>
                  <a:schemeClr val="tx1"/>
                </a:solidFill>
                <a:effectLst/>
                <a:latin typeface="+mn-lt"/>
                <a:ea typeface="Calibri" panose="020F0502020204030204" pitchFamily="34" charset="0"/>
                <a:cs typeface="Times New Roman" panose="02020603050405020304" pitchFamily="18" charset="0"/>
              </a:rPr>
              <a:t>&gt;. </a:t>
            </a:r>
            <a:r>
              <a:rPr lang="nb-NO" sz="1800" dirty="0">
                <a:effectLst/>
                <a:latin typeface="+mn-lt"/>
                <a:ea typeface="Calibri" panose="020F0502020204030204" pitchFamily="34" charset="0"/>
                <a:cs typeface="Times New Roman" panose="02020603050405020304" pitchFamily="18" charset="0"/>
              </a:rPr>
              <a:t>Med arbeidsuførhet mener vi tapt arbeids- og inntektsevne i ethvert yrke.</a:t>
            </a:r>
          </a:p>
          <a:p>
            <a:pPr marL="0" indent="0">
              <a:buNone/>
            </a:pPr>
            <a:endParaRPr lang="nb-NO" sz="1800" dirty="0">
              <a:ea typeface="Calibri" panose="020F0502020204030204" pitchFamily="34" charset="0"/>
            </a:endParaRPr>
          </a:p>
          <a:p>
            <a:pPr marL="0" indent="0">
              <a:buNone/>
            </a:pPr>
            <a:r>
              <a:rPr lang="nb-NO" sz="2000" dirty="0"/>
              <a:t>Årsak til uførheten</a:t>
            </a:r>
            <a:br>
              <a:rPr lang="nb-NO" sz="2000" dirty="0"/>
            </a:br>
            <a:r>
              <a:rPr lang="nb-NO" sz="1600" dirty="0">
                <a:effectLst/>
                <a:latin typeface="+mn-lt"/>
                <a:ea typeface="Calibri" panose="020F0502020204030204" pitchFamily="34" charset="0"/>
                <a:cs typeface="Times New Roman" panose="02020603050405020304" pitchFamily="18" charset="0"/>
              </a:rPr>
              <a:t>a)   Hva er hovedårsaken til arbeidsuførheten? Oppgi sykdommer/skader og diagnose iht. ICPC/ICD10 og dato for når diagnose er stilt.</a:t>
            </a:r>
          </a:p>
          <a:p>
            <a:pPr marL="0" lvl="0" indent="0">
              <a:lnSpc>
                <a:spcPct val="107000"/>
              </a:lnSpc>
              <a:buNone/>
            </a:pPr>
            <a:r>
              <a:rPr lang="nb-NO" sz="1600" dirty="0">
                <a:effectLst/>
                <a:latin typeface="+mn-lt"/>
                <a:ea typeface="Calibri" panose="020F0502020204030204" pitchFamily="34" charset="0"/>
                <a:cs typeface="Times New Roman" panose="02020603050405020304" pitchFamily="18" charset="0"/>
              </a:rPr>
              <a:t>b)   Er det medvirkende årsaker til arbeidsuførheten? Hvis ja - </a:t>
            </a:r>
            <a:r>
              <a:rPr lang="nb-NO" sz="1600" dirty="0">
                <a:latin typeface="+mn-lt"/>
                <a:ea typeface="Calibri" panose="020F0502020204030204" pitchFamily="34" charset="0"/>
                <a:cs typeface="Times New Roman" panose="02020603050405020304" pitchFamily="18" charset="0"/>
              </a:rPr>
              <a:t>opp</a:t>
            </a:r>
            <a:r>
              <a:rPr lang="nb-NO" sz="1600" dirty="0">
                <a:effectLst/>
                <a:latin typeface="+mn-lt"/>
                <a:ea typeface="Calibri" panose="020F0502020204030204" pitchFamily="34" charset="0"/>
                <a:cs typeface="Times New Roman" panose="02020603050405020304" pitchFamily="18" charset="0"/>
              </a:rPr>
              <a:t>gi alle aktuelle diagnoser som beskrevet ovenfor.</a:t>
            </a:r>
          </a:p>
          <a:p>
            <a:pPr marL="342900" lvl="0" indent="-342900">
              <a:lnSpc>
                <a:spcPct val="107000"/>
              </a:lnSpc>
              <a:buAutoNum type="alphaLcParenR" startAt="3"/>
            </a:pPr>
            <a:r>
              <a:rPr lang="nb-NO" sz="1600" dirty="0">
                <a:latin typeface="+mn-lt"/>
                <a:ea typeface="Calibri" panose="020F0502020204030204" pitchFamily="34" charset="0"/>
              </a:rPr>
              <a:t>Kan </a:t>
            </a:r>
            <a:r>
              <a:rPr lang="nb-NO" sz="1600" dirty="0">
                <a:effectLst/>
                <a:latin typeface="+mn-lt"/>
                <a:ea typeface="Calibri" panose="020F0502020204030204" pitchFamily="34" charset="0"/>
              </a:rPr>
              <a:t>du fordele arbeidsuførheten i prosent for hver sykdom/skade. </a:t>
            </a:r>
          </a:p>
          <a:p>
            <a:pPr marL="0" lvl="0" indent="0">
              <a:lnSpc>
                <a:spcPct val="107000"/>
              </a:lnSpc>
              <a:spcAft>
                <a:spcPts val="800"/>
              </a:spcAft>
              <a:buNone/>
            </a:pPr>
            <a:endParaRPr lang="nb-NO" sz="2000" dirty="0">
              <a:effectLst/>
              <a:ea typeface="Calibri" panose="020F0502020204030204" pitchFamily="34" charset="0"/>
            </a:endParaRPr>
          </a:p>
          <a:p>
            <a:pPr marL="0" lvl="0" indent="0">
              <a:lnSpc>
                <a:spcPct val="107000"/>
              </a:lnSpc>
              <a:spcAft>
                <a:spcPts val="800"/>
              </a:spcAft>
              <a:buNone/>
            </a:pPr>
            <a:r>
              <a:rPr lang="nb-NO" sz="2000" dirty="0">
                <a:effectLst/>
                <a:ea typeface="Calibri" panose="020F0502020204030204" pitchFamily="34" charset="0"/>
              </a:rPr>
              <a:t>Sykehistorie</a:t>
            </a:r>
          </a:p>
          <a:p>
            <a:pPr marL="342900" lvl="0" indent="-342900">
              <a:lnSpc>
                <a:spcPct val="107000"/>
              </a:lnSpc>
              <a:buFont typeface="+mj-lt"/>
              <a:buAutoNum type="alphaLcParenR"/>
            </a:pPr>
            <a:r>
              <a:rPr lang="nb-NO" sz="1600" dirty="0">
                <a:effectLst/>
                <a:latin typeface="+mn-lt"/>
                <a:ea typeface="Calibri" panose="020F0502020204030204" pitchFamily="34" charset="0"/>
              </a:rPr>
              <a:t>Når oppsto symptomer første gang for det aktuelle som nå er årsaken til arbeidsuførheten?</a:t>
            </a:r>
          </a:p>
          <a:p>
            <a:pPr marL="342900" lvl="0" indent="-342900">
              <a:lnSpc>
                <a:spcPct val="107000"/>
              </a:lnSpc>
              <a:spcAft>
                <a:spcPts val="800"/>
              </a:spcAft>
              <a:buFont typeface="+mj-lt"/>
              <a:buAutoNum type="alphaLcParenR"/>
            </a:pPr>
            <a:r>
              <a:rPr lang="nb-NO" sz="1600" dirty="0">
                <a:effectLst/>
                <a:latin typeface="+mn-lt"/>
                <a:ea typeface="Calibri" panose="020F0502020204030204" pitchFamily="34" charset="0"/>
              </a:rPr>
              <a:t>Har forsikrede i løpet av de siste </a:t>
            </a:r>
            <a:r>
              <a:rPr lang="nb-NO" sz="1600" dirty="0">
                <a:latin typeface="+mn-lt"/>
                <a:ea typeface="Calibri" panose="020F0502020204030204" pitchFamily="34" charset="0"/>
              </a:rPr>
              <a:t>&lt;</a:t>
            </a:r>
            <a:r>
              <a:rPr lang="nb-NO" sz="1600" b="1" dirty="0" err="1">
                <a:solidFill>
                  <a:srgbClr val="FF0000"/>
                </a:solidFill>
                <a:latin typeface="+mn-lt"/>
                <a:ea typeface="Calibri" panose="020F0502020204030204" pitchFamily="34" charset="0"/>
              </a:rPr>
              <a:t>X</a:t>
            </a:r>
            <a:r>
              <a:rPr lang="nb-NO" sz="1600" b="1" dirty="0">
                <a:solidFill>
                  <a:srgbClr val="FF0000"/>
                </a:solidFill>
                <a:latin typeface="+mn-lt"/>
                <a:ea typeface="Calibri" panose="020F0502020204030204" pitchFamily="34" charset="0"/>
              </a:rPr>
              <a:t>-lo</a:t>
            </a:r>
            <a:r>
              <a:rPr lang="nb-NO" sz="1600" dirty="0">
                <a:latin typeface="+mn-lt"/>
                <a:ea typeface="Calibri" panose="020F0502020204030204" pitchFamily="34" charset="0"/>
              </a:rPr>
              <a:t>&gt;</a:t>
            </a:r>
            <a:r>
              <a:rPr lang="nb-NO" sz="1600" dirty="0">
                <a:effectLst/>
                <a:latin typeface="+mn-lt"/>
                <a:ea typeface="Calibri" panose="020F0502020204030204" pitchFamily="34" charset="0"/>
              </a:rPr>
              <a:t> årene vært utredet/behandlet for tilsvarende plager? Hvis ja – oppgi når og gi utfyllende opplysninger.</a:t>
            </a:r>
          </a:p>
          <a:p>
            <a:pPr marL="342900" lvl="0" indent="-342900">
              <a:lnSpc>
                <a:spcPct val="107000"/>
              </a:lnSpc>
              <a:spcAft>
                <a:spcPts val="800"/>
              </a:spcAft>
              <a:buFont typeface="+mj-lt"/>
              <a:buAutoNum type="alphaLcParenR"/>
            </a:pPr>
            <a:r>
              <a:rPr lang="nb-NO" sz="1600" dirty="0">
                <a:latin typeface="+mn-lt"/>
                <a:ea typeface="Calibri" panose="020F0502020204030204" pitchFamily="34" charset="0"/>
              </a:rPr>
              <a:t>Hvilke andre sykdommer/skader har den forsikrede vært arbeidsufør/behandlet for i løpet av de siste &lt;</a:t>
            </a:r>
            <a:r>
              <a:rPr lang="nb-NO" sz="1600" b="1" dirty="0" err="1">
                <a:solidFill>
                  <a:srgbClr val="FF0000"/>
                </a:solidFill>
                <a:latin typeface="+mn-lt"/>
                <a:ea typeface="Calibri" panose="020F0502020204030204" pitchFamily="34" charset="0"/>
              </a:rPr>
              <a:t>X</a:t>
            </a:r>
            <a:r>
              <a:rPr lang="nb-NO" sz="1600" b="1" dirty="0">
                <a:solidFill>
                  <a:srgbClr val="FF0000"/>
                </a:solidFill>
                <a:latin typeface="+mn-lt"/>
                <a:ea typeface="Calibri" panose="020F0502020204030204" pitchFamily="34" charset="0"/>
              </a:rPr>
              <a:t>-lo</a:t>
            </a:r>
            <a:r>
              <a:rPr lang="nb-NO" sz="1600" dirty="0">
                <a:latin typeface="+mn-lt"/>
                <a:ea typeface="Calibri" panose="020F0502020204030204" pitchFamily="34" charset="0"/>
              </a:rPr>
              <a:t>&gt; årene, og når?</a:t>
            </a:r>
            <a:endParaRPr lang="nb-NO" sz="1600" dirty="0">
              <a:effectLst/>
              <a:latin typeface="+mn-lt"/>
              <a:ea typeface="Calibri" panose="020F0502020204030204" pitchFamily="34" charset="0"/>
            </a:endParaRPr>
          </a:p>
          <a:p>
            <a:pPr marL="0" lvl="0" indent="0">
              <a:lnSpc>
                <a:spcPct val="107000"/>
              </a:lnSpc>
              <a:spcAft>
                <a:spcPts val="800"/>
              </a:spcAft>
              <a:buNone/>
            </a:pPr>
            <a:endParaRPr lang="nb-NO" sz="2000" dirty="0">
              <a:ea typeface="Calibri" panose="020F0502020204030204" pitchFamily="34" charset="0"/>
            </a:endParaRPr>
          </a:p>
        </p:txBody>
      </p:sp>
    </p:spTree>
    <p:extLst>
      <p:ext uri="{BB962C8B-B14F-4D97-AF65-F5344CB8AC3E}">
        <p14:creationId xmlns:p14="http://schemas.microsoft.com/office/powerpoint/2010/main" val="2920093867"/>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814DFF-043F-4722-8808-3BAFD82B2D8B}"/>
              </a:ext>
            </a:extLst>
          </p:cNvPr>
          <p:cNvSpPr>
            <a:spLocks noGrp="1"/>
          </p:cNvSpPr>
          <p:nvPr>
            <p:ph type="title"/>
          </p:nvPr>
        </p:nvSpPr>
        <p:spPr>
          <a:xfrm>
            <a:off x="838200" y="365125"/>
            <a:ext cx="10515600" cy="758281"/>
          </a:xfrm>
        </p:spPr>
        <p:txBody>
          <a:bodyPr>
            <a:normAutofit/>
          </a:bodyPr>
          <a:lstStyle/>
          <a:p>
            <a:r>
              <a:rPr lang="nb-NO" dirty="0"/>
              <a:t>Legeerklæring – omfattende</a:t>
            </a:r>
            <a:r>
              <a:rPr lang="nb-NO" sz="2400" dirty="0"/>
              <a:t> forts</a:t>
            </a:r>
            <a:endParaRPr lang="nb-NO" dirty="0"/>
          </a:p>
        </p:txBody>
      </p:sp>
      <p:sp>
        <p:nvSpPr>
          <p:cNvPr id="3" name="Plassholder for innhold 2">
            <a:extLst>
              <a:ext uri="{FF2B5EF4-FFF2-40B4-BE49-F238E27FC236}">
                <a16:creationId xmlns:a16="http://schemas.microsoft.com/office/drawing/2014/main" id="{AF7F00FE-4538-4E29-8795-2818AFC07916}"/>
              </a:ext>
            </a:extLst>
          </p:cNvPr>
          <p:cNvSpPr>
            <a:spLocks noGrp="1"/>
          </p:cNvSpPr>
          <p:nvPr>
            <p:ph idx="1"/>
          </p:nvPr>
        </p:nvSpPr>
        <p:spPr>
          <a:xfrm>
            <a:off x="838200" y="1123406"/>
            <a:ext cx="10515600" cy="5053557"/>
          </a:xfrm>
        </p:spPr>
        <p:txBody>
          <a:bodyPr>
            <a:normAutofit/>
          </a:bodyPr>
          <a:lstStyle/>
          <a:p>
            <a:pPr marL="0" lvl="0" indent="0">
              <a:lnSpc>
                <a:spcPct val="107000"/>
              </a:lnSpc>
              <a:spcAft>
                <a:spcPts val="800"/>
              </a:spcAft>
              <a:buNone/>
            </a:pPr>
            <a:r>
              <a:rPr lang="nb-NO" sz="2000" dirty="0">
                <a:effectLst/>
                <a:ea typeface="Calibri" panose="020F0502020204030204" pitchFamily="34" charset="0"/>
              </a:rPr>
              <a:t>Sykehistorie forts.</a:t>
            </a:r>
          </a:p>
          <a:p>
            <a:pPr marL="342900" lvl="0" indent="-342900">
              <a:lnSpc>
                <a:spcPct val="107000"/>
              </a:lnSpc>
              <a:buAutoNum type="alphaLcParenR" startAt="3"/>
            </a:pPr>
            <a:r>
              <a:rPr lang="nb-NO" sz="1600" dirty="0">
                <a:effectLst/>
                <a:latin typeface="+mn-lt"/>
                <a:ea typeface="Calibri" panose="020F0502020204030204" pitchFamily="34" charset="0"/>
              </a:rPr>
              <a:t>Når har forsikrede første gang konsultert deg for det som er årsakene til uførheten? </a:t>
            </a:r>
          </a:p>
          <a:p>
            <a:pPr marL="342900" lvl="0" indent="-342900">
              <a:lnSpc>
                <a:spcPct val="107000"/>
              </a:lnSpc>
              <a:buAutoNum type="alphaLcParenR" startAt="3"/>
            </a:pPr>
            <a:r>
              <a:rPr lang="nb-NO" sz="1600" dirty="0">
                <a:latin typeface="+mn-lt"/>
                <a:ea typeface="Calibri" panose="020F0502020204030204" pitchFamily="34" charset="0"/>
              </a:rPr>
              <a:t>Har</a:t>
            </a:r>
            <a:r>
              <a:rPr lang="nb-NO" sz="1600" dirty="0">
                <a:effectLst/>
                <a:latin typeface="+mn-lt"/>
                <a:ea typeface="Calibri" panose="020F0502020204030204" pitchFamily="34" charset="0"/>
              </a:rPr>
              <a:t> forsikrede tidligere vært behandlet hos andre (spesialist/psykolog/fysioterapeut/kiropraktor m.m.)? </a:t>
            </a:r>
            <a:br>
              <a:rPr lang="nb-NO" sz="1600" dirty="0">
                <a:effectLst/>
                <a:latin typeface="+mn-lt"/>
                <a:ea typeface="Calibri" panose="020F0502020204030204" pitchFamily="34" charset="0"/>
              </a:rPr>
            </a:br>
            <a:r>
              <a:rPr lang="nb-NO" sz="1600" dirty="0">
                <a:effectLst/>
                <a:latin typeface="+mn-lt"/>
                <a:ea typeface="Calibri" panose="020F0502020204030204" pitchFamily="34" charset="0"/>
              </a:rPr>
              <a:t>Hvis ja – hos hvem og når?</a:t>
            </a:r>
          </a:p>
          <a:p>
            <a:pPr marL="0" lvl="0" indent="0">
              <a:lnSpc>
                <a:spcPct val="107000"/>
              </a:lnSpc>
              <a:buNone/>
            </a:pPr>
            <a:r>
              <a:rPr lang="nb-NO" sz="1600" dirty="0">
                <a:effectLst/>
                <a:latin typeface="+mn-lt"/>
                <a:ea typeface="Calibri" panose="020F0502020204030204" pitchFamily="34" charset="0"/>
              </a:rPr>
              <a:t>e)   Oppgi kort hvordan tilstanden har utviklet seg fra debut av symptomene og frem til i dag.</a:t>
            </a:r>
          </a:p>
          <a:p>
            <a:pPr marL="0" lvl="0" indent="0">
              <a:lnSpc>
                <a:spcPct val="107000"/>
              </a:lnSpc>
              <a:spcAft>
                <a:spcPts val="800"/>
              </a:spcAft>
              <a:buNone/>
            </a:pPr>
            <a:endParaRPr lang="nb-NO" sz="2000" dirty="0">
              <a:effectLst/>
              <a:ea typeface="Calibri" panose="020F0502020204030204" pitchFamily="34" charset="0"/>
            </a:endParaRPr>
          </a:p>
          <a:p>
            <a:pPr marL="0" lvl="0" indent="0">
              <a:lnSpc>
                <a:spcPct val="107000"/>
              </a:lnSpc>
              <a:spcAft>
                <a:spcPts val="800"/>
              </a:spcAft>
              <a:buNone/>
            </a:pPr>
            <a:r>
              <a:rPr lang="nb-NO" sz="2000" dirty="0">
                <a:effectLst/>
                <a:ea typeface="Calibri" panose="020F0502020204030204" pitchFamily="34" charset="0"/>
              </a:rPr>
              <a:t>Utredning og behandling</a:t>
            </a:r>
          </a:p>
          <a:p>
            <a:pPr marL="342900" lvl="0" indent="-342900">
              <a:lnSpc>
                <a:spcPct val="107000"/>
              </a:lnSpc>
              <a:buFont typeface="+mj-lt"/>
              <a:buAutoNum type="alphaLcParenR"/>
            </a:pPr>
            <a:r>
              <a:rPr lang="nb-NO" sz="1600" dirty="0">
                <a:effectLst/>
                <a:latin typeface="Calibri" panose="020F0502020204030204" pitchFamily="34" charset="0"/>
                <a:ea typeface="Calibri" panose="020F0502020204030204" pitchFamily="34" charset="0"/>
                <a:cs typeface="Times New Roman" panose="02020603050405020304" pitchFamily="18" charset="0"/>
              </a:rPr>
              <a:t>Hva slags utredning og behandling er gjennomført?</a:t>
            </a:r>
          </a:p>
          <a:p>
            <a:pPr marL="342900" lvl="0" indent="-342900">
              <a:lnSpc>
                <a:spcPct val="107000"/>
              </a:lnSpc>
              <a:buFont typeface="+mj-lt"/>
              <a:buAutoNum type="alphaLcParenR"/>
            </a:pPr>
            <a:r>
              <a:rPr lang="nb-NO" sz="1600" dirty="0">
                <a:effectLst/>
                <a:latin typeface="Calibri" panose="020F0502020204030204" pitchFamily="34" charset="0"/>
                <a:ea typeface="Calibri" panose="020F0502020204030204" pitchFamily="34" charset="0"/>
                <a:cs typeface="Times New Roman" panose="02020603050405020304" pitchFamily="18" charset="0"/>
              </a:rPr>
              <a:t>Når og med hvilket resultat? Oppgi også behandlere/behandlingssted.</a:t>
            </a:r>
          </a:p>
          <a:p>
            <a:pPr marL="342900" lvl="0" indent="-342900">
              <a:lnSpc>
                <a:spcPct val="107000"/>
              </a:lnSpc>
              <a:spcAft>
                <a:spcPts val="800"/>
              </a:spcAft>
              <a:buFont typeface="+mj-lt"/>
              <a:buAutoNum type="alphaLcParenR"/>
            </a:pPr>
            <a:r>
              <a:rPr lang="nb-NO" sz="1600" dirty="0">
                <a:effectLst/>
                <a:latin typeface="Calibri" panose="020F0502020204030204" pitchFamily="34" charset="0"/>
                <a:ea typeface="Calibri" panose="020F0502020204030204" pitchFamily="34" charset="0"/>
                <a:cs typeface="Times New Roman" panose="02020603050405020304" pitchFamily="18" charset="0"/>
              </a:rPr>
              <a:t>Hva er planlagt videre av utredning og behandling?</a:t>
            </a:r>
          </a:p>
          <a:p>
            <a:pPr marL="0" lvl="0" indent="0">
              <a:lnSpc>
                <a:spcPct val="107000"/>
              </a:lnSpc>
              <a:spcAft>
                <a:spcPts val="800"/>
              </a:spcAft>
              <a:buNone/>
            </a:pPr>
            <a:endParaRPr lang="nb-NO" sz="2000" dirty="0">
              <a:effectLst/>
              <a:ea typeface="Calibri" panose="020F0502020204030204" pitchFamily="34" charset="0"/>
            </a:endParaRPr>
          </a:p>
          <a:p>
            <a:pPr marL="0" lvl="0" indent="0">
              <a:lnSpc>
                <a:spcPct val="107000"/>
              </a:lnSpc>
              <a:spcAft>
                <a:spcPts val="800"/>
              </a:spcAft>
              <a:buNone/>
            </a:pPr>
            <a:endParaRPr lang="nb-NO" sz="2000" dirty="0">
              <a:ea typeface="Calibri" panose="020F0502020204030204" pitchFamily="34" charset="0"/>
            </a:endParaRPr>
          </a:p>
        </p:txBody>
      </p:sp>
    </p:spTree>
    <p:extLst>
      <p:ext uri="{BB962C8B-B14F-4D97-AF65-F5344CB8AC3E}">
        <p14:creationId xmlns:p14="http://schemas.microsoft.com/office/powerpoint/2010/main" val="2191835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814DFF-043F-4722-8808-3BAFD82B2D8B}"/>
              </a:ext>
            </a:extLst>
          </p:cNvPr>
          <p:cNvSpPr>
            <a:spLocks noGrp="1"/>
          </p:cNvSpPr>
          <p:nvPr>
            <p:ph type="title"/>
          </p:nvPr>
        </p:nvSpPr>
        <p:spPr>
          <a:xfrm>
            <a:off x="838200" y="185243"/>
            <a:ext cx="10515600" cy="758281"/>
          </a:xfrm>
        </p:spPr>
        <p:txBody>
          <a:bodyPr>
            <a:normAutofit/>
          </a:bodyPr>
          <a:lstStyle/>
          <a:p>
            <a:r>
              <a:rPr lang="nb-NO" dirty="0"/>
              <a:t>Legeerklæring – omfattende</a:t>
            </a:r>
            <a:r>
              <a:rPr lang="nb-NO" sz="2400" dirty="0"/>
              <a:t> forts</a:t>
            </a:r>
            <a:endParaRPr lang="nb-NO" dirty="0"/>
          </a:p>
        </p:txBody>
      </p:sp>
      <p:sp>
        <p:nvSpPr>
          <p:cNvPr id="3" name="Plassholder for innhold 2">
            <a:extLst>
              <a:ext uri="{FF2B5EF4-FFF2-40B4-BE49-F238E27FC236}">
                <a16:creationId xmlns:a16="http://schemas.microsoft.com/office/drawing/2014/main" id="{AF7F00FE-4538-4E29-8795-2818AFC07916}"/>
              </a:ext>
            </a:extLst>
          </p:cNvPr>
          <p:cNvSpPr>
            <a:spLocks noGrp="1"/>
          </p:cNvSpPr>
          <p:nvPr>
            <p:ph idx="1"/>
          </p:nvPr>
        </p:nvSpPr>
        <p:spPr>
          <a:xfrm>
            <a:off x="580913" y="911250"/>
            <a:ext cx="10772887" cy="5549351"/>
          </a:xfrm>
        </p:spPr>
        <p:txBody>
          <a:bodyPr>
            <a:normAutofit fontScale="70000" lnSpcReduction="20000"/>
          </a:bodyPr>
          <a:lstStyle/>
          <a:p>
            <a:pPr marL="0" lvl="0" indent="0">
              <a:lnSpc>
                <a:spcPct val="107000"/>
              </a:lnSpc>
              <a:buNone/>
            </a:pPr>
            <a:endParaRPr lang="nb-NO" sz="2000" dirty="0">
              <a:effectLst/>
              <a:ea typeface="Calibri" panose="020F0502020204030204" pitchFamily="34" charset="0"/>
            </a:endParaRPr>
          </a:p>
          <a:p>
            <a:pPr marL="0" lvl="0" indent="0">
              <a:lnSpc>
                <a:spcPct val="107000"/>
              </a:lnSpc>
              <a:buNone/>
            </a:pPr>
            <a:r>
              <a:rPr lang="nb-NO" sz="2600" dirty="0">
                <a:ea typeface="Calibri" panose="020F0502020204030204" pitchFamily="34" charset="0"/>
              </a:rPr>
              <a:t>Nåværende</a:t>
            </a:r>
            <a:r>
              <a:rPr lang="nb-NO" sz="2600" dirty="0">
                <a:effectLst/>
                <a:ea typeface="Calibri" panose="020F0502020204030204" pitchFamily="34" charset="0"/>
              </a:rPr>
              <a:t> helsetilstand</a:t>
            </a:r>
          </a:p>
          <a:p>
            <a:pPr marL="342900" lvl="0" indent="-342900">
              <a:lnSpc>
                <a:spcPct val="107000"/>
              </a:lnSpc>
              <a:buFont typeface="+mj-lt"/>
              <a:buAutoNum type="alphaLcParenR"/>
            </a:pPr>
            <a:r>
              <a:rPr lang="nb-NO" sz="2100" dirty="0">
                <a:effectLst/>
                <a:latin typeface="Calibri" panose="020F0502020204030204" pitchFamily="34" charset="0"/>
                <a:ea typeface="Calibri" panose="020F0502020204030204" pitchFamily="34" charset="0"/>
                <a:cs typeface="Times New Roman" panose="02020603050405020304" pitchFamily="18" charset="0"/>
              </a:rPr>
              <a:t>Når var den forsikrede sist hos deg for den </a:t>
            </a:r>
            <a:r>
              <a:rPr lang="nb-NO" sz="2100">
                <a:effectLst/>
                <a:latin typeface="Calibri" panose="020F0502020204030204" pitchFamily="34" charset="0"/>
                <a:ea typeface="Calibri" panose="020F0502020204030204" pitchFamily="34" charset="0"/>
                <a:cs typeface="Times New Roman" panose="02020603050405020304" pitchFamily="18" charset="0"/>
              </a:rPr>
              <a:t>aktuelle sykdommen</a:t>
            </a:r>
            <a:r>
              <a:rPr lang="nb-NO" sz="2100" dirty="0">
                <a:effectLst/>
                <a:latin typeface="Calibri" panose="020F0502020204030204" pitchFamily="34" charset="0"/>
                <a:ea typeface="Calibri" panose="020F0502020204030204" pitchFamily="34" charset="0"/>
                <a:cs typeface="Times New Roman" panose="02020603050405020304" pitchFamily="18" charset="0"/>
              </a:rPr>
              <a:t>/ skaden og hva var status og de viktigste </a:t>
            </a:r>
            <a:r>
              <a:rPr lang="nb-NO" sz="2100" dirty="0">
                <a:latin typeface="Calibri" panose="020F0502020204030204" pitchFamily="34" charset="0"/>
                <a:ea typeface="Calibri" panose="020F0502020204030204" pitchFamily="34" charset="0"/>
                <a:cs typeface="Times New Roman" panose="02020603050405020304" pitchFamily="18" charset="0"/>
              </a:rPr>
              <a:t>undersøkelser og</a:t>
            </a:r>
            <a:r>
              <a:rPr lang="nb-NO" sz="2100" dirty="0">
                <a:effectLst/>
                <a:latin typeface="Calibri" panose="020F0502020204030204" pitchFamily="34" charset="0"/>
                <a:ea typeface="Calibri" panose="020F0502020204030204" pitchFamily="34" charset="0"/>
                <a:cs typeface="Times New Roman" panose="02020603050405020304" pitchFamily="18" charset="0"/>
              </a:rPr>
              <a:t> funn da?</a:t>
            </a:r>
          </a:p>
          <a:p>
            <a:pPr marL="342900" lvl="0" indent="-342900">
              <a:lnSpc>
                <a:spcPct val="107000"/>
              </a:lnSpc>
              <a:buFont typeface="+mj-lt"/>
              <a:buAutoNum type="alphaLcParenR"/>
            </a:pPr>
            <a:r>
              <a:rPr lang="nb-NO" sz="2100" dirty="0">
                <a:effectLst/>
                <a:latin typeface="Calibri" panose="020F0502020204030204" pitchFamily="34" charset="0"/>
                <a:ea typeface="Calibri" panose="020F0502020204030204" pitchFamily="34" charset="0"/>
                <a:cs typeface="Times New Roman" panose="02020603050405020304" pitchFamily="18" charset="0"/>
              </a:rPr>
              <a:t>Hvilke plager/symptomer mener du er viktigste årsak til arbeidsuførheten?</a:t>
            </a:r>
          </a:p>
          <a:p>
            <a:pPr marL="342900" lvl="0" indent="-342900">
              <a:lnSpc>
                <a:spcPct val="107000"/>
              </a:lnSpc>
              <a:buFont typeface="+mj-lt"/>
              <a:buAutoNum type="alphaLcParenR"/>
            </a:pPr>
            <a:r>
              <a:rPr lang="nb-NO" sz="2100" dirty="0">
                <a:effectLst/>
                <a:latin typeface="Calibri" panose="020F0502020204030204" pitchFamily="34" charset="0"/>
                <a:ea typeface="Calibri" panose="020F0502020204030204" pitchFamily="34" charset="0"/>
                <a:cs typeface="Times New Roman" panose="02020603050405020304" pitchFamily="18" charset="0"/>
              </a:rPr>
              <a:t>Hvilke plager oppgir forsikrede som viktigste årsak til arbeidsuførheten?</a:t>
            </a:r>
          </a:p>
          <a:p>
            <a:pPr marL="342900" lvl="0" indent="-342900">
              <a:lnSpc>
                <a:spcPct val="107000"/>
              </a:lnSpc>
              <a:spcAft>
                <a:spcPts val="800"/>
              </a:spcAft>
              <a:buFont typeface="+mj-lt"/>
              <a:buAutoNum type="alphaLcParenR"/>
            </a:pPr>
            <a:r>
              <a:rPr lang="nb-NO" sz="2100" dirty="0">
                <a:effectLst/>
                <a:latin typeface="Calibri" panose="020F0502020204030204" pitchFamily="34" charset="0"/>
                <a:ea typeface="Calibri" panose="020F0502020204030204" pitchFamily="34" charset="0"/>
                <a:cs typeface="Times New Roman" panose="02020603050405020304" pitchFamily="18" charset="0"/>
              </a:rPr>
              <a:t>Svarer </a:t>
            </a:r>
            <a:r>
              <a:rPr lang="nb-NO" sz="2100" dirty="0">
                <a:latin typeface="Calibri" panose="020F0502020204030204" pitchFamily="34" charset="0"/>
                <a:ea typeface="Calibri" panose="020F0502020204030204" pitchFamily="34" charset="0"/>
                <a:cs typeface="Times New Roman" panose="02020603050405020304" pitchFamily="18" charset="0"/>
              </a:rPr>
              <a:t>undersøkelser og </a:t>
            </a:r>
            <a:r>
              <a:rPr lang="nb-NO" sz="2100" dirty="0">
                <a:effectLst/>
                <a:latin typeface="Calibri" panose="020F0502020204030204" pitchFamily="34" charset="0"/>
                <a:ea typeface="Calibri" panose="020F0502020204030204" pitchFamily="34" charset="0"/>
                <a:cs typeface="Times New Roman" panose="02020603050405020304" pitchFamily="18" charset="0"/>
              </a:rPr>
              <a:t>funn med forsikredes plager? </a:t>
            </a:r>
          </a:p>
          <a:p>
            <a:pPr marL="0" lvl="0" indent="0">
              <a:lnSpc>
                <a:spcPct val="107000"/>
              </a:lnSpc>
              <a:spcAft>
                <a:spcPts val="800"/>
              </a:spcAft>
              <a:buNone/>
            </a:pPr>
            <a:endParaRPr lang="nb-NO" sz="16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r>
              <a:rPr lang="nb-NO" sz="2600" dirty="0">
                <a:ea typeface="Calibri" panose="020F0502020204030204" pitchFamily="34" charset="0"/>
              </a:rPr>
              <a:t>Nåværende</a:t>
            </a:r>
            <a:r>
              <a:rPr lang="nb-NO" sz="2600" dirty="0">
                <a:effectLst/>
                <a:ea typeface="Calibri" panose="020F0502020204030204" pitchFamily="34" charset="0"/>
              </a:rPr>
              <a:t> uførhet og prognose</a:t>
            </a:r>
          </a:p>
          <a:p>
            <a:pPr marL="342900" lvl="0" indent="-342900">
              <a:lnSpc>
                <a:spcPct val="107000"/>
              </a:lnSpc>
              <a:buFont typeface="+mj-lt"/>
              <a:buAutoNum type="alphaLcParenR"/>
            </a:pPr>
            <a:r>
              <a:rPr lang="nb-NO" sz="2100" dirty="0">
                <a:effectLst/>
                <a:latin typeface="Calibri" panose="020F0502020204030204" pitchFamily="34" charset="0"/>
                <a:ea typeface="Calibri" panose="020F0502020204030204" pitchFamily="34" charset="0"/>
                <a:cs typeface="Times New Roman" panose="02020603050405020304" pitchFamily="18" charset="0"/>
              </a:rPr>
              <a:t>Hvor stor stillingsprosent mener du forsikrede kan inneha for tiden?</a:t>
            </a:r>
          </a:p>
          <a:p>
            <a:pPr marL="342900" lvl="0" indent="-342900">
              <a:lnSpc>
                <a:spcPct val="107000"/>
              </a:lnSpc>
              <a:buFont typeface="+mj-lt"/>
              <a:buAutoNum type="alphaLcParenR"/>
            </a:pPr>
            <a:r>
              <a:rPr lang="nb-NO" sz="2100" dirty="0">
                <a:effectLst/>
                <a:latin typeface="Calibri" panose="020F0502020204030204" pitchFamily="34" charset="0"/>
                <a:ea typeface="Calibri" panose="020F0502020204030204" pitchFamily="34" charset="0"/>
                <a:cs typeface="Times New Roman" panose="02020603050405020304" pitchFamily="18" charset="0"/>
              </a:rPr>
              <a:t>Hvilke aktiviteter kan forsikrede utføre? For eksempel kontorarbeid, stå/gå i lengre perioder, løfte, fysisk arbeid m.m.</a:t>
            </a:r>
          </a:p>
          <a:p>
            <a:pPr marL="342900" lvl="0" indent="-342900">
              <a:lnSpc>
                <a:spcPct val="107000"/>
              </a:lnSpc>
              <a:spcAft>
                <a:spcPts val="800"/>
              </a:spcAft>
              <a:buFont typeface="+mj-lt"/>
              <a:buAutoNum type="alphaLcParenR"/>
            </a:pPr>
            <a:r>
              <a:rPr lang="nb-NO" sz="2100" dirty="0">
                <a:effectLst/>
                <a:latin typeface="Calibri" panose="020F0502020204030204" pitchFamily="34" charset="0"/>
                <a:ea typeface="Calibri" panose="020F0502020204030204" pitchFamily="34" charset="0"/>
                <a:cs typeface="Times New Roman" panose="02020603050405020304" pitchFamily="18" charset="0"/>
              </a:rPr>
              <a:t>Hvilke aktiviteter kan forsikrede ikke utføre?</a:t>
            </a:r>
          </a:p>
          <a:p>
            <a:pPr marL="0" lvl="0" indent="0">
              <a:lnSpc>
                <a:spcPct val="107000"/>
              </a:lnSpc>
              <a:buNone/>
            </a:pPr>
            <a:r>
              <a:rPr lang="nb-NO" sz="2100" dirty="0">
                <a:effectLst/>
                <a:latin typeface="Calibri" panose="020F0502020204030204" pitchFamily="34" charset="0"/>
                <a:ea typeface="Calibri" panose="020F0502020204030204" pitchFamily="34" charset="0"/>
                <a:cs typeface="Times New Roman" panose="02020603050405020304" pitchFamily="18" charset="0"/>
              </a:rPr>
              <a:t>d)    Er det arbeidsrelaterte forhold som medvirker til uførheten? Hvis ja – beskriv nærmere:</a:t>
            </a:r>
          </a:p>
          <a:p>
            <a:pPr marL="342900" lvl="0" indent="-342900">
              <a:lnSpc>
                <a:spcPct val="107000"/>
              </a:lnSpc>
              <a:spcAft>
                <a:spcPts val="800"/>
              </a:spcAft>
              <a:buAutoNum type="alphaLcParenR" startAt="5"/>
            </a:pPr>
            <a:r>
              <a:rPr lang="nb-NO" sz="2100" dirty="0">
                <a:effectLst/>
                <a:latin typeface="Calibri" panose="020F0502020204030204" pitchFamily="34" charset="0"/>
                <a:ea typeface="Calibri" panose="020F0502020204030204" pitchFamily="34" charset="0"/>
                <a:cs typeface="Times New Roman" panose="02020603050405020304" pitchFamily="18" charset="0"/>
              </a:rPr>
              <a:t>Hva er planlagt fremover av tilrettelegging og arbeidsutprøving og hvordan vurderes prognosen?</a:t>
            </a:r>
          </a:p>
          <a:p>
            <a:pPr marL="342900" lvl="0" indent="-342900">
              <a:lnSpc>
                <a:spcPct val="107000"/>
              </a:lnSpc>
              <a:spcAft>
                <a:spcPts val="800"/>
              </a:spcAft>
              <a:buAutoNum type="alphaLcParenR" startAt="5"/>
            </a:pPr>
            <a:r>
              <a:rPr lang="nb-NO" sz="2100" dirty="0">
                <a:latin typeface="Calibri" panose="020F0502020204030204" pitchFamily="34" charset="0"/>
                <a:ea typeface="Calibri" panose="020F0502020204030204" pitchFamily="34" charset="0"/>
                <a:cs typeface="Times New Roman" panose="02020603050405020304" pitchFamily="18" charset="0"/>
              </a:rPr>
              <a:t>Når mener du saken bør vurderes på nytt?</a:t>
            </a:r>
            <a:endParaRPr lang="nb-NO" sz="2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None/>
            </a:pPr>
            <a:endParaRPr lang="nb-NO" sz="2000" dirty="0">
              <a:effectLst/>
              <a:ea typeface="Calibri" panose="020F0502020204030204" pitchFamily="34" charset="0"/>
            </a:endParaRPr>
          </a:p>
          <a:p>
            <a:pPr marL="0" lvl="0" indent="0">
              <a:lnSpc>
                <a:spcPct val="107000"/>
              </a:lnSpc>
              <a:spcAft>
                <a:spcPts val="800"/>
              </a:spcAft>
              <a:buNone/>
            </a:pPr>
            <a:endParaRPr lang="nb-NO" sz="2000" dirty="0">
              <a:effectLst/>
              <a:ea typeface="Calibri" panose="020F0502020204030204" pitchFamily="34" charset="0"/>
            </a:endParaRPr>
          </a:p>
          <a:p>
            <a:pPr marL="0" lvl="0" indent="0">
              <a:lnSpc>
                <a:spcPct val="107000"/>
              </a:lnSpc>
              <a:spcAft>
                <a:spcPts val="800"/>
              </a:spcAft>
              <a:buNone/>
            </a:pPr>
            <a:endParaRPr lang="nb-NO" sz="2000" dirty="0">
              <a:ea typeface="Calibri" panose="020F0502020204030204" pitchFamily="34" charset="0"/>
            </a:endParaRPr>
          </a:p>
        </p:txBody>
      </p:sp>
    </p:spTree>
    <p:extLst>
      <p:ext uri="{BB962C8B-B14F-4D97-AF65-F5344CB8AC3E}">
        <p14:creationId xmlns:p14="http://schemas.microsoft.com/office/powerpoint/2010/main" val="3403298986"/>
      </p:ext>
    </p:extLst>
  </p:cSld>
  <p:clrMapOvr>
    <a:masterClrMapping/>
  </p:clrMapOvr>
</p:sld>
</file>

<file path=ppt/theme/theme1.xml><?xml version="1.0" encoding="utf-8"?>
<a:theme xmlns:a="http://schemas.openxmlformats.org/drawingml/2006/main" name="Office-tema">
  <a:themeElements>
    <a:clrScheme name="Finans Norge 2020">
      <a:dk1>
        <a:srgbClr val="051D2E"/>
      </a:dk1>
      <a:lt1>
        <a:sysClr val="window" lastClr="FFFFFF"/>
      </a:lt1>
      <a:dk2>
        <a:srgbClr val="051D2E"/>
      </a:dk2>
      <a:lt2>
        <a:srgbClr val="FFFFFF"/>
      </a:lt2>
      <a:accent1>
        <a:srgbClr val="051D2E"/>
      </a:accent1>
      <a:accent2>
        <a:srgbClr val="005670"/>
      </a:accent2>
      <a:accent3>
        <a:srgbClr val="00B7BD"/>
      </a:accent3>
      <a:accent4>
        <a:srgbClr val="EEDA72"/>
      </a:accent4>
      <a:accent5>
        <a:srgbClr val="004C9D"/>
      </a:accent5>
      <a:accent6>
        <a:srgbClr val="989AA5"/>
      </a:accent6>
      <a:hlink>
        <a:srgbClr val="005670"/>
      </a:hlink>
      <a:folHlink>
        <a:srgbClr val="9696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 id="{8FBB92CF-110A-4B33-9158-1D3C912937F5}" vid="{DCABB7BF-025F-40D0-8004-BDFE16C0410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finans-norge-forsikringsdrift-ppt-2020 (1)</Template>
  <TotalTime>4658</TotalTime>
  <Words>2678</Words>
  <Application>Microsoft Office PowerPoint</Application>
  <PresentationFormat>Widescreen</PresentationFormat>
  <Paragraphs>199</Paragraphs>
  <Slides>22</Slides>
  <Notes>1</Notes>
  <HiddenSlides>0</HiddenSlides>
  <MMClips>0</MMClips>
  <ScaleCrop>false</ScaleCrop>
  <HeadingPairs>
    <vt:vector size="6" baseType="variant">
      <vt:variant>
        <vt:lpstr>Brukte skrifter</vt:lpstr>
      </vt:variant>
      <vt:variant>
        <vt:i4>3</vt:i4>
      </vt:variant>
      <vt:variant>
        <vt:lpstr>Tema</vt:lpstr>
      </vt:variant>
      <vt:variant>
        <vt:i4>1</vt:i4>
      </vt:variant>
      <vt:variant>
        <vt:lpstr>Lysbildetitler</vt:lpstr>
      </vt:variant>
      <vt:variant>
        <vt:i4>22</vt:i4>
      </vt:variant>
    </vt:vector>
  </HeadingPairs>
  <TitlesOfParts>
    <vt:vector size="26" baseType="lpstr">
      <vt:lpstr>Arial</vt:lpstr>
      <vt:lpstr>Calibri</vt:lpstr>
      <vt:lpstr>Calibri Light</vt:lpstr>
      <vt:lpstr>Office-tema</vt:lpstr>
      <vt:lpstr>PowerPoint-presentasjon</vt:lpstr>
      <vt:lpstr>Meldingsformat - NHN</vt:lpstr>
      <vt:lpstr>Inndata</vt:lpstr>
      <vt:lpstr>Standardbrev – Uføre/Uførepensjon</vt:lpstr>
      <vt:lpstr>Håndtering av fullmakt/samtykke</vt:lpstr>
      <vt:lpstr>Legeerklæring – enkel (Basisfullmakt)</vt:lpstr>
      <vt:lpstr>Legeerklæring – omfattende (Utvidet fullmakt 1)</vt:lpstr>
      <vt:lpstr>Legeerklæring – omfattende forts</vt:lpstr>
      <vt:lpstr>Legeerklæring – omfattende forts</vt:lpstr>
      <vt:lpstr>Legeerklæring – omfattende forts</vt:lpstr>
      <vt:lpstr>Legeerklæring – Utfyllende (Basisfullmakt)  </vt:lpstr>
      <vt:lpstr>Legeerklæring – Oppdaterte opplysn. (Basisfullmakt) </vt:lpstr>
      <vt:lpstr>Legeerklæring – Oppdaterte opplysn. (Basisfullmakt) </vt:lpstr>
      <vt:lpstr>Relevante journalopplysninger (Utvidet fullmakt I)</vt:lpstr>
      <vt:lpstr>Uredigerte journalopplysninger (Utvidet fullmakt II)</vt:lpstr>
      <vt:lpstr>Avslutningsspørsmål</vt:lpstr>
      <vt:lpstr>Honorar</vt:lpstr>
      <vt:lpstr>Selskapets kontaktinformasjon</vt:lpstr>
      <vt:lpstr>Basisfullmakt</vt:lpstr>
      <vt:lpstr>Utvidet fullmakt I</vt:lpstr>
      <vt:lpstr>Utvidet fullmakt II</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Truls Glenne</dc:creator>
  <cp:lastModifiedBy>Truls Glenne</cp:lastModifiedBy>
  <cp:revision>352</cp:revision>
  <dcterms:created xsi:type="dcterms:W3CDTF">2021-01-18T13:41:40Z</dcterms:created>
  <dcterms:modified xsi:type="dcterms:W3CDTF">2023-06-07T08:36:11Z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41c0bc7-c6be-49cd-a7d8-05e4908a7b56_Enabled">
    <vt:lpwstr>true</vt:lpwstr>
  </property>
  <property fmtid="{D5CDD505-2E9C-101B-9397-08002B2CF9AE}" pid="3" name="MSIP_Label_b41c0bc7-c6be-49cd-a7d8-05e4908a7b56_SetDate">
    <vt:lpwstr>2022-05-23T11:00:04Z</vt:lpwstr>
  </property>
  <property fmtid="{D5CDD505-2E9C-101B-9397-08002B2CF9AE}" pid="4" name="MSIP_Label_b41c0bc7-c6be-49cd-a7d8-05e4908a7b56_Method">
    <vt:lpwstr>Privileged</vt:lpwstr>
  </property>
  <property fmtid="{D5CDD505-2E9C-101B-9397-08002B2CF9AE}" pid="5" name="MSIP_Label_b41c0bc7-c6be-49cd-a7d8-05e4908a7b56_Name">
    <vt:lpwstr>Internal</vt:lpwstr>
  </property>
  <property fmtid="{D5CDD505-2E9C-101B-9397-08002B2CF9AE}" pid="6" name="MSIP_Label_b41c0bc7-c6be-49cd-a7d8-05e4908a7b56_SiteId">
    <vt:lpwstr>4cbfea0a-b872-47f0-b51c-1c64953c3f0b</vt:lpwstr>
  </property>
  <property fmtid="{D5CDD505-2E9C-101B-9397-08002B2CF9AE}" pid="7" name="MSIP_Label_b41c0bc7-c6be-49cd-a7d8-05e4908a7b56_ActionId">
    <vt:lpwstr>13f9654f-b3ca-422c-a0d1-77703d53b175</vt:lpwstr>
  </property>
  <property fmtid="{D5CDD505-2E9C-101B-9397-08002B2CF9AE}" pid="8" name="MSIP_Label_b41c0bc7-c6be-49cd-a7d8-05e4908a7b56_ContentBits">
    <vt:lpwstr>0</vt:lpwstr>
  </property>
  <property fmtid="{D5CDD505-2E9C-101B-9397-08002B2CF9AE}" pid="9" name="MSIP_Label_f0e726ee-e78c-4f89-89b8-3dcd0cc07248_Enabled">
    <vt:lpwstr>true</vt:lpwstr>
  </property>
  <property fmtid="{D5CDD505-2E9C-101B-9397-08002B2CF9AE}" pid="10" name="MSIP_Label_f0e726ee-e78c-4f89-89b8-3dcd0cc07248_SetDate">
    <vt:lpwstr>2022-06-15T07:34:19Z</vt:lpwstr>
  </property>
  <property fmtid="{D5CDD505-2E9C-101B-9397-08002B2CF9AE}" pid="11" name="MSIP_Label_f0e726ee-e78c-4f89-89b8-3dcd0cc07248_Name">
    <vt:lpwstr>General Business</vt:lpwstr>
  </property>
  <property fmtid="{D5CDD505-2E9C-101B-9397-08002B2CF9AE}" pid="12" name="MSIP_Label_f0e726ee-e78c-4f89-89b8-3dcd0cc07248_SiteId">
    <vt:lpwstr>80184e22-072c-440e-a8a9-22f52b82646d</vt:lpwstr>
  </property>
  <property fmtid="{D5CDD505-2E9C-101B-9397-08002B2CF9AE}" pid="13" name="MSIP_Label_f0e726ee-e78c-4f89-89b8-3dcd0cc07248_ActionId">
    <vt:lpwstr>bc32ea6f-5584-419f-9c9c-5bded68b4ed3</vt:lpwstr>
  </property>
  <property fmtid="{D5CDD505-2E9C-101B-9397-08002B2CF9AE}" pid="14" name="MSIP_Label_f0e726ee-e78c-4f89-89b8-3dcd0cc07248_ContentBits">
    <vt:lpwstr>2</vt:lpwstr>
  </property>
  <property fmtid="{D5CDD505-2E9C-101B-9397-08002B2CF9AE}" pid="15" name="ClassificationContentMarkingFooterLocations">
    <vt:lpwstr>Office-tema:8</vt:lpwstr>
  </property>
  <property fmtid="{D5CDD505-2E9C-101B-9397-08002B2CF9AE}" pid="16" name="ClassificationContentMarkingFooterText">
    <vt:lpwstr>Classified: General Business</vt:lpwstr>
  </property>
  <property fmtid="{D5CDD505-2E9C-101B-9397-08002B2CF9AE}" pid="17" name="MSIP_Label_f0e726ee-e78c-4f89-89b8-3dcd0cc07248_Method">
    <vt:lpwstr>Privileged</vt:lpwstr>
  </property>
</Properties>
</file>