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87" r:id="rId2"/>
    <p:sldId id="379" r:id="rId3"/>
    <p:sldId id="376" r:id="rId4"/>
    <p:sldId id="2147472172" r:id="rId5"/>
    <p:sldId id="2147472169" r:id="rId6"/>
    <p:sldId id="2147472180" r:id="rId7"/>
    <p:sldId id="2147472179" r:id="rId8"/>
    <p:sldId id="391" r:id="rId9"/>
    <p:sldId id="380" r:id="rId10"/>
    <p:sldId id="381" r:id="rId11"/>
    <p:sldId id="388" r:id="rId12"/>
    <p:sldId id="2147472181" r:id="rId13"/>
    <p:sldId id="2147472182" r:id="rId14"/>
    <p:sldId id="2147472183" r:id="rId15"/>
    <p:sldId id="384" r:id="rId16"/>
    <p:sldId id="2147472184" r:id="rId17"/>
    <p:sldId id="390" r:id="rId18"/>
    <p:sldId id="2147472173" r:id="rId19"/>
    <p:sldId id="2147472174" r:id="rId20"/>
    <p:sldId id="2147472175" r:id="rId21"/>
    <p:sldId id="2147472176" r:id="rId22"/>
    <p:sldId id="2147472177" r:id="rId23"/>
    <p:sldId id="2147472185" r:id="rId24"/>
    <p:sldId id="378" r:id="rId25"/>
    <p:sldId id="2147472187"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94B73-452C-4B85-9B1E-F2CD1C46CB63}" v="10" dt="2024-01-24T10:00:04.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60941" autoAdjust="0"/>
  </p:normalViewPr>
  <p:slideViewPr>
    <p:cSldViewPr snapToGrid="0">
      <p:cViewPr varScale="1">
        <p:scale>
          <a:sx n="57" d="100"/>
          <a:sy n="57" d="100"/>
        </p:scale>
        <p:origin x="158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TG-SXD8E-001\Users\tg45\Konkurranse\M&#248;te%20med%20statssekret&#230;rer%20om%20konkurransesituasjonen%2020.09.23\Figur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10874549244403E-2"/>
          <c:y val="5.1233794252606261E-2"/>
          <c:w val="0.91433886561999156"/>
          <c:h val="0.81291472616154192"/>
        </c:manualLayout>
      </c:layout>
      <c:barChart>
        <c:barDir val="col"/>
        <c:grouping val="clustered"/>
        <c:varyColors val="0"/>
        <c:ser>
          <c:idx val="0"/>
          <c:order val="0"/>
          <c:tx>
            <c:strRef>
              <c:f>'Rentenetto og tap'!$J$40</c:f>
              <c:strCache>
                <c:ptCount val="1"/>
                <c:pt idx="0">
                  <c:v>Netto renteinntekter i prosent av gjennomsnittlig forvaltningskapital. Norske banker</c:v>
                </c:pt>
              </c:strCache>
            </c:strRef>
          </c:tx>
          <c:spPr>
            <a:solidFill>
              <a:schemeClr val="accent1"/>
            </a:solidFill>
            <a:ln>
              <a:noFill/>
            </a:ln>
            <a:effectLst/>
          </c:spPr>
          <c:invertIfNegative val="0"/>
          <c:cat>
            <c:strRef>
              <c:f>'Rentenetto og tap'!$I$41:$I$45</c:f>
              <c:strCache>
                <c:ptCount val="5"/>
                <c:pt idx="0">
                  <c:v>2019</c:v>
                </c:pt>
                <c:pt idx="1">
                  <c:v>2020</c:v>
                </c:pt>
                <c:pt idx="2">
                  <c:v>2021</c:v>
                </c:pt>
                <c:pt idx="3">
                  <c:v>2022</c:v>
                </c:pt>
                <c:pt idx="4">
                  <c:v>1. halvår 2023*</c:v>
                </c:pt>
              </c:strCache>
            </c:strRef>
          </c:cat>
          <c:val>
            <c:numRef>
              <c:f>'Rentenetto og tap'!$J$41:$J$45</c:f>
              <c:numCache>
                <c:formatCode>General</c:formatCode>
                <c:ptCount val="5"/>
                <c:pt idx="0">
                  <c:v>1.84</c:v>
                </c:pt>
                <c:pt idx="1">
                  <c:v>1.54</c:v>
                </c:pt>
                <c:pt idx="2">
                  <c:v>1.4</c:v>
                </c:pt>
                <c:pt idx="3">
                  <c:v>1.61</c:v>
                </c:pt>
                <c:pt idx="4">
                  <c:v>1.85</c:v>
                </c:pt>
              </c:numCache>
            </c:numRef>
          </c:val>
          <c:extLst>
            <c:ext xmlns:c16="http://schemas.microsoft.com/office/drawing/2014/chart" uri="{C3380CC4-5D6E-409C-BE32-E72D297353CC}">
              <c16:uniqueId val="{00000000-9CBF-4293-A2B5-7C3F2275F620}"/>
            </c:ext>
          </c:extLst>
        </c:ser>
        <c:dLbls>
          <c:showLegendKey val="0"/>
          <c:showVal val="0"/>
          <c:showCatName val="0"/>
          <c:showSerName val="0"/>
          <c:showPercent val="0"/>
          <c:showBubbleSize val="0"/>
        </c:dLbls>
        <c:gapWidth val="219"/>
        <c:overlap val="-27"/>
        <c:axId val="742695296"/>
        <c:axId val="742694216"/>
      </c:barChart>
      <c:catAx>
        <c:axId val="74269529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742694216"/>
        <c:crosses val="autoZero"/>
        <c:auto val="1"/>
        <c:lblAlgn val="ctr"/>
        <c:lblOffset val="100"/>
        <c:noMultiLvlLbl val="0"/>
      </c:catAx>
      <c:valAx>
        <c:axId val="74269421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742695296"/>
        <c:crosses val="autoZero"/>
        <c:crossBetween val="between"/>
        <c:majorUnit val="0.5"/>
      </c:valAx>
      <c:spPr>
        <a:noFill/>
        <a:ln w="25400">
          <a:solidFill>
            <a:schemeClr val="tx1"/>
          </a:solid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59A7D-9C61-4B1A-973E-EA4048797304}" type="datetimeFigureOut">
              <a:rPr lang="nb-NO" smtClean="0"/>
              <a:t>16.02.2024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D9008-DE98-4545-8D82-8DBFE2BA7DE0}" type="slidenum">
              <a:rPr lang="nb-NO" smtClean="0"/>
              <a:t>‹#›</a:t>
            </a:fld>
            <a:endParaRPr lang="nb-NO"/>
          </a:p>
        </p:txBody>
      </p:sp>
    </p:spTree>
    <p:extLst>
      <p:ext uri="{BB962C8B-B14F-4D97-AF65-F5344CB8AC3E}">
        <p14:creationId xmlns:p14="http://schemas.microsoft.com/office/powerpoint/2010/main" val="4474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2"/>
              </a:spcAft>
            </a:pPr>
            <a:endParaRPr lang="nb-NO" sz="1200" b="1" dirty="0">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BEEFDA78-C4AB-40D4-91D6-7543495B5F20}" type="slidenum">
              <a:rPr lang="nb-NO" smtClean="0"/>
              <a:t>1</a:t>
            </a:fld>
            <a:endParaRPr lang="nb-NO"/>
          </a:p>
        </p:txBody>
      </p:sp>
    </p:spTree>
    <p:extLst>
      <p:ext uri="{BB962C8B-B14F-4D97-AF65-F5344CB8AC3E}">
        <p14:creationId xmlns:p14="http://schemas.microsoft.com/office/powerpoint/2010/main" val="146191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Ifølge en analyse i Norges Bank har automatisering og digitalisering av bankdriften vært den viktigste drivkraften bak kostnadseffektiviseringen.</a:t>
            </a:r>
          </a:p>
          <a:p>
            <a:pPr marL="17145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En undersøkelse fra SSB viser at nesten alle nordmenn (96%) bruker internett til banktjenester, se figur.</a:t>
            </a:r>
          </a:p>
          <a:p>
            <a:pPr marL="171450" indent="-171450" algn="l" defTabSz="914400" rtl="0" eaLnBrk="1" latinLnBrk="0" hangingPunct="1">
              <a:spcAft>
                <a:spcPts val="1200"/>
              </a:spcAft>
              <a:buFont typeface="Symbol" panose="05050102010706020507" pitchFamily="18" charset="2"/>
              <a:buChar char="Þ"/>
            </a:pPr>
            <a:r>
              <a:rPr lang="nb-NO" sz="1200" b="0" kern="1200" dirty="0">
                <a:solidFill>
                  <a:schemeClr val="tx1"/>
                </a:solidFill>
                <a:latin typeface="+mn-lt"/>
                <a:ea typeface="+mn-ea"/>
                <a:cs typeface="+mn-cs"/>
              </a:rPr>
              <a:t>Digitaliseringen har redusert behovet for bankpersonell og bankkontorer og trukket kostnadene ned.</a:t>
            </a:r>
          </a:p>
          <a:p>
            <a:pPr marL="0" indent="0" algn="l" defTabSz="914400" rtl="0" eaLnBrk="1" latinLnBrk="0" hangingPunct="1">
              <a:spcAft>
                <a:spcPts val="1200"/>
              </a:spcAft>
              <a:buFont typeface="Symbol" panose="05050102010706020507" pitchFamily="18" charset="2"/>
              <a:buNone/>
            </a:pPr>
            <a:endParaRPr lang="nb-NO" sz="1200" b="0" kern="1200" dirty="0">
              <a:solidFill>
                <a:schemeClr val="tx1"/>
              </a:solidFill>
              <a:latin typeface="+mn-lt"/>
              <a:ea typeface="+mn-ea"/>
              <a:cs typeface="+mn-cs"/>
            </a:endParaRPr>
          </a:p>
          <a:p>
            <a:pPr algn="l" defTabSz="914400" rtl="0" eaLnBrk="1" latinLnBrk="0" hangingPunct="1">
              <a:spcAft>
                <a:spcPts val="1200"/>
              </a:spcAft>
              <a:buFont typeface="Arial" panose="020B0604020202020204" pitchFamily="34" charset="0"/>
              <a:defRPr/>
            </a:pPr>
            <a:br>
              <a:rPr lang="nb-NO" sz="1200" b="0" kern="1200" dirty="0">
                <a:solidFill>
                  <a:schemeClr val="tx1"/>
                </a:solidFill>
                <a:latin typeface="+mn-lt"/>
                <a:ea typeface="+mn-ea"/>
                <a:cs typeface="+mn-cs"/>
              </a:rPr>
            </a:br>
            <a:endParaRPr lang="nb-NO" sz="1200" b="0" kern="1200" dirty="0">
              <a:solidFill>
                <a:schemeClr val="tx1"/>
              </a:solidFill>
              <a:latin typeface="+mn-lt"/>
              <a:ea typeface="+mn-ea"/>
              <a:cs typeface="+mn-cs"/>
            </a:endParaRP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10</a:t>
            </a:fld>
            <a:endParaRPr lang="nb-NO">
              <a:solidFill>
                <a:prstClr val="black"/>
              </a:solidFill>
              <a:latin typeface="Calibri" panose="020F0502020204030204"/>
            </a:endParaRPr>
          </a:p>
        </p:txBody>
      </p:sp>
    </p:spTree>
    <p:extLst>
      <p:ext uri="{BB962C8B-B14F-4D97-AF65-F5344CB8AC3E}">
        <p14:creationId xmlns:p14="http://schemas.microsoft.com/office/powerpoint/2010/main" val="257875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defTabSz="914400" rtl="0" eaLnBrk="1" fontAlgn="base" latinLnBrk="0" hangingPunct="1">
              <a:spcAft>
                <a:spcPts val="1200"/>
              </a:spcAft>
              <a:buFont typeface="Arial" panose="020B0604020202020204" pitchFamily="34" charset="0"/>
            </a:pPr>
            <a:r>
              <a:rPr lang="nb-NO" sz="1200" b="0" kern="1200" dirty="0">
                <a:solidFill>
                  <a:schemeClr val="tx1"/>
                </a:solidFill>
                <a:latin typeface="+mn-lt"/>
                <a:ea typeface="+mn-ea"/>
                <a:cs typeface="+mn-cs"/>
              </a:rPr>
              <a:t>Digitaliseringen har kommet kundene til gode på flere måter:</a:t>
            </a:r>
          </a:p>
          <a:p>
            <a:pPr marL="228600" indent="-228600" algn="l" defTabSz="914400" rtl="0" eaLnBrk="1" latinLnBrk="0" hangingPunct="1">
              <a:spcAft>
                <a:spcPts val="1200"/>
              </a:spcAft>
              <a:buFont typeface="Arial" panose="020B0604020202020204" pitchFamily="34" charset="0"/>
              <a:buAutoNum type="arabicPeriod"/>
            </a:pPr>
            <a:r>
              <a:rPr lang="nb-NO" sz="1200" b="0" kern="1200" dirty="0">
                <a:solidFill>
                  <a:schemeClr val="tx1"/>
                </a:solidFill>
                <a:latin typeface="+mn-lt"/>
                <a:ea typeface="+mn-ea"/>
                <a:cs typeface="+mn-cs"/>
              </a:rPr>
              <a:t>Digitaliseringen har gitt kundene bedre banktjenester, både ved at det har gjort kundene mer selvbetjente og mindre avhengige av å møte opp fysisk i et banklokale.</a:t>
            </a:r>
          </a:p>
          <a:p>
            <a:pPr marL="228600" indent="-228600" algn="l" defTabSz="914400" rtl="0" eaLnBrk="1" latinLnBrk="0" hangingPunct="1">
              <a:spcAft>
                <a:spcPts val="1200"/>
              </a:spcAft>
              <a:buFont typeface="Arial" panose="020B0604020202020204" pitchFamily="34" charset="0"/>
              <a:buAutoNum type="arabicPeriod"/>
            </a:pPr>
            <a:r>
              <a:rPr lang="nb-NO" sz="1200" b="0" kern="1200" dirty="0">
                <a:solidFill>
                  <a:schemeClr val="tx1"/>
                </a:solidFill>
                <a:latin typeface="+mn-lt"/>
                <a:ea typeface="+mn-ea"/>
                <a:cs typeface="+mn-cs"/>
              </a:rPr>
              <a:t>Digitaliseringen har gjort det lettere for kundene å sammenlikne priser på banktjenester og å bytte bank.</a:t>
            </a:r>
          </a:p>
          <a:p>
            <a:pPr marL="228600" indent="-228600" algn="l" defTabSz="914400" rtl="0" eaLnBrk="1" latinLnBrk="0" hangingPunct="1">
              <a:spcAft>
                <a:spcPts val="1200"/>
              </a:spcAft>
              <a:buFont typeface="Arial" panose="020B0604020202020204" pitchFamily="34" charset="0"/>
              <a:buAutoNum type="arabicPeriod"/>
            </a:pPr>
            <a:r>
              <a:rPr lang="nb-NO" sz="1200" b="0" kern="1200" dirty="0">
                <a:solidFill>
                  <a:schemeClr val="tx1"/>
                </a:solidFill>
                <a:latin typeface="+mn-lt"/>
                <a:ea typeface="+mn-ea"/>
                <a:cs typeface="+mn-cs"/>
              </a:rPr>
              <a:t>Effektiviseringen har bidratt til billigere banktjenester.</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Siden slutten av 80-tallet har de norske bankene halvert rentemarginen, se figur.</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I tillegg betaler ikke kundene for en stor del av betalingstjenestene.</a:t>
            </a:r>
          </a:p>
          <a:p>
            <a:pPr marL="17145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Rentemarginen har ikke falt etter finanskrisen i 2008.</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kan skyldes både mer omfattende regulering og innføring av finansskatt som har økt kostnadene.</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I tillegg kan det skyldes økte kapitalkrav fra myndighetene som har trukket egenkapitalen i bankene opp og ført til at bankene må ha en høyere rentemargin for å opprettholde egenkapitalavkastningen.</a:t>
            </a: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11</a:t>
            </a:fld>
            <a:endParaRPr lang="nb-NO">
              <a:solidFill>
                <a:prstClr val="black"/>
              </a:solidFill>
              <a:latin typeface="Calibri" panose="020F0502020204030204"/>
            </a:endParaRPr>
          </a:p>
        </p:txBody>
      </p:sp>
    </p:spTree>
    <p:extLst>
      <p:ext uri="{BB962C8B-B14F-4D97-AF65-F5344CB8AC3E}">
        <p14:creationId xmlns:p14="http://schemas.microsoft.com/office/powerpoint/2010/main" val="204570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nb-NO" sz="1200" b="0" kern="1200" dirty="0">
                <a:solidFill>
                  <a:schemeClr val="tx1"/>
                </a:solidFill>
                <a:latin typeface="+mn-lt"/>
                <a:ea typeface="+mn-ea"/>
                <a:cs typeface="+mn-cs"/>
              </a:rPr>
              <a:t>Finansdepartementet spør om hvordan bankbytteløsningene fungerer og om det er rom for forbedringer.</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nb-NO" sz="1200" b="0" kern="1200" dirty="0">
              <a:solidFill>
                <a:schemeClr val="tx1"/>
              </a:solidFill>
              <a:latin typeface="+mn-lt"/>
              <a:ea typeface="+mn-ea"/>
              <a:cs typeface="+mn-cs"/>
            </a:endParaRPr>
          </a:p>
          <a:p>
            <a:pPr marL="0" indent="0" algn="l" defTabSz="914400" rtl="0" eaLnBrk="1"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Finans Norge mener det er enkelt å bytte bank i Norge:</a:t>
            </a:r>
          </a:p>
          <a:p>
            <a:pPr marL="17145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Norske bankkunder kan velge mellom 118 banker i Norge.</a:t>
            </a:r>
          </a:p>
          <a:p>
            <a:pPr marL="1085850" lvl="2"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er på nivå med antall banker i Sverige og høyere enn i Danmark.</a:t>
            </a:r>
          </a:p>
          <a:p>
            <a:pPr marL="171450" lvl="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Norske banker har samlet seg om bransjeregler som skal sikre god samhandling mellom bankene ved overføring av konto og kundeforhold.</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Finansdepartementet skriver selv i Finansmarkedsmeldingen for 2021 at bransjereglene har bidratt mye til enklere bankbytte.</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Bransjereglene har i stor grad blitt lovfestet i ny finansavtalelov.</a:t>
            </a:r>
          </a:p>
          <a:p>
            <a:pPr marL="171450" lvl="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I tillegg har de norske bankene utviklet digitale løsninger som gjør bankbytter stadig enklere og raskere.</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 norske bankene tilbyr heldigital flytting av kundeforhold, der alle avtaler signeres med BankID.</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I tillegg blir alle eFaktura sendt til samtlige av kundens bankforbindelser.</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Banker tilbyr også selvbetjent flytting av faste betalingsoppdrag med AvtaleGiro.</a:t>
            </a:r>
          </a:p>
        </p:txBody>
      </p:sp>
      <p:sp>
        <p:nvSpPr>
          <p:cNvPr id="4" name="Plassholder for lysbildenummer 3"/>
          <p:cNvSpPr>
            <a:spLocks noGrp="1"/>
          </p:cNvSpPr>
          <p:nvPr>
            <p:ph type="sldNum" sz="quarter" idx="5"/>
          </p:nvPr>
        </p:nvSpPr>
        <p:spPr/>
        <p:txBody>
          <a:bodyPr/>
          <a:lstStyle/>
          <a:p>
            <a:fld id="{533E9703-E6A0-453B-B428-18624FF2EBF5}" type="slidenum">
              <a:rPr lang="nb-NO" smtClean="0"/>
              <a:t>12</a:t>
            </a:fld>
            <a:endParaRPr lang="nb-NO" dirty="0"/>
          </a:p>
        </p:txBody>
      </p:sp>
    </p:spTree>
    <p:extLst>
      <p:ext uri="{BB962C8B-B14F-4D97-AF65-F5344CB8AC3E}">
        <p14:creationId xmlns:p14="http://schemas.microsoft.com/office/powerpoint/2010/main" val="48598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Finansdepartementet refererer til bankbytteløsninger i Storbritannia og Nederland, der innbetalinger til gammel konto automatisk overføres til ny konto og den som overfører til gammel konto får automatisk melding med ny kontoinformasjon. </a:t>
            </a:r>
          </a:p>
          <a:p>
            <a:pPr marL="17145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Norske banker tilbyr allerede slike tjenester for bedrifter som sikrer at innbetalinger til gammel konto overføres til ny konto og der bedrifter kan sjekke om en konto er aktiv.</a:t>
            </a:r>
          </a:p>
          <a:p>
            <a:pPr marL="171450" indent="-171450" algn="l" defTabSz="914400" rtl="0" eaLnBrk="1" latinLnBrk="0" hangingPunct="1">
              <a:spcAft>
                <a:spcPts val="1200"/>
              </a:spcAft>
              <a:buFont typeface="Symbol" panose="05050102010706020507" pitchFamily="18" charset="2"/>
              <a:buChar char="Þ"/>
            </a:pPr>
            <a:r>
              <a:rPr lang="nb-NO" sz="1200" b="0" kern="1200" dirty="0">
                <a:solidFill>
                  <a:schemeClr val="tx1"/>
                </a:solidFill>
                <a:latin typeface="+mn-lt"/>
                <a:ea typeface="+mn-ea"/>
                <a:cs typeface="+mn-cs"/>
              </a:rPr>
              <a:t>Det begrenser feilsendte betalinger til både privatpersoner og bedrifter.</a:t>
            </a:r>
          </a:p>
          <a:p>
            <a:pPr marL="17145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er ingen banker som tilbyr lignende tjenester for privatmarkedet.</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skyldes trolig at privatpersoner har færre innbetalinger og at det er mest praktisk å bare orientere om nytt kontonummer ved bankbytte.</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I tillegg vil en slik tjeneste være utsatt for angrep fra svindlere og kreve omfattende sikkerhetstiltak. </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Finans Norge anser det derfor ikke som hensiktsmessig å etablere fellesordninger som i praksis bare utsetter en nødvendig oppgave.</a:t>
            </a:r>
          </a:p>
          <a:p>
            <a:pPr marL="171450" lvl="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Etter Finans Norges vurdering vil ikke kontonummerportabilitet være et avgjørende tiltak for å forenkle bankbytte.</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er den underliggende infrastrukturen som avgjør hvor enkelt det er å bytte bank, og her ligger vi langt framme i Norge.</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Utviklingen i betalingsmarkedet gjør dessuten kontonummer stadig mindre relevant for kundene, der de aller fleste betalinger gjennomføres uten å oppgi kontonummer.</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kontonummerportabilitet vil kreve betydelige investeringer fra bankene.</a:t>
            </a:r>
          </a:p>
          <a:p>
            <a:pPr marL="1085850" lvl="2"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Ifølge en fersk rapport fra EU-kommisjonen er forventede kostnader ved kontonummerportabilitet langt høyere enn forventet verdi.</a:t>
            </a:r>
          </a:p>
        </p:txBody>
      </p:sp>
      <p:sp>
        <p:nvSpPr>
          <p:cNvPr id="4" name="Plassholder for lysbildenummer 3"/>
          <p:cNvSpPr>
            <a:spLocks noGrp="1"/>
          </p:cNvSpPr>
          <p:nvPr>
            <p:ph type="sldNum" sz="quarter" idx="5"/>
          </p:nvPr>
        </p:nvSpPr>
        <p:spPr/>
        <p:txBody>
          <a:bodyPr/>
          <a:lstStyle/>
          <a:p>
            <a:fld id="{533E9703-E6A0-453B-B428-18624FF2EBF5}" type="slidenum">
              <a:rPr lang="nb-NO" smtClean="0"/>
              <a:t>13</a:t>
            </a:fld>
            <a:endParaRPr lang="nb-NO" dirty="0"/>
          </a:p>
        </p:txBody>
      </p:sp>
    </p:spTree>
    <p:extLst>
      <p:ext uri="{BB962C8B-B14F-4D97-AF65-F5344CB8AC3E}">
        <p14:creationId xmlns:p14="http://schemas.microsoft.com/office/powerpoint/2010/main" val="192871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defTabSz="914400" rtl="0" eaLnBrk="1" fontAlgn="base" latinLnBrk="0" hangingPunct="1">
              <a:spcAft>
                <a:spcPts val="1200"/>
              </a:spcAft>
              <a:buFont typeface="Arial" panose="020B0604020202020204" pitchFamily="34" charset="0"/>
            </a:pPr>
            <a:r>
              <a:rPr lang="nb-NO" sz="1200" b="0" kern="1200" dirty="0">
                <a:solidFill>
                  <a:schemeClr val="tx1"/>
                </a:solidFill>
                <a:latin typeface="+mn-lt"/>
                <a:ea typeface="+mn-ea"/>
                <a:cs typeface="+mn-cs"/>
              </a:rPr>
              <a:t>Selv om det har blitt betydelig enklere å bytte bank i Norge, jobber banknæringen kontinuerlig med å forenkle bankbytter ytterligere.</a:t>
            </a:r>
          </a:p>
          <a:p>
            <a:pPr marL="285750" indent="-2857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Finans Norge har utviklet en standardmal for bankbytteskjema for bankene, og</a:t>
            </a:r>
          </a:p>
          <a:p>
            <a:pPr marL="285750" indent="-2857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Forklaringsdokument om bytteprosessen til kundene. </a:t>
            </a:r>
          </a:p>
          <a:p>
            <a:pPr marL="0" indent="0" algn="l" defTabSz="914400" rtl="0" eaLnBrk="1" fontAlgn="base" latinLnBrk="0" hangingPunct="1">
              <a:spcAft>
                <a:spcPts val="1200"/>
              </a:spcAft>
              <a:buFont typeface="Arial" panose="020B0604020202020204" pitchFamily="34" charset="0"/>
              <a:buNone/>
            </a:pPr>
            <a:endParaRPr lang="nb-NO" sz="1200" b="0" kern="1200" dirty="0">
              <a:solidFill>
                <a:schemeClr val="tx1"/>
              </a:solidFill>
              <a:latin typeface="+mn-lt"/>
              <a:ea typeface="+mn-ea"/>
              <a:cs typeface="+mn-cs"/>
            </a:endParaRPr>
          </a:p>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Finans Norge har også identifisert ytterligere muligheter for å forenkle bankbytter.</a:t>
            </a:r>
          </a:p>
          <a:p>
            <a:pPr marL="171450" marR="0" lvl="0" indent="-1714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lang="nb-NO" sz="1200" b="0" kern="1200" dirty="0">
                <a:solidFill>
                  <a:schemeClr val="tx1"/>
                </a:solidFill>
                <a:latin typeface="+mn-lt"/>
                <a:ea typeface="+mn-ea"/>
                <a:cs typeface="+mn-cs"/>
              </a:rPr>
              <a:t>Finans Norge arbeider med å justere bankbytteskjemaet, slik at kunden får gjennomført bankbyttet så snart som mulig i stedet for på en bestemt dato. </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Finansavtaleloven gir kunden rett til å sette en flyttedato.</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bidrar sammen med bankenes maksimumsfrister til at bytteprosessen i praksis tar 14 dager.</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Bankbytter kan også forenkles ytterligere ved å frikoble BankID fra kundeforholdet i den enkelte bank.</a:t>
            </a:r>
          </a:p>
          <a:p>
            <a:pPr marL="628650" marR="0" lvl="1" indent="-1714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lang="nb-NO" sz="1200" b="0" kern="1200" dirty="0">
                <a:solidFill>
                  <a:schemeClr val="tx1"/>
                </a:solidFill>
                <a:latin typeface="+mn-lt"/>
                <a:ea typeface="+mn-ea"/>
                <a:cs typeface="+mn-cs"/>
              </a:rPr>
              <a:t>Banker kan kreve at kunder som avslutter kundeforhold, leverer tilbake BankID.</a:t>
            </a:r>
          </a:p>
          <a:p>
            <a:pPr marL="628650" marR="0" lvl="1" indent="-1714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lang="nb-NO" sz="1200" b="0" kern="1200" dirty="0">
                <a:solidFill>
                  <a:schemeClr val="tx1"/>
                </a:solidFill>
                <a:latin typeface="+mn-lt"/>
                <a:ea typeface="+mn-ea"/>
                <a:cs typeface="+mn-cs"/>
              </a:rPr>
              <a:t>Det kan skape uheldige situasjoner ved bankbytte, der kunder står uten BankID.</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Men det er satt i gang et prosjekt for å samle all utstedelse av BankID hos BankID.</a:t>
            </a:r>
          </a:p>
          <a:p>
            <a:pPr marL="628650" lvl="1" indent="-171450" algn="l" defTabSz="914400" rtl="0" eaLnBrk="1" fontAlgn="base" latinLnBrk="0" hangingPunct="1">
              <a:spcAft>
                <a:spcPts val="1200"/>
              </a:spcAft>
              <a:buFont typeface="Symbol" panose="05050102010706020507" pitchFamily="18" charset="2"/>
              <a:buChar char="Þ"/>
            </a:pPr>
            <a:r>
              <a:rPr lang="nb-NO" sz="1200" b="0" kern="1200" dirty="0">
                <a:solidFill>
                  <a:schemeClr val="tx1"/>
                </a:solidFill>
                <a:latin typeface="+mn-lt"/>
                <a:ea typeface="+mn-ea"/>
                <a:cs typeface="+mn-cs"/>
              </a:rPr>
              <a:t>Det kan hindre situasjoner der kunden står uten BankID.</a:t>
            </a:r>
          </a:p>
        </p:txBody>
      </p:sp>
      <p:sp>
        <p:nvSpPr>
          <p:cNvPr id="4" name="Plassholder for lysbildenummer 3"/>
          <p:cNvSpPr>
            <a:spLocks noGrp="1"/>
          </p:cNvSpPr>
          <p:nvPr>
            <p:ph type="sldNum" sz="quarter" idx="5"/>
          </p:nvPr>
        </p:nvSpPr>
        <p:spPr/>
        <p:txBody>
          <a:bodyPr/>
          <a:lstStyle/>
          <a:p>
            <a:fld id="{533E9703-E6A0-453B-B428-18624FF2EBF5}" type="slidenum">
              <a:rPr lang="nb-NO" smtClean="0"/>
              <a:t>14</a:t>
            </a:fld>
            <a:endParaRPr lang="nb-NO" dirty="0"/>
          </a:p>
        </p:txBody>
      </p:sp>
    </p:spTree>
    <p:extLst>
      <p:ext uri="{BB962C8B-B14F-4D97-AF65-F5344CB8AC3E}">
        <p14:creationId xmlns:p14="http://schemas.microsoft.com/office/powerpoint/2010/main" val="191593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Finansdepartementet spør om informasjon om spareprodukter og bankbytteløsninger er god nok.</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Finans Norge mener denne informasjon er lett tilgjengelig for kundene i Norge.</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Digitale plattformer som Finansportalen og Renteradar bidrar til det, der kundene kan sammenligne priser på innskudd, lån og ulike spareprodukter.</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I tillegg stiller MIFID krav til bankene om hvilken informasjon de skal gi kundene om spareprodukter.</a:t>
            </a:r>
          </a:p>
          <a:p>
            <a:pPr algn="l" defTabSz="914400" rtl="0" eaLnBrk="1" fontAlgn="base" latinLnBrk="0" hangingPunct="1">
              <a:spcAft>
                <a:spcPts val="1200"/>
              </a:spcAft>
              <a:buFont typeface="Arial" panose="020B0604020202020204" pitchFamily="34" charset="0"/>
            </a:pPr>
            <a:endParaRPr lang="nb-NO" sz="1200" b="0" kern="1200" dirty="0">
              <a:solidFill>
                <a:schemeClr val="tx1"/>
              </a:solidFill>
              <a:latin typeface="+mn-lt"/>
              <a:ea typeface="+mn-ea"/>
              <a:cs typeface="+mn-cs"/>
            </a:endParaRPr>
          </a:p>
          <a:p>
            <a:pPr algn="l" defTabSz="914400" rtl="0" eaLnBrk="1" fontAlgn="base" latinLnBrk="0" hangingPunct="1">
              <a:spcAft>
                <a:spcPts val="1200"/>
              </a:spcAft>
              <a:buFont typeface="Arial" panose="020B0604020202020204" pitchFamily="34" charset="0"/>
            </a:pPr>
            <a:r>
              <a:rPr lang="nb-NO" sz="1200" b="0" kern="1200" dirty="0">
                <a:solidFill>
                  <a:schemeClr val="tx1"/>
                </a:solidFill>
                <a:latin typeface="+mn-lt"/>
                <a:ea typeface="+mn-ea"/>
                <a:cs typeface="+mn-cs"/>
              </a:rPr>
              <a:t>Budsjettforliket inneholdt krav om mer omfattende rapportering til Finansportalen, blant annet gjennomsnittlige renter på boliglån, data som danner grunnlag for prising og tildeling av lån og hvilke geografiske områder bankene tilbyr lån i.</a:t>
            </a:r>
          </a:p>
          <a:p>
            <a:pPr marL="171450" indent="-171450" algn="l" defTabSz="914400" rtl="0" eaLnBrk="1" fontAlgn="base" latinLnBrk="0" hangingPunct="1">
              <a:spcAft>
                <a:spcPts val="1200"/>
              </a:spcAft>
              <a:buFont typeface="Symbol" panose="05050102010706020507" pitchFamily="18" charset="2"/>
              <a:buChar char="Þ"/>
            </a:pPr>
            <a:r>
              <a:rPr lang="nb-NO" sz="1200" b="0" kern="1200" dirty="0">
                <a:solidFill>
                  <a:schemeClr val="tx1"/>
                </a:solidFill>
                <a:latin typeface="+mn-lt"/>
                <a:ea typeface="+mn-ea"/>
                <a:cs typeface="+mn-cs"/>
              </a:rPr>
              <a:t>Det vil påføre bankene større rapporteringskostnader med uklar nytte for samfunnet.</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I Finansportalen kan privatpersoner allerede spesifisere markedsområde og flere andre detaljer.</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Gjennomsnittsrenter gir ikke nødvendigvis forbrukerne bedre info om hvilke rentebetingelser de kan få.</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Ytterligere informasjon kan også gjøre Finansportalen mindre brukervennlig.</a:t>
            </a:r>
          </a:p>
          <a:p>
            <a:pPr marL="171450" indent="-171450" algn="l" defTabSz="914400" rtl="0" eaLnBrk="1" fontAlgn="base" latinLnBrk="0" hangingPunct="1">
              <a:spcAft>
                <a:spcPts val="1200"/>
              </a:spcAft>
              <a:buFont typeface="Symbol" panose="05050102010706020507" pitchFamily="18" charset="2"/>
              <a:buChar char="Þ"/>
            </a:pPr>
            <a:r>
              <a:rPr lang="nb-NO" sz="1200" b="0" kern="1200" dirty="0">
                <a:solidFill>
                  <a:schemeClr val="tx1"/>
                </a:solidFill>
                <a:latin typeface="+mn-lt"/>
                <a:ea typeface="+mn-ea"/>
                <a:cs typeface="+mn-cs"/>
              </a:rPr>
              <a:t>Vi ser ikke behov for å endre innrapporteringskravene til Finansportalen.</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Bankene kan dessuten komme i brudd med konkurranselovgivningen om de publiserer fullstendige prisingsmodeller eller detaljerte data som danner grunnlag for prising.</a:t>
            </a:r>
          </a:p>
          <a:p>
            <a:pPr marL="285750" indent="-285750" fontAlgn="base">
              <a:buFont typeface="Arial" panose="020B0604020202020204" pitchFamily="34" charset="0"/>
              <a:buChar char="•"/>
            </a:pPr>
            <a:endParaRPr lang="nb-NO" sz="1200" b="1" dirty="0">
              <a:effectLst/>
              <a:latin typeface="+mn-lt"/>
              <a:ea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533E9703-E6A0-453B-B428-18624FF2EBF5}" type="slidenum">
              <a:rPr lang="nb-NO" smtClean="0"/>
              <a:t>15</a:t>
            </a:fld>
            <a:endParaRPr lang="nb-NO" dirty="0"/>
          </a:p>
        </p:txBody>
      </p:sp>
    </p:spTree>
    <p:extLst>
      <p:ext uri="{BB962C8B-B14F-4D97-AF65-F5344CB8AC3E}">
        <p14:creationId xmlns:p14="http://schemas.microsoft.com/office/powerpoint/2010/main" val="216019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r>
              <a:rPr lang="nb-NO" sz="1200" b="0" kern="1200" dirty="0">
                <a:solidFill>
                  <a:schemeClr val="tx1"/>
                </a:solidFill>
                <a:latin typeface="+mn-lt"/>
                <a:ea typeface="+mn-ea"/>
                <a:cs typeface="+mn-cs"/>
              </a:rPr>
              <a:t>Finansdepartementet spør også om dagens løsninger er godt nok tilpasset ikke-digitale kunder.</a:t>
            </a:r>
          </a:p>
          <a:p>
            <a:pPr marL="0" indent="0" algn="l" defTabSz="914400" rtl="0" eaLnBrk="1" fontAlgn="base" latinLnBrk="0" hangingPunct="1">
              <a:spcAft>
                <a:spcPts val="1200"/>
              </a:spcAft>
              <a:buFont typeface="Arial" panose="020B0604020202020204" pitchFamily="34" charset="0"/>
              <a:buNone/>
            </a:pPr>
            <a:endParaRPr lang="nb-NO" sz="1200" b="0" kern="1200" dirty="0">
              <a:solidFill>
                <a:schemeClr val="tx1"/>
              </a:solidFill>
              <a:latin typeface="+mn-lt"/>
              <a:ea typeface="+mn-ea"/>
              <a:cs typeface="+mn-cs"/>
            </a:endParaRPr>
          </a:p>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Det kan være flere grunner til at bankkunder er ikke-digitale.</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Noen av de er mer permanente, for eksempel funksjonsnedsettelser og språkferdigheter.</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Andre vil variere over tid, for eksempel digital kompetanse og adgang til digitale verktøy. </a:t>
            </a:r>
          </a:p>
          <a:p>
            <a:pPr marL="0" indent="0" algn="l" defTabSz="914400" rtl="0" eaLnBrk="1" fontAlgn="base" latinLnBrk="0" hangingPunct="1">
              <a:spcAft>
                <a:spcPts val="1200"/>
              </a:spcAft>
              <a:buFont typeface="Arial" panose="020B0604020202020204" pitchFamily="34" charset="0"/>
              <a:buNone/>
            </a:pPr>
            <a:endParaRPr lang="nb-NO" sz="1200" b="0" kern="1200" dirty="0">
              <a:solidFill>
                <a:schemeClr val="tx1"/>
              </a:solidFill>
              <a:latin typeface="+mn-lt"/>
              <a:ea typeface="+mn-ea"/>
              <a:cs typeface="+mn-cs"/>
            </a:endParaRPr>
          </a:p>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Resultater fra en undersøkelse fra SSB viser at barrierer for digital kompetanse og tilgang til digitale verktøy blir stadig mindre. </a:t>
            </a:r>
          </a:p>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Undersøkelsen viser at en stadig høyere andel av de eldste benytter internett til banktjenester, se figur.</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Disse andelene vil trolig øke ytterligere.</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97 % i alderen 45-64 år bruker internett til banktjenester.</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Om disse holder seg like digitale, vil nesten alle i alderen 65-79 år benytte internett til banktjenester om et par tiår.</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er imidlertid naturlig at kundene blir mindre digitale når de når en viss alder.</a:t>
            </a: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16</a:t>
            </a:fld>
            <a:endParaRPr lang="nb-NO">
              <a:solidFill>
                <a:prstClr val="black"/>
              </a:solidFill>
              <a:latin typeface="Calibri" panose="020F0502020204030204"/>
            </a:endParaRPr>
          </a:p>
        </p:txBody>
      </p:sp>
    </p:spTree>
    <p:extLst>
      <p:ext uri="{BB962C8B-B14F-4D97-AF65-F5344CB8AC3E}">
        <p14:creationId xmlns:p14="http://schemas.microsoft.com/office/powerpoint/2010/main" val="2256816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Selv om stadig flere blir digitale, erkjenner Finans Norge at flere kunder verken er tilstrekkelig digitale eller kan bli tilstrekkelig digitale.</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Finans Norge og medlemsbankene har derfor utviklet en bransjenorm som forplikter medlemsbankene til å: </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tilby tjenester for ikke-digitale kunder, slik at de kan betale regninger og overføre penger uten digitale løsninger,</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tilby kundene disposisjonsfullmakt, slik at ikke-digitale kunder kan gi andre adgang til å betale regninger og</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tilby veiledning til digitale bankløsninger.</a:t>
            </a:r>
          </a:p>
        </p:txBody>
      </p:sp>
      <p:sp>
        <p:nvSpPr>
          <p:cNvPr id="4" name="Plassholder for lysbildenummer 3"/>
          <p:cNvSpPr>
            <a:spLocks noGrp="1"/>
          </p:cNvSpPr>
          <p:nvPr>
            <p:ph type="sldNum" sz="quarter" idx="5"/>
          </p:nvPr>
        </p:nvSpPr>
        <p:spPr/>
        <p:txBody>
          <a:bodyPr/>
          <a:lstStyle/>
          <a:p>
            <a:fld id="{533E9703-E6A0-453B-B428-18624FF2EBF5}" type="slidenum">
              <a:rPr lang="nb-NO" smtClean="0"/>
              <a:t>17</a:t>
            </a:fld>
            <a:endParaRPr lang="nb-NO" dirty="0"/>
          </a:p>
        </p:txBody>
      </p:sp>
    </p:spTree>
    <p:extLst>
      <p:ext uri="{BB962C8B-B14F-4D97-AF65-F5344CB8AC3E}">
        <p14:creationId xmlns:p14="http://schemas.microsoft.com/office/powerpoint/2010/main" val="2188947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Finansdepartementet etterspør tiltak som kan styrke konkurransen i bankmarkedet.</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Finans Norge mener at konkurransen er sterk. </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Menon Economics har gjennomført en utredning med flere indikatorer som signaliserer at konkurransen er sterk i Norge i forhold til sammenliknbare land som Sverige, Danmark, Finland og Nederland.</a:t>
            </a:r>
          </a:p>
          <a:p>
            <a:pPr marL="0" indent="0" algn="l" defTabSz="914400" rtl="0" eaLnBrk="1" fontAlgn="base" latinLnBrk="0" hangingPunct="1">
              <a:spcAft>
                <a:spcPts val="1200"/>
              </a:spcAft>
              <a:buFont typeface="Arial" panose="020B0604020202020204" pitchFamily="34" charset="0"/>
              <a:buNone/>
            </a:pPr>
            <a:endParaRPr lang="nb-NO" sz="1200" b="0" kern="1200" dirty="0">
              <a:solidFill>
                <a:schemeClr val="tx1"/>
              </a:solidFill>
              <a:latin typeface="+mn-lt"/>
              <a:ea typeface="+mn-ea"/>
              <a:cs typeface="+mn-cs"/>
            </a:endParaRPr>
          </a:p>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Utredningen viser at norsk banksektor er lite konsentrert i forhold til sammenliknbare land. </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 2 største bankene i Norge har en lav samlet marksandel i personmarkedet sammenlignet med de 2 største bankene i øvrige land, se figur.</a:t>
            </a:r>
          </a:p>
          <a:p>
            <a:pPr marL="171450" indent="-171450" algn="l" defTabSz="914400" rtl="0" eaLnBrk="1" fontAlgn="base" latinLnBrk="0" hangingPunct="1">
              <a:spcAft>
                <a:spcPts val="1200"/>
              </a:spcAft>
              <a:buFont typeface="Symbol" panose="05050102010706020507" pitchFamily="18" charset="2"/>
              <a:buChar char="Þ"/>
            </a:pPr>
            <a:r>
              <a:rPr lang="nb-NO" sz="1200" b="0" kern="1200" dirty="0">
                <a:solidFill>
                  <a:schemeClr val="tx1"/>
                </a:solidFill>
                <a:latin typeface="+mn-lt"/>
                <a:ea typeface="+mn-ea"/>
                <a:cs typeface="+mn-cs"/>
              </a:rPr>
              <a:t>Det indikerer at de største bankene i Norge har lav markedsmakt sammenliknet med de største bankene i andre land.</a:t>
            </a:r>
          </a:p>
          <a:p>
            <a:pPr marL="0" indent="0" algn="l" defTabSz="914400" rtl="0" eaLnBrk="1" fontAlgn="base" latinLnBrk="0" hangingPunct="1">
              <a:spcAft>
                <a:spcPts val="1200"/>
              </a:spcAft>
              <a:buFont typeface="Arial" panose="020B0604020202020204" pitchFamily="34" charset="0"/>
              <a:buNone/>
            </a:pPr>
            <a:br>
              <a:rPr lang="nb-NO" sz="1200" b="0" kern="1200" dirty="0">
                <a:solidFill>
                  <a:schemeClr val="tx1"/>
                </a:solidFill>
                <a:latin typeface="+mn-lt"/>
                <a:ea typeface="+mn-ea"/>
                <a:cs typeface="+mn-cs"/>
              </a:rPr>
            </a:br>
            <a:endParaRPr lang="nb-NO" sz="1200" b="0" kern="1200" dirty="0">
              <a:solidFill>
                <a:schemeClr val="tx1"/>
              </a:solidFill>
              <a:latin typeface="+mn-lt"/>
              <a:ea typeface="+mn-ea"/>
              <a:cs typeface="+mn-cs"/>
            </a:endParaRP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18</a:t>
            </a:fld>
            <a:endParaRPr lang="nb-NO">
              <a:solidFill>
                <a:prstClr val="black"/>
              </a:solidFill>
              <a:latin typeface="Calibri" panose="020F0502020204030204"/>
            </a:endParaRPr>
          </a:p>
        </p:txBody>
      </p:sp>
    </p:spTree>
    <p:extLst>
      <p:ext uri="{BB962C8B-B14F-4D97-AF65-F5344CB8AC3E}">
        <p14:creationId xmlns:p14="http://schemas.microsoft.com/office/powerpoint/2010/main" val="2612847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Utredningen viser også at de største norske bankene, DNB og Nordea, har tapt markedsandeler til mellomstore banker, se figur.</a:t>
            </a:r>
          </a:p>
          <a:p>
            <a:pPr marL="171450" indent="-171450" algn="l" defTabSz="914400" rtl="0" eaLnBrk="1" fontAlgn="base" latinLnBrk="0" hangingPunct="1">
              <a:spcAft>
                <a:spcPts val="1200"/>
              </a:spcAft>
              <a:buFont typeface="Symbol" panose="05050102010706020507" pitchFamily="18" charset="2"/>
              <a:buChar char="Þ"/>
            </a:pPr>
            <a:r>
              <a:rPr lang="nb-NO" sz="1200" b="0" kern="1200" dirty="0">
                <a:solidFill>
                  <a:schemeClr val="tx1"/>
                </a:solidFill>
                <a:latin typeface="+mn-lt"/>
                <a:ea typeface="+mn-ea"/>
                <a:cs typeface="+mn-cs"/>
              </a:rPr>
              <a:t>Det kan indikere redusert markedsmakt og økt konkurranse i Norge.</a:t>
            </a:r>
          </a:p>
          <a:p>
            <a:pPr marL="0" indent="0" algn="l">
              <a:buFont typeface="Symbol" panose="05050102010706020507" pitchFamily="18" charset="2"/>
              <a:buNone/>
            </a:pPr>
            <a:endParaRPr lang="nb-NO" dirty="0">
              <a:latin typeface="+mn-lt"/>
            </a:endParaRP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19</a:t>
            </a:fld>
            <a:endParaRPr lang="nb-NO">
              <a:solidFill>
                <a:prstClr val="black"/>
              </a:solidFill>
              <a:latin typeface="Calibri" panose="020F0502020204030204"/>
            </a:endParaRPr>
          </a:p>
        </p:txBody>
      </p:sp>
    </p:spTree>
    <p:extLst>
      <p:ext uri="{BB962C8B-B14F-4D97-AF65-F5344CB8AC3E}">
        <p14:creationId xmlns:p14="http://schemas.microsoft.com/office/powerpoint/2010/main" val="5975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buFont typeface="Arial" panose="020B0604020202020204" pitchFamily="34" charset="0"/>
              <a:buNone/>
            </a:pPr>
            <a:endParaRPr lang="nb-NO" dirty="0">
              <a:highlight>
                <a:srgbClr val="FFFF00"/>
              </a:highlight>
            </a:endParaRPr>
          </a:p>
        </p:txBody>
      </p:sp>
      <p:sp>
        <p:nvSpPr>
          <p:cNvPr id="4" name="Plassholder for lysbildenummer 3"/>
          <p:cNvSpPr>
            <a:spLocks noGrp="1"/>
          </p:cNvSpPr>
          <p:nvPr>
            <p:ph type="sldNum" sz="quarter" idx="5"/>
          </p:nvPr>
        </p:nvSpPr>
        <p:spPr/>
        <p:txBody>
          <a:bodyPr/>
          <a:lstStyle/>
          <a:p>
            <a:fld id="{533E9703-E6A0-453B-B428-18624FF2EBF5}" type="slidenum">
              <a:rPr lang="nb-NO" smtClean="0"/>
              <a:t>2</a:t>
            </a:fld>
            <a:endParaRPr lang="nb-NO" dirty="0"/>
          </a:p>
        </p:txBody>
      </p:sp>
    </p:spTree>
    <p:extLst>
      <p:ext uri="{BB962C8B-B14F-4D97-AF65-F5344CB8AC3E}">
        <p14:creationId xmlns:p14="http://schemas.microsoft.com/office/powerpoint/2010/main" val="2287907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Norge har også høy kundemobilitet på boliglån sammenlignet med øvrige land.</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I 2022 byttet privatkunder i Norge boliglånsbank i minst like stor grad som privatkunder i øvrige land gjorde i løpet av de siste 5 årene, se figur.</a:t>
            </a:r>
          </a:p>
          <a:p>
            <a:pPr marL="171450" marR="0" lvl="0" indent="-171450" algn="l" defTabSz="914400" rtl="0" eaLnBrk="1" fontAlgn="base" latinLnBrk="0" hangingPunct="1">
              <a:lnSpc>
                <a:spcPct val="100000"/>
              </a:lnSpc>
              <a:spcBef>
                <a:spcPts val="0"/>
              </a:spcBef>
              <a:spcAft>
                <a:spcPts val="1200"/>
              </a:spcAft>
              <a:buClrTx/>
              <a:buSzTx/>
              <a:buFont typeface="Symbol" panose="05050102010706020507" pitchFamily="18" charset="2"/>
              <a:buChar char="Þ"/>
              <a:tabLst/>
              <a:defRPr/>
            </a:pPr>
            <a:r>
              <a:rPr lang="nb-NO" sz="1200" b="0" kern="1200" dirty="0">
                <a:solidFill>
                  <a:schemeClr val="tx1"/>
                </a:solidFill>
                <a:latin typeface="+mn-lt"/>
                <a:ea typeface="+mn-ea"/>
                <a:cs typeface="+mn-cs"/>
              </a:rPr>
              <a:t>Den høye kundemobiliteten er et tegn på velfungerende konkurranse.</a:t>
            </a:r>
          </a:p>
          <a:p>
            <a:pPr marL="0" marR="0" lvl="0" indent="0" algn="l" defTabSz="914400" rtl="0" eaLnBrk="1" fontAlgn="base" latinLnBrk="0" hangingPunct="1">
              <a:lnSpc>
                <a:spcPct val="100000"/>
              </a:lnSpc>
              <a:spcBef>
                <a:spcPts val="0"/>
              </a:spcBef>
              <a:spcAft>
                <a:spcPts val="1200"/>
              </a:spcAft>
              <a:buClrTx/>
              <a:buSzTx/>
              <a:buFont typeface="Symbol" panose="05050102010706020507" pitchFamily="18" charset="2"/>
              <a:buNone/>
              <a:tabLst/>
              <a:defRPr/>
            </a:pPr>
            <a:endParaRPr lang="nb-NO" sz="1200" b="0" kern="1200" dirty="0">
              <a:solidFill>
                <a:schemeClr val="tx1"/>
              </a:solidFill>
              <a:latin typeface="+mn-lt"/>
              <a:ea typeface="+mn-ea"/>
              <a:cs typeface="+mn-cs"/>
            </a:endParaRP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20</a:t>
            </a:fld>
            <a:endParaRPr lang="nb-NO">
              <a:solidFill>
                <a:prstClr val="black"/>
              </a:solidFill>
              <a:latin typeface="Calibri" panose="020F0502020204030204"/>
            </a:endParaRPr>
          </a:p>
        </p:txBody>
      </p:sp>
    </p:spTree>
    <p:extLst>
      <p:ext uri="{BB962C8B-B14F-4D97-AF65-F5344CB8AC3E}">
        <p14:creationId xmlns:p14="http://schemas.microsoft.com/office/powerpoint/2010/main" val="2701602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De norske bankene har en lavere margin på boliglån enn andre land, se figur.</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Den lave prisen på norske boliglån kan reflektere høy konkurranse om boliglån mellom de norske bankene</a:t>
            </a: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21</a:t>
            </a:fld>
            <a:endParaRPr lang="nb-NO">
              <a:solidFill>
                <a:prstClr val="black"/>
              </a:solidFill>
              <a:latin typeface="Calibri" panose="020F0502020204030204"/>
            </a:endParaRPr>
          </a:p>
        </p:txBody>
      </p:sp>
    </p:spTree>
    <p:extLst>
      <p:ext uri="{BB962C8B-B14F-4D97-AF65-F5344CB8AC3E}">
        <p14:creationId xmlns:p14="http://schemas.microsoft.com/office/powerpoint/2010/main" val="1782510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Økningene i styringsrenten etter pandemien har fått større gjennomslag i innskuddsrentene i Norge enn i andre land, se tabell.</a:t>
            </a:r>
          </a:p>
          <a:p>
            <a:pPr marL="171450" indent="-171450" algn="l" defTabSz="914400" rtl="0" eaLnBrk="1" fontAlgn="base" latinLnBrk="0" hangingPunct="1">
              <a:spcAft>
                <a:spcPts val="1200"/>
              </a:spcAft>
              <a:buFont typeface="Symbol" panose="05050102010706020507" pitchFamily="18" charset="2"/>
              <a:buChar char="Þ"/>
            </a:pPr>
            <a:r>
              <a:rPr lang="nb-NO" sz="1200" b="0" kern="1200" dirty="0">
                <a:solidFill>
                  <a:schemeClr val="tx1"/>
                </a:solidFill>
                <a:latin typeface="+mn-lt"/>
                <a:ea typeface="+mn-ea"/>
                <a:cs typeface="+mn-cs"/>
              </a:rPr>
              <a:t>Det kan reflektere god konkurranse om innskudd i Norge sammenlignet med øvrige land.</a:t>
            </a:r>
          </a:p>
          <a:p>
            <a:pPr marL="0" indent="0" algn="l" defTabSz="914400" rtl="0" eaLnBrk="1" fontAlgn="base" latinLnBrk="0" hangingPunct="1">
              <a:spcAft>
                <a:spcPts val="1200"/>
              </a:spcAft>
              <a:buFont typeface="Arial" panose="020B0604020202020204" pitchFamily="34" charset="0"/>
              <a:buNone/>
            </a:pPr>
            <a:endParaRPr lang="nb-NO" sz="1200" b="0" kern="1200" dirty="0">
              <a:solidFill>
                <a:schemeClr val="tx1"/>
              </a:solidFill>
              <a:latin typeface="+mn-lt"/>
              <a:ea typeface="+mn-ea"/>
              <a:cs typeface="+mn-cs"/>
            </a:endParaRPr>
          </a:p>
          <a:p>
            <a:pPr marL="0" indent="0" algn="l">
              <a:buFont typeface="Arial" panose="020B0604020202020204" pitchFamily="34" charset="0"/>
              <a:buNone/>
            </a:pPr>
            <a:br>
              <a:rPr lang="nb-NO" dirty="0"/>
            </a:br>
            <a:endParaRPr lang="nb-NO" dirty="0">
              <a:latin typeface="+mn-lt"/>
            </a:endParaRP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22</a:t>
            </a:fld>
            <a:endParaRPr lang="nb-NO">
              <a:solidFill>
                <a:prstClr val="black"/>
              </a:solidFill>
              <a:latin typeface="Calibri" panose="020F0502020204030204"/>
            </a:endParaRPr>
          </a:p>
        </p:txBody>
      </p:sp>
    </p:spTree>
    <p:extLst>
      <p:ext uri="{BB962C8B-B14F-4D97-AF65-F5344CB8AC3E}">
        <p14:creationId xmlns:p14="http://schemas.microsoft.com/office/powerpoint/2010/main" val="2667726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Finansdepartementet spør hvorfor ikke nye aktører har utnyttet mulighetene fra PSD2 (direktivet for betalingstjenester).</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kan være flere grunner til det:</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Konkurransen er allerede sterk i markedet for norske banktjenester, og </a:t>
            </a:r>
          </a:p>
          <a:p>
            <a:pPr marL="628650" lvl="1"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Bankkundene i Norge betaler ikke for de fleste betalingstjenestene.</a:t>
            </a:r>
          </a:p>
          <a:p>
            <a:pPr marL="628650" lvl="1" indent="-171450" algn="l" defTabSz="914400" rtl="0" eaLnBrk="1" fontAlgn="base" latinLnBrk="0" hangingPunct="1">
              <a:spcAft>
                <a:spcPts val="1200"/>
              </a:spcAft>
              <a:buFont typeface="Symbol" panose="05050102010706020507" pitchFamily="18" charset="2"/>
              <a:buChar char="Þ"/>
            </a:pPr>
            <a:r>
              <a:rPr lang="nb-NO" sz="1200" b="0" kern="1200" dirty="0">
                <a:solidFill>
                  <a:schemeClr val="tx1"/>
                </a:solidFill>
                <a:latin typeface="+mn-lt"/>
                <a:ea typeface="+mn-ea"/>
                <a:cs typeface="+mn-cs"/>
              </a:rPr>
              <a:t>Svak forventet lønnsomhet kan derfor forklare at nye aktører ikke etablerer seg i Norge.</a:t>
            </a:r>
          </a:p>
          <a:p>
            <a:pPr marL="0" indent="0" algn="l" defTabSz="914400" rtl="0" eaLnBrk="1" fontAlgn="base" latinLnBrk="0" hangingPunct="1">
              <a:spcAft>
                <a:spcPts val="1200"/>
              </a:spcAft>
              <a:buFont typeface="Arial" panose="020B0604020202020204" pitchFamily="34" charset="0"/>
              <a:buNone/>
            </a:pPr>
            <a:endParaRPr lang="nb-NO"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r>
              <a:rPr lang="nb-NO" sz="1200" b="0" kern="1200" dirty="0">
                <a:solidFill>
                  <a:schemeClr val="tx1"/>
                </a:solidFill>
                <a:latin typeface="+mn-lt"/>
                <a:ea typeface="+mn-ea"/>
                <a:cs typeface="+mn-cs"/>
              </a:rPr>
              <a:t>Finansdepartementet spør også om mulige effekter av forslaget til PSD3 som EU-kommisjonen publiserte i sommer.</a:t>
            </a:r>
          </a:p>
          <a:p>
            <a:pPr marL="171450" marR="0" lvl="0" indent="-1714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lang="nb-NO" sz="1200" b="0" kern="1200" dirty="0">
                <a:solidFill>
                  <a:schemeClr val="tx1"/>
                </a:solidFill>
                <a:latin typeface="+mn-lt"/>
                <a:ea typeface="+mn-ea"/>
                <a:cs typeface="+mn-cs"/>
              </a:rPr>
              <a:t>PSD3 er først og fremst en utvidelse og forbedring av PSD2, særlig innenfor sikkerhet, datadeling og kundebeskyttelse.</a:t>
            </a:r>
          </a:p>
          <a:p>
            <a:pPr marL="171450" marR="0" lvl="0" indent="-1714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lang="nb-NO" sz="1200" b="0" kern="1200" dirty="0">
                <a:solidFill>
                  <a:schemeClr val="tx1"/>
                </a:solidFill>
                <a:latin typeface="+mn-lt"/>
                <a:ea typeface="+mn-ea"/>
                <a:cs typeface="+mn-cs"/>
              </a:rPr>
              <a:t>Finans Norge vurderer derfor at PSD3 kan gi bedre ansvarsregulering av nye aktører.</a:t>
            </a:r>
          </a:p>
          <a:p>
            <a:pPr marL="0" indent="0" algn="l" defTabSz="914400" rtl="0" eaLnBrk="1" fontAlgn="base" latinLnBrk="0" hangingPunct="1">
              <a:spcAft>
                <a:spcPts val="1200"/>
              </a:spcAft>
              <a:buFont typeface="Arial" panose="020B0604020202020204" pitchFamily="34" charset="0"/>
              <a:buNone/>
            </a:pPr>
            <a:endParaRPr lang="nb-NO" sz="1200" b="0" kern="1200" dirty="0">
              <a:solidFill>
                <a:schemeClr val="tx1"/>
              </a:solidFill>
              <a:latin typeface="+mn-lt"/>
              <a:ea typeface="+mn-ea"/>
              <a:cs typeface="+mn-cs"/>
            </a:endParaRPr>
          </a:p>
          <a:p>
            <a:pPr marL="0" indent="0" algn="l" defTabSz="914400" rtl="0" eaLnBrk="1" fontAlgn="base" latinLnBrk="0" hangingPunct="1">
              <a:spcAft>
                <a:spcPts val="1200"/>
              </a:spcAft>
              <a:buFont typeface="Arial" panose="020B0604020202020204" pitchFamily="34" charset="0"/>
              <a:buNone/>
            </a:pPr>
            <a:endParaRPr lang="nb-NO" sz="1200" b="0" kern="1200" dirty="0">
              <a:solidFill>
                <a:schemeClr val="tx1"/>
              </a:solidFill>
              <a:latin typeface="+mn-lt"/>
              <a:ea typeface="+mn-ea"/>
              <a:cs typeface="+mn-cs"/>
            </a:endParaRPr>
          </a:p>
          <a:p>
            <a:pPr marL="0" indent="0" algn="l">
              <a:buFont typeface="Arial" panose="020B0604020202020204" pitchFamily="34" charset="0"/>
              <a:buNone/>
            </a:pPr>
            <a:endParaRPr lang="nb-NO" dirty="0">
              <a:highlight>
                <a:srgbClr val="FFFF00"/>
              </a:highlight>
            </a:endParaRPr>
          </a:p>
        </p:txBody>
      </p:sp>
      <p:sp>
        <p:nvSpPr>
          <p:cNvPr id="4" name="Plassholder for lysbildenummer 3"/>
          <p:cNvSpPr>
            <a:spLocks noGrp="1"/>
          </p:cNvSpPr>
          <p:nvPr>
            <p:ph type="sldNum" sz="quarter" idx="5"/>
          </p:nvPr>
        </p:nvSpPr>
        <p:spPr/>
        <p:txBody>
          <a:bodyPr/>
          <a:lstStyle/>
          <a:p>
            <a:fld id="{533E9703-E6A0-453B-B428-18624FF2EBF5}" type="slidenum">
              <a:rPr lang="nb-NO" smtClean="0"/>
              <a:t>23</a:t>
            </a:fld>
            <a:endParaRPr lang="nb-NO" dirty="0"/>
          </a:p>
        </p:txBody>
      </p:sp>
    </p:spTree>
    <p:extLst>
      <p:ext uri="{BB962C8B-B14F-4D97-AF65-F5344CB8AC3E}">
        <p14:creationId xmlns:p14="http://schemas.microsoft.com/office/powerpoint/2010/main" val="105338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fontAlgn="base"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Finans Norges hovedsynspunkter er at:</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er enkelt å bytte bank </a:t>
            </a:r>
          </a:p>
          <a:p>
            <a:pPr marL="628650" lvl="2"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Bransjeregler og digitale løsninger bidrar til det.</a:t>
            </a:r>
          </a:p>
          <a:p>
            <a:pPr marL="628650" lvl="2"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Bankbytter kan forenkles ytterligere ved å justere bankbytteskjemaet og frikoble BankID fra kundeforhold. </a:t>
            </a:r>
          </a:p>
          <a:p>
            <a:pPr marL="628650" lvl="2"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kontonummerportabilitet vil ikke være et avgjørende tiltak for å forenkle bankbytte.</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Informasjon om ulike spareprodukter og bankbytteløsninger er lett tilgjengelig for kundene, blant annet på grunn av MIFID og digitale plattformer.</a:t>
            </a:r>
          </a:p>
          <a:p>
            <a:pPr marL="628650" lvl="2"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Finans Norge ser ikke behov for å endre innrapporteringskravene til Finansportalen.</a:t>
            </a:r>
          </a:p>
          <a:p>
            <a:pPr marL="171450" marR="0" lvl="0" indent="-1714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lang="nb-NO" sz="1200" b="0" kern="1200" dirty="0">
                <a:solidFill>
                  <a:schemeClr val="tx1"/>
                </a:solidFill>
                <a:latin typeface="+mn-lt"/>
                <a:ea typeface="+mn-ea"/>
                <a:cs typeface="+mn-cs"/>
              </a:rPr>
              <a:t>Finans Norge har en bransjenorm som forplikter medlemsbankene til å tilby nødvendige tjenester for ikke-digitale kunder og veiledning til digitale løsninger.</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Konkurransen er sterk i det norske bankmarkedet.</a:t>
            </a:r>
          </a:p>
          <a:p>
            <a:pPr marL="628650" lvl="2"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bekreftes av flere indikatorer fra litteraturen.</a:t>
            </a:r>
          </a:p>
          <a:p>
            <a:pPr marL="628650" lvl="2"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Automatisering og digitalisering har bidratt til at de norske bankene er blant de mest kostnadseffektive bankene i Europa.</a:t>
            </a:r>
          </a:p>
          <a:p>
            <a:pPr marL="628650" lvl="3"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har kommet de norske bankkundene til gode, både gjennom lavere priser og bedre banktjenester. </a:t>
            </a:r>
          </a:p>
          <a:p>
            <a:pPr marL="628650" lvl="2"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På den annen side har finansskatt og regulering bidratt til å holde prisene oppe.</a:t>
            </a:r>
          </a:p>
          <a:p>
            <a:pPr marL="171450" indent="-171450" algn="l" defTabSz="914400" rtl="0" eaLnBrk="1" fontAlgn="base"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Sterk konkurranse og lave priser kan forklare hvorfor ikke nye aktører har utnyttet mulighetene fra PSD2.</a:t>
            </a:r>
          </a:p>
        </p:txBody>
      </p:sp>
      <p:sp>
        <p:nvSpPr>
          <p:cNvPr id="4" name="Plassholder for lysbildenummer 3"/>
          <p:cNvSpPr>
            <a:spLocks noGrp="1"/>
          </p:cNvSpPr>
          <p:nvPr>
            <p:ph type="sldNum" sz="quarter" idx="5"/>
          </p:nvPr>
        </p:nvSpPr>
        <p:spPr/>
        <p:txBody>
          <a:bodyPr/>
          <a:lstStyle/>
          <a:p>
            <a:fld id="{533E9703-E6A0-453B-B428-18624FF2EBF5}" type="slidenum">
              <a:rPr lang="nb-NO" smtClean="0"/>
              <a:t>24</a:t>
            </a:fld>
            <a:endParaRPr lang="nb-NO" dirty="0"/>
          </a:p>
        </p:txBody>
      </p:sp>
    </p:spTree>
    <p:extLst>
      <p:ext uri="{BB962C8B-B14F-4D97-AF65-F5344CB8AC3E}">
        <p14:creationId xmlns:p14="http://schemas.microsoft.com/office/powerpoint/2010/main" val="2058892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3000"/>
              </a:lnSpc>
            </a:pPr>
            <a:endParaRPr lang="nb-NO" sz="12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BEEFDA78-C4AB-40D4-91D6-7543495B5F20}" type="slidenum">
              <a:rPr lang="nb-NO" smtClean="0"/>
              <a:t>25</a:t>
            </a:fld>
            <a:endParaRPr lang="nb-NO"/>
          </a:p>
        </p:txBody>
      </p:sp>
    </p:spTree>
    <p:extLst>
      <p:ext uri="{BB962C8B-B14F-4D97-AF65-F5344CB8AC3E}">
        <p14:creationId xmlns:p14="http://schemas.microsoft.com/office/powerpoint/2010/main" val="43628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0" dirty="0">
                <a:solidFill>
                  <a:schemeClr val="tx1"/>
                </a:solidFill>
                <a:latin typeface="+mn-lt"/>
              </a:rPr>
              <a:t>Brevet fra Finansdepartementet hviler på noen premisser om bankenes lønnsomhet og konkurransen i bankmarkedet som Finans Norge adresserer innledningsvis i svarbrevet.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b="0" dirty="0">
              <a:solidFill>
                <a:schemeClr val="tx1"/>
              </a:solidFill>
              <a:latin typeface="+mn-lt"/>
            </a:endParaRPr>
          </a:p>
          <a:p>
            <a:pPr>
              <a:lnSpc>
                <a:spcPct val="103000"/>
              </a:lnSpc>
            </a:pPr>
            <a:r>
              <a:rPr lang="nb-NO" sz="1200" b="0" dirty="0">
                <a:solidFill>
                  <a:schemeClr val="tx1"/>
                </a:solidFill>
                <a:effectLst/>
                <a:latin typeface="+mn-lt"/>
                <a:ea typeface="Times New Roman" panose="02020603050405020304" pitchFamily="18" charset="0"/>
                <a:cs typeface="Calibri" panose="020F0502020204030204" pitchFamily="34" charset="0"/>
              </a:rPr>
              <a:t>Lønnsomme banker er helt avgjørende for en stabil utvikling i økonomien.</a:t>
            </a:r>
          </a:p>
          <a:p>
            <a:pPr marL="171450" indent="-171450">
              <a:lnSpc>
                <a:spcPct val="103000"/>
              </a:lnSpc>
              <a:buFont typeface="Arial" panose="020B0604020202020204" pitchFamily="34" charset="0"/>
              <a:buChar char="•"/>
            </a:pPr>
            <a:r>
              <a:rPr lang="nb-NO" sz="1200" b="0" dirty="0">
                <a:solidFill>
                  <a:schemeClr val="tx1"/>
                </a:solidFill>
                <a:effectLst/>
                <a:latin typeface="+mn-lt"/>
                <a:ea typeface="Times New Roman" panose="02020603050405020304" pitchFamily="18" charset="0"/>
                <a:cs typeface="Calibri" panose="020F0502020204030204" pitchFamily="34" charset="0"/>
              </a:rPr>
              <a:t>Den norske banksektoren har lånt ut om lag 5500 milliarder kroner til norske husholdninger og foretak.</a:t>
            </a:r>
          </a:p>
          <a:p>
            <a:pPr marL="628650" lvl="1" indent="-171450">
              <a:lnSpc>
                <a:spcPct val="103000"/>
              </a:lnSpc>
              <a:buFont typeface="Arial" panose="020B0604020202020204" pitchFamily="34" charset="0"/>
              <a:buChar char="•"/>
            </a:pPr>
            <a:r>
              <a:rPr lang="nb-NO" sz="1200" b="0" dirty="0">
                <a:solidFill>
                  <a:schemeClr val="tx1"/>
                </a:solidFill>
                <a:effectLst/>
                <a:latin typeface="+mn-lt"/>
                <a:ea typeface="Times New Roman" panose="02020603050405020304" pitchFamily="18" charset="0"/>
                <a:cs typeface="Calibri" panose="020F0502020204030204" pitchFamily="34" charset="0"/>
              </a:rPr>
              <a:t>Det tilsvarer om lag 80 % av samlede utlån fra innenlandske kilder.</a:t>
            </a:r>
          </a:p>
          <a:p>
            <a:pPr marL="0" indent="0">
              <a:lnSpc>
                <a:spcPct val="103000"/>
              </a:lnSpc>
              <a:buFont typeface="Arial" panose="020B0604020202020204" pitchFamily="34" charset="0"/>
              <a:buNone/>
            </a:pPr>
            <a:r>
              <a:rPr lang="nb-NO" sz="1200" b="0" dirty="0">
                <a:solidFill>
                  <a:schemeClr val="tx1"/>
                </a:solidFill>
                <a:effectLst/>
                <a:latin typeface="+mn-lt"/>
                <a:ea typeface="Times New Roman" panose="02020603050405020304" pitchFamily="18" charset="0"/>
                <a:cs typeface="Calibri" panose="020F0502020204030204" pitchFamily="34" charset="0"/>
              </a:rPr>
              <a:t>Historisk har de fleste bankkrisene blitt forårsaket av tap på utlån.</a:t>
            </a:r>
          </a:p>
          <a:p>
            <a:pPr marL="171450" indent="-171450">
              <a:lnSpc>
                <a:spcPct val="103000"/>
              </a:lnSpc>
              <a:buFont typeface="Arial" panose="020B0604020202020204" pitchFamily="34" charset="0"/>
              <a:buChar char="•"/>
            </a:pPr>
            <a:r>
              <a:rPr lang="nb-NO" sz="1200" b="0" dirty="0">
                <a:solidFill>
                  <a:schemeClr val="tx1"/>
                </a:solidFill>
                <a:effectLst/>
                <a:latin typeface="+mn-lt"/>
                <a:ea typeface="Times New Roman" panose="02020603050405020304" pitchFamily="18" charset="0"/>
                <a:cs typeface="Calibri" panose="020F0502020204030204" pitchFamily="34" charset="0"/>
              </a:rPr>
              <a:t>God lønnsomhet gir bankene et godt førstelinjeforsvar mot slike tap og reduserer faren for kostbare bankkriser. </a:t>
            </a:r>
          </a:p>
          <a:p>
            <a:pPr marL="171450" indent="-171450">
              <a:lnSpc>
                <a:spcPct val="103000"/>
              </a:lnSpc>
              <a:buFont typeface="Symbol" panose="05050102010706020507" pitchFamily="18" charset="2"/>
              <a:buChar char="Þ"/>
            </a:pPr>
            <a:r>
              <a:rPr lang="nb-NO" sz="1200" b="0" dirty="0">
                <a:solidFill>
                  <a:schemeClr val="tx1"/>
                </a:solidFill>
                <a:effectLst/>
                <a:latin typeface="+mn-lt"/>
                <a:ea typeface="Times New Roman" panose="02020603050405020304" pitchFamily="18" charset="0"/>
              </a:rPr>
              <a:t>God lønnsomhet i bankene bidrar derfor til både finansiell og realøkonomisk stabilitet.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0" dirty="0">
                <a:solidFill>
                  <a:schemeClr val="tx1"/>
                </a:solidFill>
                <a:latin typeface="+mn-lt"/>
              </a:rPr>
              <a:t>Bankenes lønnsomhet er for tiden god, men den varierer med utviklingen i norsk og internasjonal økonomi.</a:t>
            </a:r>
            <a:endParaRPr lang="nb-NO" sz="1200" b="0" i="0" dirty="0">
              <a:solidFill>
                <a:schemeClr val="tx1"/>
              </a:solidFill>
              <a:effectLst/>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dirty="0">
                <a:solidFill>
                  <a:schemeClr val="tx1"/>
                </a:solidFill>
                <a:effectLst/>
                <a:latin typeface="+mn-lt"/>
                <a:cs typeface="Arial" panose="020B0604020202020204" pitchFamily="34" charset="0"/>
              </a:rPr>
              <a:t>L</a:t>
            </a:r>
            <a:r>
              <a:rPr lang="nb-NO" sz="1200" b="0" i="0" dirty="0">
                <a:solidFill>
                  <a:schemeClr val="tx1"/>
                </a:solidFill>
                <a:effectLst/>
                <a:latin typeface="+mn-lt"/>
              </a:rPr>
              <a:t>ønnsomheten har økt etter pandemien, se figur.</a:t>
            </a:r>
          </a:p>
          <a:p>
            <a:pPr marL="628650" lvl="1" indent="-171450" algn="l">
              <a:buFont typeface="Arial" panose="020B0604020202020204" pitchFamily="34" charset="0"/>
              <a:buChar char="•"/>
            </a:pPr>
            <a:r>
              <a:rPr lang="nb-NO" sz="1200" b="0" i="0" dirty="0">
                <a:solidFill>
                  <a:schemeClr val="tx1"/>
                </a:solidFill>
                <a:effectLst/>
                <a:latin typeface="+mn-lt"/>
              </a:rPr>
              <a:t>Det skyldes hovedsakelig en reversering av ekstraordinære forhold under pandemien.</a:t>
            </a:r>
          </a:p>
          <a:p>
            <a:pPr defTabSz="914289">
              <a:defRPr/>
            </a:pPr>
            <a:endParaRPr lang="nb-NO" dirty="0">
              <a:latin typeface="+mn-lt"/>
            </a:endParaRP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3</a:t>
            </a:fld>
            <a:endParaRPr lang="nb-NO">
              <a:solidFill>
                <a:prstClr val="black"/>
              </a:solidFill>
              <a:latin typeface="Calibri" panose="020F0502020204030204"/>
            </a:endParaRPr>
          </a:p>
        </p:txBody>
      </p:sp>
    </p:spTree>
    <p:extLst>
      <p:ext uri="{BB962C8B-B14F-4D97-AF65-F5344CB8AC3E}">
        <p14:creationId xmlns:p14="http://schemas.microsoft.com/office/powerpoint/2010/main" val="126641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defTabSz="914400" rtl="0" eaLnBrk="1" latinLnBrk="0" hangingPunct="1">
              <a:buFont typeface="Arial" panose="020B0604020202020204" pitchFamily="34" charset="0"/>
              <a:buNone/>
            </a:pPr>
            <a:r>
              <a:rPr lang="nb-NO" sz="1200" b="0" kern="1200" dirty="0">
                <a:solidFill>
                  <a:schemeClr val="tx1"/>
                </a:solidFill>
                <a:latin typeface="+mn-lt"/>
                <a:ea typeface="+mn-ea"/>
                <a:cs typeface="+mn-cs"/>
              </a:rPr>
              <a:t>For det første har innskuddsmarginen økt, se figur.</a:t>
            </a:r>
          </a:p>
          <a:p>
            <a:pPr marL="628650" lvl="1" indent="-171450" algn="l" defTabSz="914400" rtl="0" eaLnBrk="1" latinLnBrk="0" hangingPunct="1">
              <a:buFont typeface="Arial" panose="020B0604020202020204" pitchFamily="34" charset="0"/>
              <a:buChar char="•"/>
            </a:pPr>
            <a:r>
              <a:rPr lang="nb-NO" sz="1200" b="0" kern="1200" dirty="0">
                <a:solidFill>
                  <a:schemeClr val="tx1"/>
                </a:solidFill>
                <a:latin typeface="+mn-lt"/>
                <a:ea typeface="+mn-ea"/>
                <a:cs typeface="+mn-cs"/>
              </a:rPr>
              <a:t>Innskuddsmarginen er pengemarkedsrenten NIBOR minus innskuddsrenten.</a:t>
            </a:r>
          </a:p>
          <a:p>
            <a:pPr marL="628650" lvl="1" indent="-171450" algn="l" defTabSz="914400" rtl="0" eaLnBrk="1" latinLnBrk="0" hangingPunct="1">
              <a:buFont typeface="Arial" panose="020B0604020202020204" pitchFamily="34" charset="0"/>
              <a:buChar char="•"/>
            </a:pPr>
            <a:r>
              <a:rPr lang="nb-NO" sz="1200" b="0" kern="1200" dirty="0">
                <a:solidFill>
                  <a:schemeClr val="tx1"/>
                </a:solidFill>
                <a:latin typeface="+mn-lt"/>
                <a:ea typeface="+mn-ea"/>
                <a:cs typeface="+mn-cs"/>
              </a:rPr>
              <a:t>Deler av økningen i innskuddsmarginen kan forklares med av økt rentenivå.</a:t>
            </a:r>
          </a:p>
          <a:p>
            <a:pPr marL="1085850" lvl="2" indent="-171450" algn="l" defTabSz="914400" rtl="0" eaLnBrk="1" latinLnBrk="0" hangingPunct="1">
              <a:buFont typeface="Arial" panose="020B0604020202020204" pitchFamily="34" charset="0"/>
              <a:buChar char="•"/>
            </a:pPr>
            <a:r>
              <a:rPr lang="nb-NO" sz="1200" b="0" kern="1200" dirty="0">
                <a:solidFill>
                  <a:schemeClr val="tx1"/>
                </a:solidFill>
                <a:latin typeface="+mn-lt"/>
                <a:ea typeface="+mn-ea"/>
                <a:cs typeface="+mn-cs"/>
              </a:rPr>
              <a:t>Innskuddsmarginen ble negativ under pandemien da Norges Bank reduserte styringsrenten til null og bankene ikke ville kreve betaling for innskudd.</a:t>
            </a:r>
          </a:p>
          <a:p>
            <a:pPr marL="1085850" lvl="2" indent="-171450" algn="l" defTabSz="914400" rtl="0" eaLnBrk="1" latinLnBrk="0" hangingPunct="1">
              <a:buFont typeface="Arial" panose="020B0604020202020204" pitchFamily="34" charset="0"/>
              <a:buChar char="•"/>
            </a:pPr>
            <a:r>
              <a:rPr lang="nb-NO" sz="1200" b="0" kern="1200" dirty="0">
                <a:solidFill>
                  <a:schemeClr val="tx1"/>
                </a:solidFill>
                <a:latin typeface="+mn-lt"/>
                <a:ea typeface="+mn-ea"/>
                <a:cs typeface="+mn-cs"/>
              </a:rPr>
              <a:t>Da Norges Bank har satt opp styringsrenten igjen, har innskuddsmarginen økt.</a:t>
            </a:r>
          </a:p>
          <a:p>
            <a:pPr marL="628650" lvl="1" indent="-171450" algn="l" defTabSz="914400" rtl="0" eaLnBrk="1" latinLnBrk="0" hangingPunct="1">
              <a:buFont typeface="Arial" panose="020B0604020202020204" pitchFamily="34" charset="0"/>
              <a:buChar char="•"/>
            </a:pPr>
            <a:r>
              <a:rPr lang="nb-NO" sz="1200" b="0" kern="1200" dirty="0">
                <a:solidFill>
                  <a:schemeClr val="tx1"/>
                </a:solidFill>
                <a:latin typeface="+mn-lt"/>
                <a:ea typeface="+mn-ea"/>
                <a:cs typeface="+mn-cs"/>
              </a:rPr>
              <a:t>I tillegg kan økningen i innskuddsmarginen forklares med økt tilbud av innskudd på grunn av høy sparing under pandemien og lav innskuddsetterspørsel fra bankene på grunn av lav utlånsvekst. </a:t>
            </a:r>
          </a:p>
          <a:p>
            <a:pPr marL="171450" lvl="0" indent="-171450" algn="l" defTabSz="914400" rtl="0" eaLnBrk="1" latinLnBrk="0" hangingPunct="1">
              <a:buFont typeface="Arial" panose="020B0604020202020204" pitchFamily="34" charset="0"/>
              <a:buChar char="•"/>
            </a:pPr>
            <a:r>
              <a:rPr lang="nb-NO" sz="1200" b="0" kern="1200" dirty="0">
                <a:solidFill>
                  <a:schemeClr val="tx1"/>
                </a:solidFill>
                <a:latin typeface="+mn-lt"/>
                <a:ea typeface="+mn-ea"/>
                <a:cs typeface="+mn-cs"/>
              </a:rPr>
              <a:t>Økt rentenivå har også økt bankenes inntjening på egenkapitalfinansierte eiendeler.</a:t>
            </a:r>
          </a:p>
          <a:p>
            <a:pPr marL="628650" lvl="1" indent="-171450" algn="l" defTabSz="914400" rtl="0" eaLnBrk="1" latinLnBrk="0" hangingPunct="1">
              <a:buFont typeface="Arial" panose="020B0604020202020204" pitchFamily="34" charset="0"/>
              <a:buChar char="•"/>
            </a:pPr>
            <a:r>
              <a:rPr lang="nb-NO" sz="1200" b="0" kern="1200" dirty="0">
                <a:solidFill>
                  <a:schemeClr val="tx1"/>
                </a:solidFill>
                <a:latin typeface="+mn-lt"/>
                <a:ea typeface="+mn-ea"/>
                <a:cs typeface="+mn-cs"/>
              </a:rPr>
              <a:t>Bankene betaler ikke renter på egenkapital.</a:t>
            </a:r>
          </a:p>
          <a:p>
            <a:pPr marL="628650" lvl="1" indent="-171450" algn="l" defTabSz="914400" rtl="0" eaLnBrk="1" latinLnBrk="0" hangingPunct="1">
              <a:buFont typeface="Arial" panose="020B0604020202020204" pitchFamily="34" charset="0"/>
              <a:buChar char="•"/>
            </a:pPr>
            <a:r>
              <a:rPr lang="nb-NO" sz="1200" b="0" kern="1200" dirty="0">
                <a:solidFill>
                  <a:schemeClr val="tx1"/>
                </a:solidFill>
                <a:latin typeface="+mn-lt"/>
                <a:ea typeface="+mn-ea"/>
                <a:cs typeface="+mn-cs"/>
              </a:rPr>
              <a:t>Inntektsøkning fra høyere renter blir derfor ikke utlignet med høyere rentekostnader på egenkapital.</a:t>
            </a:r>
            <a:endParaRPr lang="nb-NO"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DA28F1-9857-40A6-AFD0-42BE1F52F777}" type="slidenum">
              <a:rPr lang="nb-NO" smtClean="0"/>
              <a:t>4</a:t>
            </a:fld>
            <a:endParaRPr lang="nb-NO"/>
          </a:p>
        </p:txBody>
      </p:sp>
    </p:spTree>
    <p:extLst>
      <p:ext uri="{BB962C8B-B14F-4D97-AF65-F5344CB8AC3E}">
        <p14:creationId xmlns:p14="http://schemas.microsoft.com/office/powerpoint/2010/main" val="231026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Økt innskuddsmargin og økt rentenivå har økt bankenes netto renteinntekter, som er differansen mellom renteinntekter på eiendeler og rentekostnader på gjelda.</a:t>
            </a:r>
          </a:p>
          <a:p>
            <a:pPr marL="17145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Men figuren, som viser netto renteinntekter som andel av forvaltningskapitalen, viser at dette først og fremst er en normalisering etter et fall under pandemien.</a:t>
            </a:r>
          </a:p>
          <a:p>
            <a:pPr marL="171450" indent="-171450">
              <a:spcAft>
                <a:spcPts val="1200"/>
              </a:spcAft>
              <a:buFont typeface="Arial" panose="020B0604020202020204" pitchFamily="34" charset="0"/>
              <a:buChar char="•"/>
            </a:pPr>
            <a:endParaRPr lang="nb-NO" dirty="0"/>
          </a:p>
        </p:txBody>
      </p:sp>
      <p:sp>
        <p:nvSpPr>
          <p:cNvPr id="4" name="Slide Number Placeholder 3"/>
          <p:cNvSpPr>
            <a:spLocks noGrp="1"/>
          </p:cNvSpPr>
          <p:nvPr>
            <p:ph type="sldNum" sz="quarter" idx="5"/>
          </p:nvPr>
        </p:nvSpPr>
        <p:spPr/>
        <p:txBody>
          <a:bodyPr/>
          <a:lstStyle/>
          <a:p>
            <a:fld id="{21DA28F1-9857-40A6-AFD0-42BE1F52F777}" type="slidenum">
              <a:rPr lang="nb-NO" smtClean="0"/>
              <a:t>5</a:t>
            </a:fld>
            <a:endParaRPr lang="nb-NO"/>
          </a:p>
        </p:txBody>
      </p:sp>
    </p:spTree>
    <p:extLst>
      <p:ext uri="{BB962C8B-B14F-4D97-AF65-F5344CB8AC3E}">
        <p14:creationId xmlns:p14="http://schemas.microsoft.com/office/powerpoint/2010/main" val="107307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defTabSz="914400" rtl="0" eaLnBrk="1"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Bankenes lønnsomhet har også økt på grunn av svært lave og til dels negative utlånstap.</a:t>
            </a:r>
          </a:p>
          <a:p>
            <a:pPr marL="171450" lvl="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Bankene har tilbakeført deler av utlånstapene som ble bokført under pandemien, fordi det viste seg at de hadde skrevet ned verdien på utlånene mer enn hva de endelige tapene skulle bli.</a:t>
            </a:r>
          </a:p>
          <a:p>
            <a:pPr marL="628650" lvl="1"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Det var særlig tilfelle for de største bankene som bokførte store tap på utlån til skipsfart og oljerelaterte næringer under pandemien. </a:t>
            </a:r>
          </a:p>
          <a:p>
            <a:pPr marL="0" indent="0" algn="l" defTabSz="914400" rtl="0" eaLnBrk="1" latinLnBrk="0" hangingPunct="1">
              <a:spcAft>
                <a:spcPts val="1200"/>
              </a:spcAft>
              <a:buFont typeface="Arial" panose="020B0604020202020204" pitchFamily="34" charset="0"/>
              <a:buNone/>
            </a:pPr>
            <a:endParaRPr lang="nb-NO" sz="1200" b="0" kern="1200" dirty="0">
              <a:solidFill>
                <a:schemeClr val="tx1"/>
              </a:solidFill>
              <a:latin typeface="+mn-lt"/>
              <a:ea typeface="+mn-ea"/>
              <a:cs typeface="+mn-cs"/>
            </a:endParaRPr>
          </a:p>
          <a:p>
            <a:pPr marL="0" indent="0" algn="l" defTabSz="914400" rtl="0" eaLnBrk="1"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Men Finans Norge venter at tapene vil normalisere seg.</a:t>
            </a:r>
          </a:p>
          <a:p>
            <a:pPr marL="17145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Norges Bank anslår at tapene skal øke fremover, over normalnivået på litt under 0,2 %. </a:t>
            </a:r>
          </a:p>
        </p:txBody>
      </p:sp>
      <p:sp>
        <p:nvSpPr>
          <p:cNvPr id="4" name="Slide Number Placeholder 3"/>
          <p:cNvSpPr>
            <a:spLocks noGrp="1"/>
          </p:cNvSpPr>
          <p:nvPr>
            <p:ph type="sldNum" sz="quarter" idx="5"/>
          </p:nvPr>
        </p:nvSpPr>
        <p:spPr/>
        <p:txBody>
          <a:bodyPr/>
          <a:lstStyle/>
          <a:p>
            <a:fld id="{21DA28F1-9857-40A6-AFD0-42BE1F52F777}" type="slidenum">
              <a:rPr lang="nb-NO" smtClean="0"/>
              <a:t>6</a:t>
            </a:fld>
            <a:endParaRPr lang="nb-NO"/>
          </a:p>
        </p:txBody>
      </p:sp>
    </p:spTree>
    <p:extLst>
      <p:ext uri="{BB962C8B-B14F-4D97-AF65-F5344CB8AC3E}">
        <p14:creationId xmlns:p14="http://schemas.microsoft.com/office/powerpoint/2010/main" val="269130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Fremover venter markedsaktører og myndigheter at lønnsomheten vil falle etter hvert som utlånstapene øker og innskuddsmarginen avtar.</a:t>
            </a:r>
          </a:p>
          <a:p>
            <a:pPr marL="171450" indent="-171450" algn="l" defTabSz="914400" rtl="0" eaLnBrk="1" latinLnBrk="0" hangingPunct="1">
              <a:spcAft>
                <a:spcPts val="1200"/>
              </a:spcAft>
              <a:buFont typeface="Arial" panose="020B0604020202020204" pitchFamily="34" charset="0"/>
              <a:buChar char="•"/>
            </a:pPr>
            <a:endParaRPr lang="nb-NO" sz="1200" b="0" kern="1200" dirty="0">
              <a:solidFill>
                <a:schemeClr val="tx1"/>
              </a:solidFill>
              <a:latin typeface="+mn-lt"/>
              <a:ea typeface="+mn-ea"/>
              <a:cs typeface="+mn-cs"/>
            </a:endParaRPr>
          </a:p>
          <a:p>
            <a:pPr algn="l" defTabSz="914400" rtl="0" eaLnBrk="1" latinLnBrk="0" hangingPunct="1">
              <a:spcAft>
                <a:spcPts val="1200"/>
              </a:spcAft>
              <a:buFont typeface="Arial" panose="020B0604020202020204" pitchFamily="34" charset="0"/>
              <a:defRPr/>
            </a:pPr>
            <a:br>
              <a:rPr lang="nb-NO" sz="1200" b="0" kern="1200" dirty="0">
                <a:solidFill>
                  <a:schemeClr val="tx1"/>
                </a:solidFill>
                <a:latin typeface="+mn-lt"/>
                <a:ea typeface="+mn-ea"/>
                <a:cs typeface="+mn-cs"/>
              </a:rPr>
            </a:br>
            <a:endParaRPr lang="nb-NO" sz="1200" b="0" kern="1200" dirty="0">
              <a:solidFill>
                <a:schemeClr val="tx1"/>
              </a:solidFill>
              <a:latin typeface="+mn-lt"/>
              <a:ea typeface="+mn-ea"/>
              <a:cs typeface="+mn-cs"/>
            </a:endParaRP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7</a:t>
            </a:fld>
            <a:endParaRPr lang="nb-NO">
              <a:solidFill>
                <a:prstClr val="black"/>
              </a:solidFill>
              <a:latin typeface="Calibri" panose="020F0502020204030204"/>
            </a:endParaRPr>
          </a:p>
        </p:txBody>
      </p:sp>
    </p:spTree>
    <p:extLst>
      <p:ext uri="{BB962C8B-B14F-4D97-AF65-F5344CB8AC3E}">
        <p14:creationId xmlns:p14="http://schemas.microsoft.com/office/powerpoint/2010/main" val="268901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914400" rtl="0" eaLnBrk="1" latinLnBrk="0" hangingPunct="1">
              <a:spcAft>
                <a:spcPts val="1200"/>
              </a:spcAft>
              <a:buFont typeface="Arial" panose="020B0604020202020204" pitchFamily="34" charset="0"/>
              <a:buNone/>
            </a:pPr>
            <a:r>
              <a:rPr lang="nb-NO" sz="1200" b="0" kern="1200" dirty="0">
                <a:solidFill>
                  <a:schemeClr val="tx1"/>
                </a:solidFill>
                <a:latin typeface="+mn-lt"/>
                <a:ea typeface="+mn-ea"/>
                <a:cs typeface="+mn-cs"/>
              </a:rPr>
              <a:t>Over tid er de norske bankenes lønnsomhet på samme nivå som for vanlige ikke-finansielle foretak.</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nb-NO" sz="1200" b="0" kern="1200" dirty="0">
                <a:solidFill>
                  <a:schemeClr val="tx1"/>
                </a:solidFill>
                <a:latin typeface="+mn-lt"/>
                <a:ea typeface="+mn-ea"/>
                <a:cs typeface="+mn-cs"/>
              </a:rPr>
              <a:t>Den norske banksektoren har hatt en gjennomsnittlig egenkapitalavkastning på 8 % siden 1988, se figur.</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nb-NO" sz="1200" b="0" kern="1200" dirty="0">
                <a:solidFill>
                  <a:schemeClr val="tx1"/>
                </a:solidFill>
                <a:latin typeface="+mn-lt"/>
                <a:ea typeface="+mn-ea"/>
                <a:cs typeface="+mn-cs"/>
              </a:rPr>
              <a:t>Tilsvarende måltall for vanlige foretak er 12 %.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dirty="0">
                <a:solidFill>
                  <a:schemeClr val="tx1"/>
                </a:solidFill>
                <a:effectLst/>
                <a:latin typeface="+mn-lt"/>
              </a:rPr>
              <a:t>Egenkapitalavkastningen til bankene varierer mer enn for vanlige foretak.</a:t>
            </a:r>
          </a:p>
          <a:p>
            <a:pPr marL="628650" marR="0" lvl="1"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b-NO" sz="1200" b="0" i="0" dirty="0">
                <a:solidFill>
                  <a:schemeClr val="tx1"/>
                </a:solidFill>
                <a:effectLst/>
                <a:latin typeface="+mn-lt"/>
              </a:rPr>
              <a:t>Risikojustert avkastning i de norske bankene er derfor ikke er høy i forhold til vanlige foretak.</a:t>
            </a:r>
            <a:endParaRPr lang="nb-NO" sz="1200" b="0" kern="1200" dirty="0">
              <a:solidFill>
                <a:schemeClr val="tx1"/>
              </a:solidFill>
              <a:latin typeface="+mn-lt"/>
              <a:ea typeface="+mn-ea"/>
              <a:cs typeface="+mn-cs"/>
            </a:endParaRPr>
          </a:p>
          <a:p>
            <a:pPr algn="l" defTabSz="914400" rtl="0" eaLnBrk="1" latinLnBrk="0" hangingPunct="1">
              <a:spcAft>
                <a:spcPts val="1200"/>
              </a:spcAft>
              <a:buFont typeface="Arial" panose="020B0604020202020204" pitchFamily="34" charset="0"/>
            </a:pPr>
            <a:endParaRPr lang="nb-NO" sz="1200" b="0" kern="1200" dirty="0">
              <a:solidFill>
                <a:schemeClr val="tx1"/>
              </a:solidFill>
              <a:latin typeface="+mn-lt"/>
              <a:ea typeface="+mn-ea"/>
              <a:cs typeface="+mn-cs"/>
            </a:endParaRPr>
          </a:p>
          <a:p>
            <a:pPr marL="171450" indent="-171450" algn="l" defTabSz="914400" rtl="0" eaLnBrk="1" latinLnBrk="0" hangingPunct="1">
              <a:spcAft>
                <a:spcPts val="1200"/>
              </a:spcAft>
              <a:buFont typeface="Arial" panose="020B0604020202020204" pitchFamily="34" charset="0"/>
              <a:buChar char="•"/>
            </a:pPr>
            <a:endParaRPr lang="nb-NO" sz="1200" b="0" kern="1200" dirty="0">
              <a:solidFill>
                <a:schemeClr val="tx1"/>
              </a:solidFill>
              <a:latin typeface="+mn-lt"/>
              <a:ea typeface="+mn-ea"/>
              <a:cs typeface="+mn-cs"/>
            </a:endParaRPr>
          </a:p>
          <a:p>
            <a:pPr algn="l" defTabSz="914400" rtl="0" eaLnBrk="1" latinLnBrk="0" hangingPunct="1">
              <a:spcAft>
                <a:spcPts val="1200"/>
              </a:spcAft>
              <a:buFont typeface="Arial" panose="020B0604020202020204" pitchFamily="34" charset="0"/>
              <a:defRPr/>
            </a:pPr>
            <a:br>
              <a:rPr lang="nb-NO" sz="1200" b="0" kern="1200" dirty="0">
                <a:solidFill>
                  <a:schemeClr val="tx1"/>
                </a:solidFill>
                <a:latin typeface="+mn-lt"/>
                <a:ea typeface="+mn-ea"/>
                <a:cs typeface="+mn-cs"/>
              </a:rPr>
            </a:br>
            <a:endParaRPr lang="nb-NO" sz="1200" b="0" kern="1200" dirty="0">
              <a:solidFill>
                <a:schemeClr val="tx1"/>
              </a:solidFill>
              <a:latin typeface="+mn-lt"/>
              <a:ea typeface="+mn-ea"/>
              <a:cs typeface="+mn-cs"/>
            </a:endParaRP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8</a:t>
            </a:fld>
            <a:endParaRPr lang="nb-NO">
              <a:solidFill>
                <a:prstClr val="black"/>
              </a:solidFill>
              <a:latin typeface="Calibri" panose="020F0502020204030204"/>
            </a:endParaRPr>
          </a:p>
        </p:txBody>
      </p:sp>
    </p:spTree>
    <p:extLst>
      <p:ext uri="{BB962C8B-B14F-4D97-AF65-F5344CB8AC3E}">
        <p14:creationId xmlns:p14="http://schemas.microsoft.com/office/powerpoint/2010/main" val="1763070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defTabSz="914400" rtl="0" eaLnBrk="1" latinLnBrk="0" hangingPunct="1">
              <a:spcAft>
                <a:spcPts val="1200"/>
              </a:spcAft>
              <a:buFont typeface="Arial" panose="020B0604020202020204" pitchFamily="34" charset="0"/>
            </a:pPr>
            <a:r>
              <a:rPr lang="nb-NO" sz="1200" b="0" kern="1200" dirty="0">
                <a:solidFill>
                  <a:schemeClr val="tx1"/>
                </a:solidFill>
                <a:latin typeface="+mn-lt"/>
                <a:ea typeface="+mn-ea"/>
                <a:cs typeface="+mn-cs"/>
              </a:rPr>
              <a:t>Selv om de norske bankene ikke har høyere lønnsomhet enn vanlige foretak, har bankene gjort store tilpasninger for å opprettholde lønnsomheten.</a:t>
            </a:r>
          </a:p>
          <a:p>
            <a:pPr marL="171450" indent="-171450" algn="l" defTabSz="914400" rtl="0" eaLnBrk="1" latinLnBrk="0" hangingPunct="1">
              <a:spcAft>
                <a:spcPts val="1200"/>
              </a:spcAft>
              <a:buFont typeface="Arial" panose="020B0604020202020204" pitchFamily="34" charset="0"/>
              <a:buChar char="•"/>
            </a:pPr>
            <a:r>
              <a:rPr lang="nb-NO" sz="1200" b="0" kern="1200" dirty="0">
                <a:solidFill>
                  <a:schemeClr val="tx1"/>
                </a:solidFill>
                <a:latin typeface="+mn-lt"/>
                <a:ea typeface="+mn-ea"/>
                <a:cs typeface="+mn-cs"/>
              </a:rPr>
              <a:t>De norske bankene har redusert driftskostnadene kraftig de siste tiårene, både som andel av inntektene og eiendelene.</a:t>
            </a:r>
          </a:p>
          <a:p>
            <a:pPr marL="171450" indent="-171450" algn="l" defTabSz="914400" rtl="0" eaLnBrk="1" latinLnBrk="0" hangingPunct="1">
              <a:spcAft>
                <a:spcPts val="1200"/>
              </a:spcAft>
              <a:buFont typeface="Symbol" panose="05050102010706020507" pitchFamily="18" charset="2"/>
              <a:buChar char="Þ"/>
            </a:pPr>
            <a:r>
              <a:rPr lang="nb-NO" sz="1200" b="0" kern="1200" dirty="0">
                <a:solidFill>
                  <a:schemeClr val="tx1"/>
                </a:solidFill>
                <a:latin typeface="+mn-lt"/>
                <a:ea typeface="+mn-ea"/>
                <a:cs typeface="+mn-cs"/>
              </a:rPr>
              <a:t>Det har gitt de norske bankene den nest laveste kostnadsgraden i hele EØS-området, se figur.</a:t>
            </a:r>
          </a:p>
          <a:p>
            <a:pPr marL="171450" indent="-171450" algn="l" defTabSz="914400" rtl="0" eaLnBrk="1" latinLnBrk="0" hangingPunct="1">
              <a:spcAft>
                <a:spcPts val="1200"/>
              </a:spcAft>
              <a:buFont typeface="Symbol" panose="05050102010706020507" pitchFamily="18" charset="2"/>
              <a:buChar char="Þ"/>
            </a:pPr>
            <a:r>
              <a:rPr lang="nb-NO" sz="1200" b="0" kern="1200" dirty="0">
                <a:solidFill>
                  <a:schemeClr val="tx1"/>
                </a:solidFill>
                <a:latin typeface="+mn-lt"/>
                <a:ea typeface="+mn-ea"/>
                <a:cs typeface="+mn-cs"/>
              </a:rPr>
              <a:t>Den lave kostnadsgraden indikerer sterk konkurranse mellom bankene i Norge.</a:t>
            </a:r>
          </a:p>
          <a:p>
            <a:pPr marL="171450" indent="-171450" algn="l" defTabSz="914400" rtl="0" eaLnBrk="1" latinLnBrk="0" hangingPunct="1">
              <a:spcAft>
                <a:spcPts val="1200"/>
              </a:spcAft>
              <a:buFont typeface="Arial" panose="020B0604020202020204" pitchFamily="34" charset="0"/>
              <a:buChar char="•"/>
            </a:pPr>
            <a:endParaRPr lang="nb-NO" sz="1200" b="0" kern="1200" dirty="0">
              <a:solidFill>
                <a:schemeClr val="tx1"/>
              </a:solidFill>
              <a:latin typeface="+mn-lt"/>
              <a:ea typeface="+mn-ea"/>
              <a:cs typeface="+mn-cs"/>
            </a:endParaRPr>
          </a:p>
          <a:p>
            <a:pPr algn="l" defTabSz="914400" rtl="0" eaLnBrk="1" latinLnBrk="0" hangingPunct="1">
              <a:spcAft>
                <a:spcPts val="1200"/>
              </a:spcAft>
              <a:buFont typeface="Arial" panose="020B0604020202020204" pitchFamily="34" charset="0"/>
              <a:defRPr/>
            </a:pPr>
            <a:br>
              <a:rPr lang="nb-NO" sz="1200" b="0" kern="1200" dirty="0">
                <a:solidFill>
                  <a:schemeClr val="tx1"/>
                </a:solidFill>
                <a:latin typeface="+mn-lt"/>
                <a:ea typeface="+mn-ea"/>
                <a:cs typeface="+mn-cs"/>
              </a:rPr>
            </a:br>
            <a:endParaRPr lang="nb-NO" sz="1200" b="0" kern="1200" dirty="0">
              <a:solidFill>
                <a:schemeClr val="tx1"/>
              </a:solidFill>
              <a:latin typeface="+mn-lt"/>
              <a:ea typeface="+mn-ea"/>
              <a:cs typeface="+mn-cs"/>
            </a:endParaRPr>
          </a:p>
        </p:txBody>
      </p:sp>
      <p:sp>
        <p:nvSpPr>
          <p:cNvPr id="4" name="Plassholder for lysbildenummer 3"/>
          <p:cNvSpPr>
            <a:spLocks noGrp="1"/>
          </p:cNvSpPr>
          <p:nvPr>
            <p:ph type="sldNum" sz="quarter" idx="5"/>
          </p:nvPr>
        </p:nvSpPr>
        <p:spPr/>
        <p:txBody>
          <a:bodyPr/>
          <a:lstStyle/>
          <a:p>
            <a:pPr defTabSz="914289">
              <a:defRPr/>
            </a:pPr>
            <a:fld id="{533E9703-E6A0-453B-B428-18624FF2EBF5}" type="slidenum">
              <a:rPr lang="nb-NO">
                <a:solidFill>
                  <a:prstClr val="black"/>
                </a:solidFill>
                <a:latin typeface="Calibri" panose="020F0502020204030204"/>
              </a:rPr>
              <a:pPr defTabSz="914289">
                <a:defRPr/>
              </a:pPr>
              <a:t>9</a:t>
            </a:fld>
            <a:endParaRPr lang="nb-NO">
              <a:solidFill>
                <a:prstClr val="black"/>
              </a:solidFill>
              <a:latin typeface="Calibri" panose="020F0502020204030204"/>
            </a:endParaRPr>
          </a:p>
        </p:txBody>
      </p:sp>
    </p:spTree>
    <p:extLst>
      <p:ext uri="{BB962C8B-B14F-4D97-AF65-F5344CB8AC3E}">
        <p14:creationId xmlns:p14="http://schemas.microsoft.com/office/powerpoint/2010/main" val="211018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337370-6818-F3D9-56FB-9CC437C9470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078CF43-58CE-24BA-02B3-BD46A88C2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80B8866-7A54-752F-5F7C-E59FADF0F54E}"/>
              </a:ext>
            </a:extLst>
          </p:cNvPr>
          <p:cNvSpPr>
            <a:spLocks noGrp="1"/>
          </p:cNvSpPr>
          <p:nvPr>
            <p:ph type="dt" sz="half" idx="10"/>
          </p:nvPr>
        </p:nvSpPr>
        <p:spPr/>
        <p:txBody>
          <a:bodyPr/>
          <a:lstStyle/>
          <a:p>
            <a:fld id="{707B2425-1CD6-4E14-A430-B69DDC87D2E8}" type="datetimeFigureOut">
              <a:rPr lang="nb-NO" smtClean="0"/>
              <a:t>16.02.2024</a:t>
            </a:fld>
            <a:endParaRPr lang="nb-NO"/>
          </a:p>
        </p:txBody>
      </p:sp>
      <p:sp>
        <p:nvSpPr>
          <p:cNvPr id="5" name="Plassholder for bunntekst 4">
            <a:extLst>
              <a:ext uri="{FF2B5EF4-FFF2-40B4-BE49-F238E27FC236}">
                <a16:creationId xmlns:a16="http://schemas.microsoft.com/office/drawing/2014/main" id="{98F11432-F9F3-97FF-529E-0B98BC0D08F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738E79B-7088-C0BE-7228-20BA01992975}"/>
              </a:ext>
            </a:extLst>
          </p:cNvPr>
          <p:cNvSpPr>
            <a:spLocks noGrp="1"/>
          </p:cNvSpPr>
          <p:nvPr>
            <p:ph type="sldNum" sz="quarter" idx="12"/>
          </p:nvPr>
        </p:nvSpPr>
        <p:spPr/>
        <p:txBody>
          <a:bodyPr/>
          <a:lstStyle/>
          <a:p>
            <a:fld id="{0609EF50-E19C-41F2-B669-07B0D0F7829C}" type="slidenum">
              <a:rPr lang="nb-NO" smtClean="0"/>
              <a:t>‹#›</a:t>
            </a:fld>
            <a:endParaRPr lang="nb-NO"/>
          </a:p>
        </p:txBody>
      </p:sp>
    </p:spTree>
    <p:extLst>
      <p:ext uri="{BB962C8B-B14F-4D97-AF65-F5344CB8AC3E}">
        <p14:creationId xmlns:p14="http://schemas.microsoft.com/office/powerpoint/2010/main" val="68874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39AB6C-F6E3-7416-6B89-8B66AB2E99E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DE11617-5EDB-7977-FB07-23EE2C90F10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60719CA-0C85-A038-58C1-9404587F5166}"/>
              </a:ext>
            </a:extLst>
          </p:cNvPr>
          <p:cNvSpPr>
            <a:spLocks noGrp="1"/>
          </p:cNvSpPr>
          <p:nvPr>
            <p:ph type="dt" sz="half" idx="10"/>
          </p:nvPr>
        </p:nvSpPr>
        <p:spPr/>
        <p:txBody>
          <a:bodyPr/>
          <a:lstStyle/>
          <a:p>
            <a:fld id="{707B2425-1CD6-4E14-A430-B69DDC87D2E8}" type="datetimeFigureOut">
              <a:rPr lang="nb-NO" smtClean="0"/>
              <a:t>16.02.2024</a:t>
            </a:fld>
            <a:endParaRPr lang="nb-NO"/>
          </a:p>
        </p:txBody>
      </p:sp>
      <p:sp>
        <p:nvSpPr>
          <p:cNvPr id="5" name="Plassholder for bunntekst 4">
            <a:extLst>
              <a:ext uri="{FF2B5EF4-FFF2-40B4-BE49-F238E27FC236}">
                <a16:creationId xmlns:a16="http://schemas.microsoft.com/office/drawing/2014/main" id="{207FD801-892E-1C66-FA4C-BC1D2DC204F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1EBC3A7-2976-0220-51DB-175F190151B1}"/>
              </a:ext>
            </a:extLst>
          </p:cNvPr>
          <p:cNvSpPr>
            <a:spLocks noGrp="1"/>
          </p:cNvSpPr>
          <p:nvPr>
            <p:ph type="sldNum" sz="quarter" idx="12"/>
          </p:nvPr>
        </p:nvSpPr>
        <p:spPr/>
        <p:txBody>
          <a:bodyPr/>
          <a:lstStyle/>
          <a:p>
            <a:fld id="{0609EF50-E19C-41F2-B669-07B0D0F7829C}" type="slidenum">
              <a:rPr lang="nb-NO" smtClean="0"/>
              <a:t>‹#›</a:t>
            </a:fld>
            <a:endParaRPr lang="nb-NO"/>
          </a:p>
        </p:txBody>
      </p:sp>
    </p:spTree>
    <p:extLst>
      <p:ext uri="{BB962C8B-B14F-4D97-AF65-F5344CB8AC3E}">
        <p14:creationId xmlns:p14="http://schemas.microsoft.com/office/powerpoint/2010/main" val="160059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FCD3222-87AB-277C-5B9B-E5DCBA4DF75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E0CA3A7-9155-6069-873A-996D40F47F8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CCE43C1-6129-3C0C-FF79-67BEA87EF7A7}"/>
              </a:ext>
            </a:extLst>
          </p:cNvPr>
          <p:cNvSpPr>
            <a:spLocks noGrp="1"/>
          </p:cNvSpPr>
          <p:nvPr>
            <p:ph type="dt" sz="half" idx="10"/>
          </p:nvPr>
        </p:nvSpPr>
        <p:spPr/>
        <p:txBody>
          <a:bodyPr/>
          <a:lstStyle/>
          <a:p>
            <a:fld id="{707B2425-1CD6-4E14-A430-B69DDC87D2E8}" type="datetimeFigureOut">
              <a:rPr lang="nb-NO" smtClean="0"/>
              <a:t>16.02.2024</a:t>
            </a:fld>
            <a:endParaRPr lang="nb-NO"/>
          </a:p>
        </p:txBody>
      </p:sp>
      <p:sp>
        <p:nvSpPr>
          <p:cNvPr id="5" name="Plassholder for bunntekst 4">
            <a:extLst>
              <a:ext uri="{FF2B5EF4-FFF2-40B4-BE49-F238E27FC236}">
                <a16:creationId xmlns:a16="http://schemas.microsoft.com/office/drawing/2014/main" id="{DC2181D0-552B-AB35-5B61-EC468E07D00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5EEA58E-97FF-51B6-8A69-F991444FBF34}"/>
              </a:ext>
            </a:extLst>
          </p:cNvPr>
          <p:cNvSpPr>
            <a:spLocks noGrp="1"/>
          </p:cNvSpPr>
          <p:nvPr>
            <p:ph type="sldNum" sz="quarter" idx="12"/>
          </p:nvPr>
        </p:nvSpPr>
        <p:spPr/>
        <p:txBody>
          <a:bodyPr/>
          <a:lstStyle/>
          <a:p>
            <a:fld id="{0609EF50-E19C-41F2-B669-07B0D0F7829C}" type="slidenum">
              <a:rPr lang="nb-NO" smtClean="0"/>
              <a:t>‹#›</a:t>
            </a:fld>
            <a:endParaRPr lang="nb-NO"/>
          </a:p>
        </p:txBody>
      </p:sp>
    </p:spTree>
    <p:extLst>
      <p:ext uri="{BB962C8B-B14F-4D97-AF65-F5344CB8AC3E}">
        <p14:creationId xmlns:p14="http://schemas.microsoft.com/office/powerpoint/2010/main" val="302386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tekst, graf, tabel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20A5F1-BC03-4CD1-ACC5-B6DF168ED754}"/>
              </a:ext>
            </a:extLst>
          </p:cNvPr>
          <p:cNvSpPr>
            <a:spLocks noGrp="1"/>
          </p:cNvSpPr>
          <p:nvPr>
            <p:ph type="title" hasCustomPrompt="1"/>
          </p:nvPr>
        </p:nvSpPr>
        <p:spPr/>
        <p:txBody>
          <a:bodyPr/>
          <a:lstStyle>
            <a:lvl1pPr>
              <a:defRPr sz="2500"/>
            </a:lvl1pPr>
          </a:lstStyle>
          <a:p>
            <a:r>
              <a:rPr lang="nb-NO"/>
              <a:t>Klikk for å legge til tittel</a:t>
            </a:r>
            <a:endParaRPr lang="nb-NO" dirty="0"/>
          </a:p>
        </p:txBody>
      </p:sp>
      <p:sp>
        <p:nvSpPr>
          <p:cNvPr id="7" name="Text Placeholder 2">
            <a:extLst>
              <a:ext uri="{FF2B5EF4-FFF2-40B4-BE49-F238E27FC236}">
                <a16:creationId xmlns:a16="http://schemas.microsoft.com/office/drawing/2014/main" id="{DBEBAC81-D2B1-4C8F-A3CC-3E1AE09EEE24}"/>
              </a:ext>
            </a:extLst>
          </p:cNvPr>
          <p:cNvSpPr>
            <a:spLocks noGrp="1"/>
          </p:cNvSpPr>
          <p:nvPr>
            <p:ph type="body" idx="1" hasCustomPrompt="1"/>
          </p:nvPr>
        </p:nvSpPr>
        <p:spPr>
          <a:xfrm>
            <a:off x="396050" y="337323"/>
            <a:ext cx="9287886" cy="461665"/>
          </a:xfrm>
          <a:prstGeom prst="rect">
            <a:avLst/>
          </a:prstGeom>
        </p:spPr>
        <p:txBody>
          <a:bodyPr anchor="b">
            <a:normAutofit/>
          </a:bodyPr>
          <a:lstStyle>
            <a:lvl1pPr marL="0" indent="0">
              <a:buNone/>
              <a:defRPr sz="3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legge til tekst</a:t>
            </a:r>
            <a:endParaRPr lang="nb-NO" dirty="0"/>
          </a:p>
        </p:txBody>
      </p:sp>
      <p:sp>
        <p:nvSpPr>
          <p:cNvPr id="8" name="Plassholder for innhold 2">
            <a:extLst>
              <a:ext uri="{FF2B5EF4-FFF2-40B4-BE49-F238E27FC236}">
                <a16:creationId xmlns:a16="http://schemas.microsoft.com/office/drawing/2014/main" id="{512A9FD7-0E64-41B8-A905-3C1BD7E0DC69}"/>
              </a:ext>
            </a:extLst>
          </p:cNvPr>
          <p:cNvSpPr>
            <a:spLocks noGrp="1"/>
          </p:cNvSpPr>
          <p:nvPr>
            <p:ph sz="quarter" idx="19" hasCustomPrompt="1"/>
          </p:nvPr>
        </p:nvSpPr>
        <p:spPr>
          <a:xfrm>
            <a:off x="396050" y="2028825"/>
            <a:ext cx="10607675" cy="4457700"/>
          </a:xfrm>
          <a:prstGeom prst="rect">
            <a:avLst/>
          </a:prstGeom>
        </p:spPr>
        <p:txBody>
          <a:bodyPr lIns="0" tIns="0" rIns="0" bIns="0"/>
          <a:lstStyle>
            <a:lvl1pPr marL="0" indent="0">
              <a:buNone/>
              <a:defRPr/>
            </a:lvl1pPr>
          </a:lstStyle>
          <a:p>
            <a:pPr lvl="0"/>
            <a:r>
              <a:rPr lang="nb-NO"/>
              <a:t>Klikk for å legge til tekst</a:t>
            </a:r>
            <a:endParaRPr lang="nb-NO" dirty="0"/>
          </a:p>
        </p:txBody>
      </p:sp>
      <p:sp>
        <p:nvSpPr>
          <p:cNvPr id="6" name="Plassholder for tekst 5">
            <a:extLst>
              <a:ext uri="{FF2B5EF4-FFF2-40B4-BE49-F238E27FC236}">
                <a16:creationId xmlns:a16="http://schemas.microsoft.com/office/drawing/2014/main" id="{F3F46C44-B3AE-3362-CCAD-9D696DFC4EC2}"/>
              </a:ext>
            </a:extLst>
          </p:cNvPr>
          <p:cNvSpPr>
            <a:spLocks noGrp="1"/>
          </p:cNvSpPr>
          <p:nvPr>
            <p:ph type="body" sz="quarter" idx="12" hasCustomPrompt="1"/>
          </p:nvPr>
        </p:nvSpPr>
        <p:spPr>
          <a:xfrm>
            <a:off x="9790894" y="400050"/>
            <a:ext cx="2020106" cy="819150"/>
          </a:xfrm>
        </p:spPr>
        <p:txBody>
          <a:bodyPr>
            <a:normAutofit/>
          </a:bodyPr>
          <a:lstStyle>
            <a:lvl1pPr marL="0" indent="0" algn="r">
              <a:buNone/>
              <a:defRPr sz="1200">
                <a:solidFill>
                  <a:schemeClr val="accent5"/>
                </a:solidFill>
              </a:defRPr>
            </a:lvl1pPr>
          </a:lstStyle>
          <a:p>
            <a:pPr lvl="0"/>
            <a:r>
              <a:rPr lang="nb-NO" noProof="0"/>
              <a:t>Klikk for å legge til tekst</a:t>
            </a:r>
            <a:endParaRPr lang="nb-NO" noProof="0" dirty="0"/>
          </a:p>
        </p:txBody>
      </p:sp>
      <p:sp>
        <p:nvSpPr>
          <p:cNvPr id="9" name="Plassholder for dato 8">
            <a:extLst>
              <a:ext uri="{FF2B5EF4-FFF2-40B4-BE49-F238E27FC236}">
                <a16:creationId xmlns:a16="http://schemas.microsoft.com/office/drawing/2014/main" id="{12C6B9EF-8E68-56E5-0EC9-8DD57EDDC8F3}"/>
              </a:ext>
            </a:extLst>
          </p:cNvPr>
          <p:cNvSpPr>
            <a:spLocks noGrp="1"/>
          </p:cNvSpPr>
          <p:nvPr>
            <p:ph type="dt" sz="half" idx="20"/>
          </p:nvPr>
        </p:nvSpPr>
        <p:spPr/>
        <p:txBody>
          <a:bodyPr>
            <a:normAutofit/>
          </a:bodyPr>
          <a:lstStyle>
            <a:lvl1pPr>
              <a:defRPr sz="1000"/>
            </a:lvl1pPr>
          </a:lstStyle>
          <a:p>
            <a:r>
              <a:rPr lang="nb-NO" dirty="0"/>
              <a:t>Klikk for å legge til tekst</a:t>
            </a:r>
          </a:p>
        </p:txBody>
      </p:sp>
      <p:sp>
        <p:nvSpPr>
          <p:cNvPr id="10" name="Plassholder for bunntekst 9">
            <a:extLst>
              <a:ext uri="{FF2B5EF4-FFF2-40B4-BE49-F238E27FC236}">
                <a16:creationId xmlns:a16="http://schemas.microsoft.com/office/drawing/2014/main" id="{134ADFC8-46F2-6D87-6767-3C4AE032A084}"/>
              </a:ext>
            </a:extLst>
          </p:cNvPr>
          <p:cNvSpPr>
            <a:spLocks noGrp="1"/>
          </p:cNvSpPr>
          <p:nvPr>
            <p:ph type="ftr" sz="quarter" idx="21"/>
          </p:nvPr>
        </p:nvSpPr>
        <p:spPr/>
        <p:txBody>
          <a:bodyPr/>
          <a:lstStyle>
            <a:lvl1pPr>
              <a:defRPr sz="1000"/>
            </a:lvl1pPr>
          </a:lstStyle>
          <a:p>
            <a:r>
              <a:rPr lang="nb-NO" dirty="0"/>
              <a:t>Klikk for å legge til tekst</a:t>
            </a:r>
          </a:p>
        </p:txBody>
      </p:sp>
      <p:sp>
        <p:nvSpPr>
          <p:cNvPr id="11" name="Plassholder for lysbildenummer 10">
            <a:extLst>
              <a:ext uri="{FF2B5EF4-FFF2-40B4-BE49-F238E27FC236}">
                <a16:creationId xmlns:a16="http://schemas.microsoft.com/office/drawing/2014/main" id="{4AF8AF0D-8BD0-C656-1BAE-9E7FFE5FB56A}"/>
              </a:ext>
            </a:extLst>
          </p:cNvPr>
          <p:cNvSpPr>
            <a:spLocks noGrp="1"/>
          </p:cNvSpPr>
          <p:nvPr>
            <p:ph type="sldNum" sz="quarter" idx="22"/>
          </p:nvPr>
        </p:nvSpPr>
        <p:spPr/>
        <p:txBody>
          <a:bodyPr>
            <a:noAutofit/>
          </a:bodyPr>
          <a:lstStyle>
            <a:lvl1pPr>
              <a:defRPr sz="1000"/>
            </a:lvl1pPr>
          </a:lstStyle>
          <a:p>
            <a:r>
              <a:rPr lang="nb-NO" dirty="0"/>
              <a:t>Klikk for å legge til tekst</a:t>
            </a:r>
          </a:p>
        </p:txBody>
      </p:sp>
    </p:spTree>
    <p:extLst>
      <p:ext uri="{BB962C8B-B14F-4D97-AF65-F5344CB8AC3E}">
        <p14:creationId xmlns:p14="http://schemas.microsoft.com/office/powerpoint/2010/main" val="1749652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tekst m kulepunkter">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888013D-8A7F-4144-91AB-6A8A2DA2427C}"/>
              </a:ext>
            </a:extLst>
          </p:cNvPr>
          <p:cNvSpPr>
            <a:spLocks noGrp="1"/>
          </p:cNvSpPr>
          <p:nvPr>
            <p:ph type="body" idx="1" hasCustomPrompt="1"/>
          </p:nvPr>
        </p:nvSpPr>
        <p:spPr>
          <a:xfrm>
            <a:off x="396050" y="337323"/>
            <a:ext cx="9287886" cy="461665"/>
          </a:xfrm>
          <a:prstGeom prst="rect">
            <a:avLst/>
          </a:prstGeom>
        </p:spPr>
        <p:txBody>
          <a:bodyPr anchor="b">
            <a:normAutofit/>
          </a:bodyPr>
          <a:lstStyle>
            <a:lvl1pPr marL="0" indent="0">
              <a:buNone/>
              <a:defRPr sz="3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legge til tekst</a:t>
            </a:r>
            <a:endParaRPr lang="nb-NO" dirty="0"/>
          </a:p>
        </p:txBody>
      </p:sp>
      <p:sp>
        <p:nvSpPr>
          <p:cNvPr id="5" name="Plassholder for tekst 4">
            <a:extLst>
              <a:ext uri="{FF2B5EF4-FFF2-40B4-BE49-F238E27FC236}">
                <a16:creationId xmlns:a16="http://schemas.microsoft.com/office/drawing/2014/main" id="{C32EDB6F-C53B-482A-896F-9E5FC4B40B4E}"/>
              </a:ext>
            </a:extLst>
          </p:cNvPr>
          <p:cNvSpPr>
            <a:spLocks noGrp="1"/>
          </p:cNvSpPr>
          <p:nvPr>
            <p:ph type="body" sz="quarter" idx="20" hasCustomPrompt="1"/>
          </p:nvPr>
        </p:nvSpPr>
        <p:spPr>
          <a:xfrm>
            <a:off x="396050" y="2028824"/>
            <a:ext cx="10607675" cy="4457700"/>
          </a:xfrm>
          <a:prstGeom prst="rect">
            <a:avLst/>
          </a:prstGeom>
        </p:spPr>
        <p:txBody>
          <a:bodyPr lIns="0" tIns="0" rIns="0" bIns="0"/>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dato 5">
            <a:extLst>
              <a:ext uri="{FF2B5EF4-FFF2-40B4-BE49-F238E27FC236}">
                <a16:creationId xmlns:a16="http://schemas.microsoft.com/office/drawing/2014/main" id="{32E4DD28-14A3-304B-2879-F7F7E6C5D2DF}"/>
              </a:ext>
            </a:extLst>
          </p:cNvPr>
          <p:cNvSpPr>
            <a:spLocks noGrp="1"/>
          </p:cNvSpPr>
          <p:nvPr>
            <p:ph type="dt" sz="half" idx="21"/>
          </p:nvPr>
        </p:nvSpPr>
        <p:spPr/>
        <p:txBody>
          <a:bodyPr>
            <a:normAutofit/>
          </a:bodyPr>
          <a:lstStyle>
            <a:lvl1pPr>
              <a:defRPr sz="1000"/>
            </a:lvl1pPr>
          </a:lstStyle>
          <a:p>
            <a:r>
              <a:rPr lang="nb-NO" dirty="0"/>
              <a:t>Klikk for å legge til tekst</a:t>
            </a:r>
          </a:p>
        </p:txBody>
      </p:sp>
      <p:sp>
        <p:nvSpPr>
          <p:cNvPr id="8" name="Plassholder for bunntekst 7">
            <a:extLst>
              <a:ext uri="{FF2B5EF4-FFF2-40B4-BE49-F238E27FC236}">
                <a16:creationId xmlns:a16="http://schemas.microsoft.com/office/drawing/2014/main" id="{B8FA21E3-3FCB-160F-B9EA-CED04D858CF9}"/>
              </a:ext>
            </a:extLst>
          </p:cNvPr>
          <p:cNvSpPr>
            <a:spLocks noGrp="1"/>
          </p:cNvSpPr>
          <p:nvPr>
            <p:ph type="ftr" sz="quarter" idx="22"/>
          </p:nvPr>
        </p:nvSpPr>
        <p:spPr/>
        <p:txBody>
          <a:bodyPr/>
          <a:lstStyle>
            <a:lvl1pPr>
              <a:defRPr sz="1000"/>
            </a:lvl1pPr>
          </a:lstStyle>
          <a:p>
            <a:r>
              <a:rPr lang="nb-NO" dirty="0"/>
              <a:t>Klikk for å legge til tekst</a:t>
            </a:r>
          </a:p>
        </p:txBody>
      </p:sp>
      <p:sp>
        <p:nvSpPr>
          <p:cNvPr id="9" name="Plassholder for lysbildenummer 8">
            <a:extLst>
              <a:ext uri="{FF2B5EF4-FFF2-40B4-BE49-F238E27FC236}">
                <a16:creationId xmlns:a16="http://schemas.microsoft.com/office/drawing/2014/main" id="{611C3719-2F7A-25C2-7D2D-F1ED29BB1CFB}"/>
              </a:ext>
            </a:extLst>
          </p:cNvPr>
          <p:cNvSpPr>
            <a:spLocks noGrp="1"/>
          </p:cNvSpPr>
          <p:nvPr>
            <p:ph type="sldNum" sz="quarter" idx="23"/>
          </p:nvPr>
        </p:nvSpPr>
        <p:spPr/>
        <p:txBody>
          <a:bodyPr>
            <a:noAutofit/>
          </a:bodyPr>
          <a:lstStyle>
            <a:lvl1pPr>
              <a:defRPr sz="1000"/>
            </a:lvl1pPr>
          </a:lstStyle>
          <a:p>
            <a:r>
              <a:rPr lang="nb-NO" dirty="0"/>
              <a:t>Klikk for å legge til tekst</a:t>
            </a:r>
          </a:p>
        </p:txBody>
      </p:sp>
      <p:sp>
        <p:nvSpPr>
          <p:cNvPr id="3" name="Tittel 1">
            <a:extLst>
              <a:ext uri="{FF2B5EF4-FFF2-40B4-BE49-F238E27FC236}">
                <a16:creationId xmlns:a16="http://schemas.microsoft.com/office/drawing/2014/main" id="{C3DEACBB-3D35-4332-B41D-3FCC28320D55}"/>
              </a:ext>
            </a:extLst>
          </p:cNvPr>
          <p:cNvSpPr>
            <a:spLocks noGrp="1"/>
          </p:cNvSpPr>
          <p:nvPr>
            <p:ph type="title" hasCustomPrompt="1"/>
          </p:nvPr>
        </p:nvSpPr>
        <p:spPr>
          <a:xfrm>
            <a:off x="396050" y="829945"/>
            <a:ext cx="9287886" cy="793115"/>
          </a:xfrm>
        </p:spPr>
        <p:txBody>
          <a:bodyPr/>
          <a:lstStyle>
            <a:lvl1pPr>
              <a:defRPr sz="2500"/>
            </a:lvl1pPr>
          </a:lstStyle>
          <a:p>
            <a:r>
              <a:rPr lang="nb-NO"/>
              <a:t>Klikk for å legge til tittel</a:t>
            </a:r>
            <a:endParaRPr lang="nb-NO" dirty="0"/>
          </a:p>
        </p:txBody>
      </p:sp>
    </p:spTree>
    <p:extLst>
      <p:ext uri="{BB962C8B-B14F-4D97-AF65-F5344CB8AC3E}">
        <p14:creationId xmlns:p14="http://schemas.microsoft.com/office/powerpoint/2010/main" val="417543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EEE412-40D5-AFF0-2527-96DB3B7A834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11B5CD5-2D9C-07EB-2B34-7D38EE828D6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23E38E1-A7F9-343A-8386-94C00E52293D}"/>
              </a:ext>
            </a:extLst>
          </p:cNvPr>
          <p:cNvSpPr>
            <a:spLocks noGrp="1"/>
          </p:cNvSpPr>
          <p:nvPr>
            <p:ph type="dt" sz="half" idx="10"/>
          </p:nvPr>
        </p:nvSpPr>
        <p:spPr/>
        <p:txBody>
          <a:bodyPr/>
          <a:lstStyle/>
          <a:p>
            <a:fld id="{707B2425-1CD6-4E14-A430-B69DDC87D2E8}" type="datetimeFigureOut">
              <a:rPr lang="nb-NO" smtClean="0"/>
              <a:t>16.02.2024</a:t>
            </a:fld>
            <a:endParaRPr lang="nb-NO"/>
          </a:p>
        </p:txBody>
      </p:sp>
      <p:sp>
        <p:nvSpPr>
          <p:cNvPr id="5" name="Plassholder for bunntekst 4">
            <a:extLst>
              <a:ext uri="{FF2B5EF4-FFF2-40B4-BE49-F238E27FC236}">
                <a16:creationId xmlns:a16="http://schemas.microsoft.com/office/drawing/2014/main" id="{EFB5DDAE-6FB5-946A-9E4D-9650340EDA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3AA2551-3927-D865-B206-B641EA0E0EEA}"/>
              </a:ext>
            </a:extLst>
          </p:cNvPr>
          <p:cNvSpPr>
            <a:spLocks noGrp="1"/>
          </p:cNvSpPr>
          <p:nvPr>
            <p:ph type="sldNum" sz="quarter" idx="12"/>
          </p:nvPr>
        </p:nvSpPr>
        <p:spPr/>
        <p:txBody>
          <a:bodyPr/>
          <a:lstStyle/>
          <a:p>
            <a:fld id="{0609EF50-E19C-41F2-B669-07B0D0F7829C}" type="slidenum">
              <a:rPr lang="nb-NO" smtClean="0"/>
              <a:t>‹#›</a:t>
            </a:fld>
            <a:endParaRPr lang="nb-NO"/>
          </a:p>
        </p:txBody>
      </p:sp>
    </p:spTree>
    <p:extLst>
      <p:ext uri="{BB962C8B-B14F-4D97-AF65-F5344CB8AC3E}">
        <p14:creationId xmlns:p14="http://schemas.microsoft.com/office/powerpoint/2010/main" val="6587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7CB0DE-117C-6D29-A3BD-534024BB18F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F46D1E2-BCA2-7F8C-0691-C540F9CAD7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55053AE-1E96-4F68-0C07-D3A582F87731}"/>
              </a:ext>
            </a:extLst>
          </p:cNvPr>
          <p:cNvSpPr>
            <a:spLocks noGrp="1"/>
          </p:cNvSpPr>
          <p:nvPr>
            <p:ph type="dt" sz="half" idx="10"/>
          </p:nvPr>
        </p:nvSpPr>
        <p:spPr/>
        <p:txBody>
          <a:bodyPr/>
          <a:lstStyle/>
          <a:p>
            <a:fld id="{707B2425-1CD6-4E14-A430-B69DDC87D2E8}" type="datetimeFigureOut">
              <a:rPr lang="nb-NO" smtClean="0"/>
              <a:t>16.02.2024</a:t>
            </a:fld>
            <a:endParaRPr lang="nb-NO"/>
          </a:p>
        </p:txBody>
      </p:sp>
      <p:sp>
        <p:nvSpPr>
          <p:cNvPr id="5" name="Plassholder for bunntekst 4">
            <a:extLst>
              <a:ext uri="{FF2B5EF4-FFF2-40B4-BE49-F238E27FC236}">
                <a16:creationId xmlns:a16="http://schemas.microsoft.com/office/drawing/2014/main" id="{6E6FEF21-6BB4-E4B6-0A65-1123E1166F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EF7FFC7-6C7C-62F6-AEC9-C4FB618A9A4C}"/>
              </a:ext>
            </a:extLst>
          </p:cNvPr>
          <p:cNvSpPr>
            <a:spLocks noGrp="1"/>
          </p:cNvSpPr>
          <p:nvPr>
            <p:ph type="sldNum" sz="quarter" idx="12"/>
          </p:nvPr>
        </p:nvSpPr>
        <p:spPr/>
        <p:txBody>
          <a:bodyPr/>
          <a:lstStyle/>
          <a:p>
            <a:fld id="{0609EF50-E19C-41F2-B669-07B0D0F7829C}" type="slidenum">
              <a:rPr lang="nb-NO" smtClean="0"/>
              <a:t>‹#›</a:t>
            </a:fld>
            <a:endParaRPr lang="nb-NO"/>
          </a:p>
        </p:txBody>
      </p:sp>
    </p:spTree>
    <p:extLst>
      <p:ext uri="{BB962C8B-B14F-4D97-AF65-F5344CB8AC3E}">
        <p14:creationId xmlns:p14="http://schemas.microsoft.com/office/powerpoint/2010/main" val="98047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5FA1A6-D0A6-DD82-E970-234673A40B6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725FD18-AA8B-6FB9-4C24-C78FF8588A8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2D7AF8A-F1CB-1AC1-F688-1C77516A6E4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A23E435-1213-0473-105D-85B80EC73592}"/>
              </a:ext>
            </a:extLst>
          </p:cNvPr>
          <p:cNvSpPr>
            <a:spLocks noGrp="1"/>
          </p:cNvSpPr>
          <p:nvPr>
            <p:ph type="dt" sz="half" idx="10"/>
          </p:nvPr>
        </p:nvSpPr>
        <p:spPr/>
        <p:txBody>
          <a:bodyPr/>
          <a:lstStyle/>
          <a:p>
            <a:fld id="{707B2425-1CD6-4E14-A430-B69DDC87D2E8}" type="datetimeFigureOut">
              <a:rPr lang="nb-NO" smtClean="0"/>
              <a:t>16.02.2024</a:t>
            </a:fld>
            <a:endParaRPr lang="nb-NO"/>
          </a:p>
        </p:txBody>
      </p:sp>
      <p:sp>
        <p:nvSpPr>
          <p:cNvPr id="6" name="Plassholder for bunntekst 5">
            <a:extLst>
              <a:ext uri="{FF2B5EF4-FFF2-40B4-BE49-F238E27FC236}">
                <a16:creationId xmlns:a16="http://schemas.microsoft.com/office/drawing/2014/main" id="{3011F221-9B0F-2FDD-98FA-13F335F8927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0BF03BE-7D48-FBDC-7C0B-0B9167F8ACDF}"/>
              </a:ext>
            </a:extLst>
          </p:cNvPr>
          <p:cNvSpPr>
            <a:spLocks noGrp="1"/>
          </p:cNvSpPr>
          <p:nvPr>
            <p:ph type="sldNum" sz="quarter" idx="12"/>
          </p:nvPr>
        </p:nvSpPr>
        <p:spPr/>
        <p:txBody>
          <a:bodyPr/>
          <a:lstStyle/>
          <a:p>
            <a:fld id="{0609EF50-E19C-41F2-B669-07B0D0F7829C}" type="slidenum">
              <a:rPr lang="nb-NO" smtClean="0"/>
              <a:t>‹#›</a:t>
            </a:fld>
            <a:endParaRPr lang="nb-NO"/>
          </a:p>
        </p:txBody>
      </p:sp>
    </p:spTree>
    <p:extLst>
      <p:ext uri="{BB962C8B-B14F-4D97-AF65-F5344CB8AC3E}">
        <p14:creationId xmlns:p14="http://schemas.microsoft.com/office/powerpoint/2010/main" val="47271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FDE5D7-2ACA-C730-B99B-E7B655E9ABB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FDE91CC-8768-56A9-2D6C-7A392092D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F0CD3CC-EE76-21FD-0A5D-BA86BD2D958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F2BD61E-F54A-F551-AE33-CB689A28A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E80EB7E-93BD-81BC-579A-DE90351A692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7092A16-2F6D-62A1-63BE-A07412AF9051}"/>
              </a:ext>
            </a:extLst>
          </p:cNvPr>
          <p:cNvSpPr>
            <a:spLocks noGrp="1"/>
          </p:cNvSpPr>
          <p:nvPr>
            <p:ph type="dt" sz="half" idx="10"/>
          </p:nvPr>
        </p:nvSpPr>
        <p:spPr/>
        <p:txBody>
          <a:bodyPr/>
          <a:lstStyle/>
          <a:p>
            <a:fld id="{707B2425-1CD6-4E14-A430-B69DDC87D2E8}" type="datetimeFigureOut">
              <a:rPr lang="nb-NO" smtClean="0"/>
              <a:t>16.02.2024</a:t>
            </a:fld>
            <a:endParaRPr lang="nb-NO"/>
          </a:p>
        </p:txBody>
      </p:sp>
      <p:sp>
        <p:nvSpPr>
          <p:cNvPr id="8" name="Plassholder for bunntekst 7">
            <a:extLst>
              <a:ext uri="{FF2B5EF4-FFF2-40B4-BE49-F238E27FC236}">
                <a16:creationId xmlns:a16="http://schemas.microsoft.com/office/drawing/2014/main" id="{12D9ADA2-37C5-416A-3C27-3224BBE1E32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1508745-7D2B-7FB1-BD94-4632025E879F}"/>
              </a:ext>
            </a:extLst>
          </p:cNvPr>
          <p:cNvSpPr>
            <a:spLocks noGrp="1"/>
          </p:cNvSpPr>
          <p:nvPr>
            <p:ph type="sldNum" sz="quarter" idx="12"/>
          </p:nvPr>
        </p:nvSpPr>
        <p:spPr/>
        <p:txBody>
          <a:bodyPr/>
          <a:lstStyle/>
          <a:p>
            <a:fld id="{0609EF50-E19C-41F2-B669-07B0D0F7829C}" type="slidenum">
              <a:rPr lang="nb-NO" smtClean="0"/>
              <a:t>‹#›</a:t>
            </a:fld>
            <a:endParaRPr lang="nb-NO"/>
          </a:p>
        </p:txBody>
      </p:sp>
    </p:spTree>
    <p:extLst>
      <p:ext uri="{BB962C8B-B14F-4D97-AF65-F5344CB8AC3E}">
        <p14:creationId xmlns:p14="http://schemas.microsoft.com/office/powerpoint/2010/main" val="213762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645398-2909-6BDD-CC83-635BF517DF3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8A77458-9FB5-68FB-72A7-5F163650D180}"/>
              </a:ext>
            </a:extLst>
          </p:cNvPr>
          <p:cNvSpPr>
            <a:spLocks noGrp="1"/>
          </p:cNvSpPr>
          <p:nvPr>
            <p:ph type="dt" sz="half" idx="10"/>
          </p:nvPr>
        </p:nvSpPr>
        <p:spPr/>
        <p:txBody>
          <a:bodyPr/>
          <a:lstStyle/>
          <a:p>
            <a:fld id="{707B2425-1CD6-4E14-A430-B69DDC87D2E8}" type="datetimeFigureOut">
              <a:rPr lang="nb-NO" smtClean="0"/>
              <a:t>16.02.2024</a:t>
            </a:fld>
            <a:endParaRPr lang="nb-NO"/>
          </a:p>
        </p:txBody>
      </p:sp>
      <p:sp>
        <p:nvSpPr>
          <p:cNvPr id="4" name="Plassholder for bunntekst 3">
            <a:extLst>
              <a:ext uri="{FF2B5EF4-FFF2-40B4-BE49-F238E27FC236}">
                <a16:creationId xmlns:a16="http://schemas.microsoft.com/office/drawing/2014/main" id="{285CE268-E0A7-2C35-9A53-D565026559F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3913FA4-3CD4-538C-61B5-118869DD4572}"/>
              </a:ext>
            </a:extLst>
          </p:cNvPr>
          <p:cNvSpPr>
            <a:spLocks noGrp="1"/>
          </p:cNvSpPr>
          <p:nvPr>
            <p:ph type="sldNum" sz="quarter" idx="12"/>
          </p:nvPr>
        </p:nvSpPr>
        <p:spPr/>
        <p:txBody>
          <a:bodyPr/>
          <a:lstStyle/>
          <a:p>
            <a:fld id="{0609EF50-E19C-41F2-B669-07B0D0F7829C}" type="slidenum">
              <a:rPr lang="nb-NO" smtClean="0"/>
              <a:t>‹#›</a:t>
            </a:fld>
            <a:endParaRPr lang="nb-NO"/>
          </a:p>
        </p:txBody>
      </p:sp>
    </p:spTree>
    <p:extLst>
      <p:ext uri="{BB962C8B-B14F-4D97-AF65-F5344CB8AC3E}">
        <p14:creationId xmlns:p14="http://schemas.microsoft.com/office/powerpoint/2010/main" val="315222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47F9335-91E6-5D91-4228-763CADC9FDC0}"/>
              </a:ext>
            </a:extLst>
          </p:cNvPr>
          <p:cNvSpPr>
            <a:spLocks noGrp="1"/>
          </p:cNvSpPr>
          <p:nvPr>
            <p:ph type="dt" sz="half" idx="10"/>
          </p:nvPr>
        </p:nvSpPr>
        <p:spPr/>
        <p:txBody>
          <a:bodyPr/>
          <a:lstStyle/>
          <a:p>
            <a:fld id="{707B2425-1CD6-4E14-A430-B69DDC87D2E8}" type="datetimeFigureOut">
              <a:rPr lang="nb-NO" smtClean="0"/>
              <a:t>16.02.2024</a:t>
            </a:fld>
            <a:endParaRPr lang="nb-NO"/>
          </a:p>
        </p:txBody>
      </p:sp>
      <p:sp>
        <p:nvSpPr>
          <p:cNvPr id="3" name="Plassholder for bunntekst 2">
            <a:extLst>
              <a:ext uri="{FF2B5EF4-FFF2-40B4-BE49-F238E27FC236}">
                <a16:creationId xmlns:a16="http://schemas.microsoft.com/office/drawing/2014/main" id="{DB449508-1D86-65A2-D6A7-1F6DCECFD39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42C2366-83E0-3990-2A9D-AB0468ABAAC0}"/>
              </a:ext>
            </a:extLst>
          </p:cNvPr>
          <p:cNvSpPr>
            <a:spLocks noGrp="1"/>
          </p:cNvSpPr>
          <p:nvPr>
            <p:ph type="sldNum" sz="quarter" idx="12"/>
          </p:nvPr>
        </p:nvSpPr>
        <p:spPr/>
        <p:txBody>
          <a:bodyPr/>
          <a:lstStyle/>
          <a:p>
            <a:fld id="{0609EF50-E19C-41F2-B669-07B0D0F7829C}" type="slidenum">
              <a:rPr lang="nb-NO" smtClean="0"/>
              <a:t>‹#›</a:t>
            </a:fld>
            <a:endParaRPr lang="nb-NO"/>
          </a:p>
        </p:txBody>
      </p:sp>
    </p:spTree>
    <p:extLst>
      <p:ext uri="{BB962C8B-B14F-4D97-AF65-F5344CB8AC3E}">
        <p14:creationId xmlns:p14="http://schemas.microsoft.com/office/powerpoint/2010/main" val="31989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34E210-D301-5CD8-1354-F13D5268BFB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ABEFEF0-DC9D-D03E-B0AA-BA5735D6E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41C1B4A-096C-77C1-A8AB-1FAB57DF7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94EBDF6-96A3-C653-90F1-547163D795B4}"/>
              </a:ext>
            </a:extLst>
          </p:cNvPr>
          <p:cNvSpPr>
            <a:spLocks noGrp="1"/>
          </p:cNvSpPr>
          <p:nvPr>
            <p:ph type="dt" sz="half" idx="10"/>
          </p:nvPr>
        </p:nvSpPr>
        <p:spPr/>
        <p:txBody>
          <a:bodyPr/>
          <a:lstStyle/>
          <a:p>
            <a:fld id="{707B2425-1CD6-4E14-A430-B69DDC87D2E8}" type="datetimeFigureOut">
              <a:rPr lang="nb-NO" smtClean="0"/>
              <a:t>16.02.2024</a:t>
            </a:fld>
            <a:endParaRPr lang="nb-NO"/>
          </a:p>
        </p:txBody>
      </p:sp>
      <p:sp>
        <p:nvSpPr>
          <p:cNvPr id="6" name="Plassholder for bunntekst 5">
            <a:extLst>
              <a:ext uri="{FF2B5EF4-FFF2-40B4-BE49-F238E27FC236}">
                <a16:creationId xmlns:a16="http://schemas.microsoft.com/office/drawing/2014/main" id="{71D06DC3-F9F7-26FC-D865-580DBEF6091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60A1494-87FE-69DD-32D8-B8BE9399C15A}"/>
              </a:ext>
            </a:extLst>
          </p:cNvPr>
          <p:cNvSpPr>
            <a:spLocks noGrp="1"/>
          </p:cNvSpPr>
          <p:nvPr>
            <p:ph type="sldNum" sz="quarter" idx="12"/>
          </p:nvPr>
        </p:nvSpPr>
        <p:spPr/>
        <p:txBody>
          <a:bodyPr/>
          <a:lstStyle/>
          <a:p>
            <a:fld id="{0609EF50-E19C-41F2-B669-07B0D0F7829C}" type="slidenum">
              <a:rPr lang="nb-NO" smtClean="0"/>
              <a:t>‹#›</a:t>
            </a:fld>
            <a:endParaRPr lang="nb-NO"/>
          </a:p>
        </p:txBody>
      </p:sp>
    </p:spTree>
    <p:extLst>
      <p:ext uri="{BB962C8B-B14F-4D97-AF65-F5344CB8AC3E}">
        <p14:creationId xmlns:p14="http://schemas.microsoft.com/office/powerpoint/2010/main" val="21860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272A17-9EDF-DE34-7F4A-33F81FC0FCD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815459B-9E8D-B484-55F4-0AC8F808A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8F363B9-7E3B-4232-7EA1-4B07DC483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555BD-EE1A-50EC-27F0-21CDBF3EAA50}"/>
              </a:ext>
            </a:extLst>
          </p:cNvPr>
          <p:cNvSpPr>
            <a:spLocks noGrp="1"/>
          </p:cNvSpPr>
          <p:nvPr>
            <p:ph type="dt" sz="half" idx="10"/>
          </p:nvPr>
        </p:nvSpPr>
        <p:spPr/>
        <p:txBody>
          <a:bodyPr/>
          <a:lstStyle/>
          <a:p>
            <a:fld id="{707B2425-1CD6-4E14-A430-B69DDC87D2E8}" type="datetimeFigureOut">
              <a:rPr lang="nb-NO" smtClean="0"/>
              <a:t>16.02.2024</a:t>
            </a:fld>
            <a:endParaRPr lang="nb-NO"/>
          </a:p>
        </p:txBody>
      </p:sp>
      <p:sp>
        <p:nvSpPr>
          <p:cNvPr id="6" name="Plassholder for bunntekst 5">
            <a:extLst>
              <a:ext uri="{FF2B5EF4-FFF2-40B4-BE49-F238E27FC236}">
                <a16:creationId xmlns:a16="http://schemas.microsoft.com/office/drawing/2014/main" id="{F2F4D94F-B13E-B111-CB5F-5BD1D32557B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D77EB73-73D6-A0F9-8AB4-EDFC2366B10D}"/>
              </a:ext>
            </a:extLst>
          </p:cNvPr>
          <p:cNvSpPr>
            <a:spLocks noGrp="1"/>
          </p:cNvSpPr>
          <p:nvPr>
            <p:ph type="sldNum" sz="quarter" idx="12"/>
          </p:nvPr>
        </p:nvSpPr>
        <p:spPr/>
        <p:txBody>
          <a:bodyPr/>
          <a:lstStyle/>
          <a:p>
            <a:fld id="{0609EF50-E19C-41F2-B669-07B0D0F7829C}" type="slidenum">
              <a:rPr lang="nb-NO" smtClean="0"/>
              <a:t>‹#›</a:t>
            </a:fld>
            <a:endParaRPr lang="nb-NO"/>
          </a:p>
        </p:txBody>
      </p:sp>
    </p:spTree>
    <p:extLst>
      <p:ext uri="{BB962C8B-B14F-4D97-AF65-F5344CB8AC3E}">
        <p14:creationId xmlns:p14="http://schemas.microsoft.com/office/powerpoint/2010/main" val="347672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650777B-B0A0-3D16-F0CD-8E903B2D1A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75C3BA5-4383-CA4B-84F9-5A6CFFF99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EE619D5-621F-C8C9-F47D-C837A48BB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B2425-1CD6-4E14-A430-B69DDC87D2E8}" type="datetimeFigureOut">
              <a:rPr lang="nb-NO" smtClean="0"/>
              <a:t>16.02.2024</a:t>
            </a:fld>
            <a:endParaRPr lang="nb-NO"/>
          </a:p>
        </p:txBody>
      </p:sp>
      <p:sp>
        <p:nvSpPr>
          <p:cNvPr id="5" name="Plassholder for bunntekst 4">
            <a:extLst>
              <a:ext uri="{FF2B5EF4-FFF2-40B4-BE49-F238E27FC236}">
                <a16:creationId xmlns:a16="http://schemas.microsoft.com/office/drawing/2014/main" id="{1FB5F308-9257-ADDD-5BC4-018EDD509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1F3BA2B-92D6-62D4-F659-C117750DFD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9EF50-E19C-41F2-B669-07B0D0F7829C}" type="slidenum">
              <a:rPr lang="nb-NO" smtClean="0"/>
              <a:t>‹#›</a:t>
            </a:fld>
            <a:endParaRPr lang="nb-NO"/>
          </a:p>
        </p:txBody>
      </p:sp>
    </p:spTree>
    <p:extLst>
      <p:ext uri="{BB962C8B-B14F-4D97-AF65-F5344CB8AC3E}">
        <p14:creationId xmlns:p14="http://schemas.microsoft.com/office/powerpoint/2010/main" val="132049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vann, bro, skip&#10;&#10;Automatisk generert beskrivelse">
            <a:extLst>
              <a:ext uri="{FF2B5EF4-FFF2-40B4-BE49-F238E27FC236}">
                <a16:creationId xmlns:a16="http://schemas.microsoft.com/office/drawing/2014/main" id="{F5567A04-E1EF-454E-B9A4-05B5EA1CA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5" name="Rektangel 4">
            <a:extLst>
              <a:ext uri="{FF2B5EF4-FFF2-40B4-BE49-F238E27FC236}">
                <a16:creationId xmlns:a16="http://schemas.microsoft.com/office/drawing/2014/main" id="{2FBE97F4-A73A-4911-87A2-9CA02748A133}"/>
              </a:ext>
            </a:extLst>
          </p:cNvPr>
          <p:cNvSpPr/>
          <p:nvPr/>
        </p:nvSpPr>
        <p:spPr>
          <a:xfrm>
            <a:off x="7303477" y="-2296"/>
            <a:ext cx="4888522" cy="6848573"/>
          </a:xfrm>
          <a:prstGeom prst="rect">
            <a:avLst/>
          </a:prstGeom>
          <a:solidFill>
            <a:srgbClr val="001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8779EFF9-5024-4EEE-843E-6735BDE81A47}"/>
              </a:ext>
            </a:extLst>
          </p:cNvPr>
          <p:cNvSpPr txBox="1"/>
          <p:nvPr/>
        </p:nvSpPr>
        <p:spPr>
          <a:xfrm>
            <a:off x="7468776" y="1375946"/>
            <a:ext cx="4545932" cy="2677656"/>
          </a:xfrm>
          <a:prstGeom prst="rect">
            <a:avLst/>
          </a:prstGeom>
          <a:noFill/>
        </p:spPr>
        <p:txBody>
          <a:bodyPr wrap="square" rtlCol="0">
            <a:spAutoFit/>
          </a:bodyPr>
          <a:lstStyle/>
          <a:p>
            <a:r>
              <a:rPr lang="nb-NO" sz="3600" dirty="0">
                <a:solidFill>
                  <a:schemeClr val="bg1"/>
                </a:solidFill>
                <a:latin typeface="Arial" panose="020B0604020202020204" pitchFamily="34" charset="0"/>
                <a:cs typeface="Arial" panose="020B0604020202020204" pitchFamily="34" charset="0"/>
              </a:rPr>
              <a:t>Konkurransen i bankmarkedet </a:t>
            </a:r>
          </a:p>
          <a:p>
            <a:endParaRPr lang="nb-NO" sz="3600" dirty="0">
              <a:solidFill>
                <a:schemeClr val="bg1"/>
              </a:solidFill>
              <a:latin typeface="Arial" panose="020B0604020202020204" pitchFamily="34" charset="0"/>
              <a:cs typeface="Arial" panose="020B0604020202020204" pitchFamily="34" charset="0"/>
            </a:endParaRPr>
          </a:p>
          <a:p>
            <a:r>
              <a:rPr lang="nb-NO" sz="2400" dirty="0">
                <a:solidFill>
                  <a:schemeClr val="bg1"/>
                </a:solidFill>
                <a:latin typeface="Arial" panose="020B0604020202020204" pitchFamily="34" charset="0"/>
                <a:cs typeface="Arial" panose="020B0604020202020204" pitchFamily="34" charset="0"/>
              </a:rPr>
              <a:t>xxx</a:t>
            </a:r>
          </a:p>
          <a:p>
            <a:endParaRPr lang="nb-NO" sz="3600" dirty="0">
              <a:solidFill>
                <a:schemeClr val="bg1"/>
              </a:solidFill>
              <a:latin typeface="Arial" panose="020B0604020202020204"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6C95D88-3963-4AA4-B8DB-7F888BCD6107}"/>
              </a:ext>
            </a:extLst>
          </p:cNvPr>
          <p:cNvSpPr txBox="1"/>
          <p:nvPr/>
        </p:nvSpPr>
        <p:spPr>
          <a:xfrm>
            <a:off x="7512227" y="4640080"/>
            <a:ext cx="4667779" cy="830997"/>
          </a:xfrm>
          <a:prstGeom prst="rect">
            <a:avLst/>
          </a:prstGeom>
          <a:noFill/>
        </p:spPr>
        <p:txBody>
          <a:bodyPr wrap="square" rtlCol="0">
            <a:spAutoFit/>
          </a:bodyPr>
          <a:lstStyle/>
          <a:p>
            <a:r>
              <a:rPr lang="nb-NO" sz="2400" dirty="0">
                <a:solidFill>
                  <a:schemeClr val="bg2"/>
                </a:solidFill>
                <a:latin typeface="Arial" panose="020B0604020202020204" pitchFamily="34" charset="0"/>
                <a:cs typeface="Arial" panose="020B0604020202020204" pitchFamily="34" charset="0"/>
              </a:rPr>
              <a:t>xx. januar 2024</a:t>
            </a:r>
          </a:p>
          <a:p>
            <a:r>
              <a:rPr lang="nb-NO" sz="2400" dirty="0">
                <a:solidFill>
                  <a:schemeClr val="bg2"/>
                </a:solidFill>
                <a:latin typeface="Arial" panose="020B0604020202020204" pitchFamily="34" charset="0"/>
                <a:cs typeface="Arial" panose="020B0604020202020204" pitchFamily="34" charset="0"/>
              </a:rPr>
              <a:t>XX</a:t>
            </a:r>
          </a:p>
        </p:txBody>
      </p:sp>
      <p:pic>
        <p:nvPicPr>
          <p:cNvPr id="8" name="Grafikk 7">
            <a:extLst>
              <a:ext uri="{FF2B5EF4-FFF2-40B4-BE49-F238E27FC236}">
                <a16:creationId xmlns:a16="http://schemas.microsoft.com/office/drawing/2014/main" id="{C1EBC0DA-F344-4354-84F8-E3873ED4A4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9489" y="6069741"/>
            <a:ext cx="2540795" cy="438393"/>
          </a:xfrm>
          <a:prstGeom prst="rect">
            <a:avLst/>
          </a:prstGeom>
        </p:spPr>
      </p:pic>
    </p:spTree>
    <p:extLst>
      <p:ext uri="{BB962C8B-B14F-4D97-AF65-F5344CB8AC3E}">
        <p14:creationId xmlns:p14="http://schemas.microsoft.com/office/powerpoint/2010/main" val="106671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8" y="1008000"/>
            <a:ext cx="10740037" cy="793115"/>
          </a:xfrm>
        </p:spPr>
        <p:txBody>
          <a:bodyPr vert="horz" lIns="0" tIns="0" rIns="0" bIns="0" rtlCol="0" anchor="t">
            <a:normAutofit/>
          </a:bodyPr>
          <a:lstStyle/>
          <a:p>
            <a:r>
              <a:rPr lang="nb-NO" dirty="0">
                <a:solidFill>
                  <a:schemeClr val="bg1">
                    <a:lumMod val="50000"/>
                  </a:schemeClr>
                </a:solidFill>
                <a:latin typeface="Arial" panose="020B0604020202020204" pitchFamily="34" charset="0"/>
                <a:cs typeface="Arial" panose="020B0604020202020204" pitchFamily="34" charset="0"/>
              </a:rPr>
              <a:t>Andel som har brukt internett til banktjenester de siste 3 månedene</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50" y="360000"/>
            <a:ext cx="108815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Nesten alle nordmenn bruker internettbaserte banktjenester</a:t>
            </a:r>
          </a:p>
        </p:txBody>
      </p:sp>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290633" y="6300000"/>
            <a:ext cx="9464017" cy="244065"/>
          </a:xfrm>
        </p:spPr>
        <p:txBody>
          <a:bodyPr>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Kilder: Finans Norge og Statistisk sentralbyrå</a:t>
            </a:r>
          </a:p>
        </p:txBody>
      </p:sp>
      <p:pic>
        <p:nvPicPr>
          <p:cNvPr id="8" name="Plassholder for innhold 7">
            <a:extLst>
              <a:ext uri="{FF2B5EF4-FFF2-40B4-BE49-F238E27FC236}">
                <a16:creationId xmlns:a16="http://schemas.microsoft.com/office/drawing/2014/main" id="{AD0E3FBA-3E92-7F90-04CD-53637CC4C5F6}"/>
              </a:ext>
            </a:extLst>
          </p:cNvPr>
          <p:cNvPicPr>
            <a:picLocks noGrp="1" noChangeAspect="1"/>
          </p:cNvPicPr>
          <p:nvPr>
            <p:ph sz="quarter" idx="19"/>
          </p:nvPr>
        </p:nvPicPr>
        <p:blipFill>
          <a:blip r:embed="rId3"/>
          <a:stretch>
            <a:fillRect/>
          </a:stretch>
        </p:blipFill>
        <p:spPr>
          <a:xfrm>
            <a:off x="2042130" y="1404557"/>
            <a:ext cx="7972728" cy="4724100"/>
          </a:xfrm>
          <a:prstGeom prst="rect">
            <a:avLst/>
          </a:prstGeom>
        </p:spPr>
      </p:pic>
    </p:spTree>
    <p:extLst>
      <p:ext uri="{BB962C8B-B14F-4D97-AF65-F5344CB8AC3E}">
        <p14:creationId xmlns:p14="http://schemas.microsoft.com/office/powerpoint/2010/main" val="90860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8" y="1008000"/>
            <a:ext cx="10740037" cy="793115"/>
          </a:xfrm>
        </p:spPr>
        <p:txBody>
          <a:bodyPr vert="horz" lIns="0" tIns="0" rIns="0" bIns="0" rtlCol="0" anchor="t">
            <a:normAutofit/>
          </a:bodyPr>
          <a:lstStyle/>
          <a:p>
            <a:r>
              <a:rPr lang="nb-NO" dirty="0">
                <a:solidFill>
                  <a:schemeClr val="bg1">
                    <a:lumMod val="50000"/>
                  </a:schemeClr>
                </a:solidFill>
                <a:latin typeface="Arial" panose="020B0604020202020204" pitchFamily="34" charset="0"/>
                <a:cs typeface="Arial" panose="020B0604020202020204" pitchFamily="34" charset="0"/>
              </a:rPr>
              <a:t>Bankenes rentemargin (utlånsrente minus innskuddsrente)</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50" y="360000"/>
            <a:ext cx="108815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Digitaliseringen har kommet bankkundene til gode </a:t>
            </a:r>
          </a:p>
        </p:txBody>
      </p:sp>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290633" y="6300000"/>
            <a:ext cx="9464017" cy="244065"/>
          </a:xfrm>
        </p:spPr>
        <p:txBody>
          <a:bodyPr>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Kilder: Finans Norge og Statistisk sentralbyrå</a:t>
            </a:r>
          </a:p>
        </p:txBody>
      </p:sp>
      <p:pic>
        <p:nvPicPr>
          <p:cNvPr id="7" name="Plassholder for innhold 6">
            <a:extLst>
              <a:ext uri="{FF2B5EF4-FFF2-40B4-BE49-F238E27FC236}">
                <a16:creationId xmlns:a16="http://schemas.microsoft.com/office/drawing/2014/main" id="{32F52F1E-4F1A-7073-A073-0026573A4B20}"/>
              </a:ext>
            </a:extLst>
          </p:cNvPr>
          <p:cNvPicPr>
            <a:picLocks noGrp="1" noChangeAspect="1"/>
          </p:cNvPicPr>
          <p:nvPr>
            <p:ph sz="quarter" idx="19"/>
          </p:nvPr>
        </p:nvPicPr>
        <p:blipFill>
          <a:blip r:embed="rId3"/>
          <a:stretch>
            <a:fillRect/>
          </a:stretch>
        </p:blipFill>
        <p:spPr>
          <a:xfrm>
            <a:off x="2277155" y="1496476"/>
            <a:ext cx="7737702" cy="4588637"/>
          </a:xfrm>
          <a:prstGeom prst="rect">
            <a:avLst/>
          </a:prstGeom>
        </p:spPr>
      </p:pic>
    </p:spTree>
    <p:extLst>
      <p:ext uri="{BB962C8B-B14F-4D97-AF65-F5344CB8AC3E}">
        <p14:creationId xmlns:p14="http://schemas.microsoft.com/office/powerpoint/2010/main" val="122421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E8A795D2-FD50-E72F-DC90-BB1E888C3924}"/>
              </a:ext>
            </a:extLst>
          </p:cNvPr>
          <p:cNvSpPr>
            <a:spLocks noGrp="1"/>
          </p:cNvSpPr>
          <p:nvPr>
            <p:ph type="body" idx="1"/>
          </p:nvPr>
        </p:nvSpPr>
        <p:spPr>
          <a:xfrm>
            <a:off x="396050" y="360000"/>
            <a:ext cx="11795950" cy="540000"/>
          </a:xfrm>
        </p:spPr>
        <p:txBody>
          <a:bodyPr lIns="0" tIns="0" rIns="0" bIns="0" anchor="b">
            <a:noAutofit/>
          </a:bodyPr>
          <a:lstStyle/>
          <a:p>
            <a:pPr>
              <a:lnSpc>
                <a:spcPct val="90000"/>
              </a:lnSpc>
            </a:pPr>
            <a:r>
              <a:rPr lang="nb-NO" sz="2800" dirty="0">
                <a:latin typeface="Arial" panose="020B0604020202020204" pitchFamily="34" charset="0"/>
                <a:cs typeface="Arial" panose="020B0604020202020204" pitchFamily="34" charset="0"/>
              </a:rPr>
              <a:t>1.1 Dagens bankbytteløsninger og eventuelle rom for forbedringer</a:t>
            </a:r>
          </a:p>
        </p:txBody>
      </p:sp>
      <p:sp>
        <p:nvSpPr>
          <p:cNvPr id="3" name="Text Placeholder 2">
            <a:extLst>
              <a:ext uri="{FF2B5EF4-FFF2-40B4-BE49-F238E27FC236}">
                <a16:creationId xmlns:a16="http://schemas.microsoft.com/office/drawing/2014/main" id="{C2B3884B-4488-880C-F6B7-3EF029892474}"/>
              </a:ext>
            </a:extLst>
          </p:cNvPr>
          <p:cNvSpPr>
            <a:spLocks noGrp="1"/>
          </p:cNvSpPr>
          <p:nvPr>
            <p:ph type="body" sz="quarter" idx="20"/>
          </p:nvPr>
        </p:nvSpPr>
        <p:spPr>
          <a:xfrm>
            <a:off x="396050" y="1080000"/>
            <a:ext cx="10946864" cy="5418000"/>
          </a:xfrm>
        </p:spPr>
        <p:txBody>
          <a:bodyPr>
            <a:noAutofit/>
          </a:bodyPr>
          <a:lstStyle/>
          <a:p>
            <a:pPr marL="0" indent="0">
              <a:lnSpc>
                <a:spcPct val="120000"/>
              </a:lnSpc>
              <a:spcBef>
                <a:spcPts val="600"/>
              </a:spcBef>
              <a:buNone/>
            </a:pPr>
            <a:r>
              <a:rPr lang="nb-NO" sz="2400" dirty="0">
                <a:latin typeface="Arial" panose="020B0604020202020204" pitchFamily="34" charset="0"/>
                <a:cs typeface="Arial" panose="020B0604020202020204" pitchFamily="34" charset="0"/>
              </a:rPr>
              <a:t>Det er enkelt å bytte bank i Norge:</a:t>
            </a:r>
          </a:p>
          <a:p>
            <a:pPr>
              <a:lnSpc>
                <a:spcPct val="120000"/>
              </a:lnSpc>
              <a:spcBef>
                <a:spcPts val="600"/>
              </a:spcBef>
            </a:pPr>
            <a:r>
              <a:rPr lang="nb-NO" sz="2400" dirty="0">
                <a:latin typeface="Arial" panose="020B0604020202020204" pitchFamily="34" charset="0"/>
                <a:cs typeface="Arial" panose="020B0604020202020204" pitchFamily="34" charset="0"/>
              </a:rPr>
              <a:t>Norske bankkunder kan velge mellom et stort antall banker</a:t>
            </a:r>
          </a:p>
          <a:p>
            <a:pPr>
              <a:lnSpc>
                <a:spcPct val="120000"/>
              </a:lnSpc>
              <a:spcBef>
                <a:spcPts val="600"/>
              </a:spcBef>
            </a:pPr>
            <a:r>
              <a:rPr lang="nb-NO" sz="2400" dirty="0">
                <a:latin typeface="Arial" panose="020B0604020202020204" pitchFamily="34" charset="0"/>
                <a:cs typeface="Arial" panose="020B0604020202020204" pitchFamily="34" charset="0"/>
              </a:rPr>
              <a:t>Norske banker har samlet seg om bransjeregler </a:t>
            </a:r>
          </a:p>
          <a:p>
            <a:pPr>
              <a:lnSpc>
                <a:spcPct val="120000"/>
              </a:lnSpc>
              <a:spcBef>
                <a:spcPts val="600"/>
              </a:spcBef>
            </a:pPr>
            <a:r>
              <a:rPr lang="nb-NO" sz="2400" dirty="0">
                <a:latin typeface="Arial" panose="020B0604020202020204" pitchFamily="34" charset="0"/>
                <a:cs typeface="Arial" panose="020B0604020202020204" pitchFamily="34" charset="0"/>
              </a:rPr>
              <a:t>Digitale løsninger gjør bankbytter stadig enklere og raskere</a:t>
            </a:r>
          </a:p>
          <a:p>
            <a:pPr lvl="1">
              <a:lnSpc>
                <a:spcPct val="120000"/>
              </a:lnSpc>
              <a:spcBef>
                <a:spcPts val="600"/>
              </a:spcBef>
            </a:pPr>
            <a:r>
              <a:rPr lang="nb-NO" sz="2000" dirty="0">
                <a:latin typeface="Arial" panose="020B0604020202020204" pitchFamily="34" charset="0"/>
                <a:cs typeface="Arial" panose="020B0604020202020204" pitchFamily="34" charset="0"/>
              </a:rPr>
              <a:t>Heldigital flytting av kundeforhold</a:t>
            </a:r>
          </a:p>
          <a:p>
            <a:pPr lvl="1">
              <a:lnSpc>
                <a:spcPct val="120000"/>
              </a:lnSpc>
              <a:spcBef>
                <a:spcPts val="600"/>
              </a:spcBef>
            </a:pPr>
            <a:r>
              <a:rPr lang="nb-NO" sz="2000" dirty="0">
                <a:latin typeface="Arial" panose="020B0604020202020204" pitchFamily="34" charset="0"/>
                <a:cs typeface="Arial" panose="020B0604020202020204" pitchFamily="34" charset="0"/>
              </a:rPr>
              <a:t>eFaktura blir sendt til alle kundens bankforbindelser</a:t>
            </a:r>
          </a:p>
          <a:p>
            <a:pPr lvl="1">
              <a:lnSpc>
                <a:spcPct val="120000"/>
              </a:lnSpc>
              <a:spcBef>
                <a:spcPts val="600"/>
              </a:spcBef>
            </a:pPr>
            <a:r>
              <a:rPr lang="nb-NO" sz="2000" dirty="0">
                <a:latin typeface="Arial" panose="020B0604020202020204" pitchFamily="34" charset="0"/>
                <a:cs typeface="Arial" panose="020B0604020202020204" pitchFamily="34" charset="0"/>
              </a:rPr>
              <a:t>Selvbetjent flytting av faste betalingsoppdrag med AvtaleGiro</a:t>
            </a:r>
          </a:p>
        </p:txBody>
      </p:sp>
    </p:spTree>
    <p:extLst>
      <p:ext uri="{BB962C8B-B14F-4D97-AF65-F5344CB8AC3E}">
        <p14:creationId xmlns:p14="http://schemas.microsoft.com/office/powerpoint/2010/main" val="134609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E8A795D2-FD50-E72F-DC90-BB1E888C3924}"/>
              </a:ext>
            </a:extLst>
          </p:cNvPr>
          <p:cNvSpPr>
            <a:spLocks noGrp="1"/>
          </p:cNvSpPr>
          <p:nvPr>
            <p:ph type="body" idx="1"/>
          </p:nvPr>
        </p:nvSpPr>
        <p:spPr>
          <a:xfrm>
            <a:off x="396050" y="360000"/>
            <a:ext cx="117959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1.2 Dagens bankbytteløsninger og eventuelle rom for forbedringer</a:t>
            </a:r>
          </a:p>
        </p:txBody>
      </p:sp>
      <p:sp>
        <p:nvSpPr>
          <p:cNvPr id="3" name="Text Placeholder 2">
            <a:extLst>
              <a:ext uri="{FF2B5EF4-FFF2-40B4-BE49-F238E27FC236}">
                <a16:creationId xmlns:a16="http://schemas.microsoft.com/office/drawing/2014/main" id="{C2B3884B-4488-880C-F6B7-3EF029892474}"/>
              </a:ext>
            </a:extLst>
          </p:cNvPr>
          <p:cNvSpPr>
            <a:spLocks noGrp="1"/>
          </p:cNvSpPr>
          <p:nvPr>
            <p:ph type="body" sz="quarter" idx="20"/>
          </p:nvPr>
        </p:nvSpPr>
        <p:spPr>
          <a:xfrm>
            <a:off x="396050" y="1080000"/>
            <a:ext cx="10946864" cy="5418000"/>
          </a:xfrm>
        </p:spPr>
        <p:txBody>
          <a:bodyPr>
            <a:noAutofit/>
          </a:bodyPr>
          <a:lstStyle/>
          <a:p>
            <a:pPr>
              <a:lnSpc>
                <a:spcPct val="120000"/>
              </a:lnSpc>
              <a:spcBef>
                <a:spcPts val="600"/>
              </a:spcBef>
            </a:pPr>
            <a:r>
              <a:rPr lang="nb-NO" sz="2400" dirty="0">
                <a:latin typeface="Arial" panose="020B0604020202020204" pitchFamily="34" charset="0"/>
                <a:cs typeface="Arial" panose="020B0604020202020204" pitchFamily="34" charset="0"/>
              </a:rPr>
              <a:t>Liten nytte å innføre </a:t>
            </a:r>
            <a:r>
              <a:rPr lang="nn-NO" sz="2400" dirty="0" err="1">
                <a:latin typeface="Arial" panose="020B0604020202020204" pitchFamily="34" charset="0"/>
                <a:cs typeface="Arial" panose="020B0604020202020204" pitchFamily="34" charset="0"/>
              </a:rPr>
              <a:t>bankbytteløsninger</a:t>
            </a:r>
            <a:r>
              <a:rPr lang="nn-NO" sz="2400" dirty="0">
                <a:latin typeface="Arial" panose="020B0604020202020204" pitchFamily="34" charset="0"/>
                <a:cs typeface="Arial" panose="020B0604020202020204" pitchFamily="34" charset="0"/>
              </a:rPr>
              <a:t> </a:t>
            </a:r>
            <a:r>
              <a:rPr lang="nn-NO" sz="2400" dirty="0" err="1">
                <a:latin typeface="Arial" panose="020B0604020202020204" pitchFamily="34" charset="0"/>
                <a:cs typeface="Arial" panose="020B0604020202020204" pitchFamily="34" charset="0"/>
              </a:rPr>
              <a:t>fra</a:t>
            </a:r>
            <a:r>
              <a:rPr lang="nn-NO" sz="2400" dirty="0">
                <a:latin typeface="Arial" panose="020B0604020202020204" pitchFamily="34" charset="0"/>
                <a:cs typeface="Arial" panose="020B0604020202020204" pitchFamily="34" charset="0"/>
              </a:rPr>
              <a:t> Storbritannia og Nederland</a:t>
            </a:r>
          </a:p>
          <a:p>
            <a:pPr lvl="1">
              <a:lnSpc>
                <a:spcPct val="120000"/>
              </a:lnSpc>
              <a:spcBef>
                <a:spcPts val="600"/>
              </a:spcBef>
            </a:pPr>
            <a:r>
              <a:rPr lang="nb-NO" sz="2000" dirty="0">
                <a:latin typeface="Arial" panose="020B0604020202020204" pitchFamily="34" charset="0"/>
                <a:cs typeface="Arial" panose="020B0604020202020204" pitchFamily="34" charset="0"/>
              </a:rPr>
              <a:t>Norske banker tilbyr allerede slike tjenester for bedrifter</a:t>
            </a:r>
          </a:p>
          <a:p>
            <a:pPr lvl="1">
              <a:lnSpc>
                <a:spcPct val="120000"/>
              </a:lnSpc>
              <a:spcBef>
                <a:spcPts val="600"/>
              </a:spcBef>
            </a:pPr>
            <a:r>
              <a:rPr lang="nb-NO" sz="2000" dirty="0">
                <a:latin typeface="Arial" panose="020B0604020202020204" pitchFamily="34" charset="0"/>
                <a:cs typeface="Arial" panose="020B0604020202020204" pitchFamily="34" charset="0"/>
              </a:rPr>
              <a:t>Privatpersoner har færre innbetalinger enn bedrifter</a:t>
            </a:r>
          </a:p>
          <a:p>
            <a:pPr lvl="1">
              <a:lnSpc>
                <a:spcPct val="120000"/>
              </a:lnSpc>
              <a:spcBef>
                <a:spcPts val="600"/>
              </a:spcBef>
            </a:pPr>
            <a:r>
              <a:rPr lang="nb-NO" sz="2000" dirty="0">
                <a:latin typeface="Arial" panose="020B0604020202020204" pitchFamily="34" charset="0"/>
                <a:cs typeface="Arial" panose="020B0604020202020204" pitchFamily="34" charset="0"/>
              </a:rPr>
              <a:t>Krever omfattende sikkerhetstiltak</a:t>
            </a:r>
          </a:p>
          <a:p>
            <a:pPr lvl="1">
              <a:lnSpc>
                <a:spcPct val="120000"/>
              </a:lnSpc>
              <a:spcBef>
                <a:spcPts val="600"/>
              </a:spcBef>
            </a:pPr>
            <a:r>
              <a:rPr lang="nb-NO" sz="2000" dirty="0">
                <a:latin typeface="Arial" panose="020B0604020202020204" pitchFamily="34" charset="0"/>
                <a:cs typeface="Arial" panose="020B0604020202020204" pitchFamily="34" charset="0"/>
              </a:rPr>
              <a:t>Ikke som hensiktsmessig å etablere fellesordninger som i praksis bare utsetter en nødvendig oppgave</a:t>
            </a:r>
          </a:p>
          <a:p>
            <a:pPr>
              <a:lnSpc>
                <a:spcPct val="120000"/>
              </a:lnSpc>
              <a:spcBef>
                <a:spcPts val="600"/>
              </a:spcBef>
            </a:pPr>
            <a:r>
              <a:rPr lang="nn-NO" sz="2400" dirty="0">
                <a:latin typeface="Arial" panose="020B0604020202020204" pitchFamily="34" charset="0"/>
                <a:cs typeface="Arial" panose="020B0604020202020204" pitchFamily="34" charset="0"/>
              </a:rPr>
              <a:t>K</a:t>
            </a:r>
            <a:r>
              <a:rPr lang="nb-NO" sz="2400" dirty="0" err="1">
                <a:latin typeface="Arial" panose="020B0604020202020204" pitchFamily="34" charset="0"/>
                <a:cs typeface="Arial" panose="020B0604020202020204" pitchFamily="34" charset="0"/>
              </a:rPr>
              <a:t>ontonummerportabilitet</a:t>
            </a:r>
            <a:r>
              <a:rPr lang="nb-NO" sz="2400" dirty="0">
                <a:latin typeface="Arial" panose="020B0604020202020204" pitchFamily="34" charset="0"/>
                <a:cs typeface="Arial" panose="020B0604020202020204" pitchFamily="34" charset="0"/>
              </a:rPr>
              <a:t> ikke et avgjørende tiltak</a:t>
            </a:r>
          </a:p>
          <a:p>
            <a:pPr lvl="1">
              <a:lnSpc>
                <a:spcPct val="120000"/>
              </a:lnSpc>
              <a:spcBef>
                <a:spcPts val="600"/>
              </a:spcBef>
            </a:pPr>
            <a:r>
              <a:rPr lang="nb-NO" sz="2000" dirty="0">
                <a:latin typeface="Arial" panose="020B0604020202020204" pitchFamily="34" charset="0"/>
                <a:cs typeface="Arial" panose="020B0604020202020204" pitchFamily="34" charset="0"/>
              </a:rPr>
              <a:t>Underliggende infrastruktur avgjør hvor enkelt det er å bytte bank – Norge langt framme</a:t>
            </a:r>
          </a:p>
          <a:p>
            <a:pPr lvl="1">
              <a:lnSpc>
                <a:spcPct val="120000"/>
              </a:lnSpc>
              <a:spcBef>
                <a:spcPts val="600"/>
              </a:spcBef>
            </a:pPr>
            <a:r>
              <a:rPr lang="nb-NO" sz="2000" dirty="0">
                <a:latin typeface="Arial" panose="020B0604020202020204" pitchFamily="34" charset="0"/>
                <a:cs typeface="Arial" panose="020B0604020202020204" pitchFamily="34" charset="0"/>
              </a:rPr>
              <a:t>Utviklingen i betalingsmarkedet gjør kontonummer stadig mindre relevant</a:t>
            </a:r>
          </a:p>
          <a:p>
            <a:pPr lvl="1">
              <a:lnSpc>
                <a:spcPct val="120000"/>
              </a:lnSpc>
              <a:spcBef>
                <a:spcPts val="600"/>
              </a:spcBef>
            </a:pPr>
            <a:r>
              <a:rPr lang="nb-NO" sz="2000" dirty="0">
                <a:latin typeface="Arial" panose="020B0604020202020204" pitchFamily="34" charset="0"/>
                <a:cs typeface="Arial" panose="020B0604020202020204" pitchFamily="34" charset="0"/>
              </a:rPr>
              <a:t>Kontonummerportabilitet vil kreve betydelige investeringer fra bankene</a:t>
            </a:r>
          </a:p>
          <a:p>
            <a:pPr marL="457200" lvl="1" indent="0">
              <a:lnSpc>
                <a:spcPct val="120000"/>
              </a:lnSpc>
              <a:spcBef>
                <a:spcPts val="600"/>
              </a:spcBef>
              <a:buNone/>
            </a:pPr>
            <a:endParaRPr lang="nb-NO" sz="1808" dirty="0"/>
          </a:p>
        </p:txBody>
      </p:sp>
    </p:spTree>
    <p:extLst>
      <p:ext uri="{BB962C8B-B14F-4D97-AF65-F5344CB8AC3E}">
        <p14:creationId xmlns:p14="http://schemas.microsoft.com/office/powerpoint/2010/main" val="64071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E8A795D2-FD50-E72F-DC90-BB1E888C3924}"/>
              </a:ext>
            </a:extLst>
          </p:cNvPr>
          <p:cNvSpPr>
            <a:spLocks noGrp="1"/>
          </p:cNvSpPr>
          <p:nvPr>
            <p:ph type="body" idx="1"/>
          </p:nvPr>
        </p:nvSpPr>
        <p:spPr>
          <a:xfrm>
            <a:off x="396050" y="360000"/>
            <a:ext cx="117959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1.3 Dagens bankbytteløsninger og eventuelle rom for forbedringer</a:t>
            </a:r>
          </a:p>
        </p:txBody>
      </p:sp>
      <p:sp>
        <p:nvSpPr>
          <p:cNvPr id="3" name="Text Placeholder 2">
            <a:extLst>
              <a:ext uri="{FF2B5EF4-FFF2-40B4-BE49-F238E27FC236}">
                <a16:creationId xmlns:a16="http://schemas.microsoft.com/office/drawing/2014/main" id="{C2B3884B-4488-880C-F6B7-3EF029892474}"/>
              </a:ext>
            </a:extLst>
          </p:cNvPr>
          <p:cNvSpPr>
            <a:spLocks noGrp="1"/>
          </p:cNvSpPr>
          <p:nvPr>
            <p:ph type="body" sz="quarter" idx="20"/>
          </p:nvPr>
        </p:nvSpPr>
        <p:spPr>
          <a:xfrm>
            <a:off x="396050" y="1080000"/>
            <a:ext cx="10946864" cy="5418000"/>
          </a:xfrm>
        </p:spPr>
        <p:txBody>
          <a:bodyPr>
            <a:noAutofit/>
          </a:bodyPr>
          <a:lstStyle/>
          <a:p>
            <a:pPr marL="0" indent="0">
              <a:lnSpc>
                <a:spcPct val="120000"/>
              </a:lnSpc>
              <a:spcBef>
                <a:spcPts val="600"/>
              </a:spcBef>
              <a:buNone/>
            </a:pPr>
            <a:r>
              <a:rPr lang="nb-NO" sz="2400" dirty="0">
                <a:latin typeface="Arial" panose="020B0604020202020204" pitchFamily="34" charset="0"/>
                <a:cs typeface="Arial" panose="020B0604020202020204" pitchFamily="34" charset="0"/>
              </a:rPr>
              <a:t>Banknæringen jobber kontinuerlig med å forenkle bankbytter ytterligere</a:t>
            </a:r>
          </a:p>
          <a:p>
            <a:pPr>
              <a:lnSpc>
                <a:spcPct val="120000"/>
              </a:lnSpc>
              <a:spcBef>
                <a:spcPts val="600"/>
              </a:spcBef>
            </a:pPr>
            <a:r>
              <a:rPr lang="nb-NO" sz="2400" dirty="0">
                <a:latin typeface="Arial" panose="020B0604020202020204" pitchFamily="34" charset="0"/>
                <a:cs typeface="Arial" panose="020B0604020202020204" pitchFamily="34" charset="0"/>
              </a:rPr>
              <a:t>Standardmal for bankbytteskjema</a:t>
            </a:r>
          </a:p>
          <a:p>
            <a:pPr>
              <a:lnSpc>
                <a:spcPct val="120000"/>
              </a:lnSpc>
              <a:spcBef>
                <a:spcPts val="600"/>
              </a:spcBef>
            </a:pPr>
            <a:r>
              <a:rPr lang="nn-NO" sz="2400" dirty="0">
                <a:latin typeface="Arial" panose="020B0604020202020204" pitchFamily="34" charset="0"/>
                <a:cs typeface="Arial" panose="020B0604020202020204" pitchFamily="34" charset="0"/>
              </a:rPr>
              <a:t>Forklaringsdokument til kunden</a:t>
            </a:r>
          </a:p>
          <a:p>
            <a:pPr marL="0" indent="0">
              <a:lnSpc>
                <a:spcPct val="120000"/>
              </a:lnSpc>
              <a:spcBef>
                <a:spcPts val="600"/>
              </a:spcBef>
              <a:buNone/>
            </a:pPr>
            <a:endParaRPr lang="nn-NO" sz="2400" dirty="0">
              <a:latin typeface="Arial" panose="020B0604020202020204" pitchFamily="34" charset="0"/>
              <a:cs typeface="Arial" panose="020B0604020202020204" pitchFamily="34" charset="0"/>
            </a:endParaRPr>
          </a:p>
          <a:p>
            <a:pPr marL="0" indent="0">
              <a:lnSpc>
                <a:spcPct val="120000"/>
              </a:lnSpc>
              <a:spcBef>
                <a:spcPts val="600"/>
              </a:spcBef>
              <a:buNone/>
            </a:pPr>
            <a:r>
              <a:rPr lang="nb-NO" sz="2400" dirty="0">
                <a:latin typeface="Arial" panose="020B0604020202020204" pitchFamily="34" charset="0"/>
                <a:cs typeface="Arial" panose="020B0604020202020204" pitchFamily="34" charset="0"/>
              </a:rPr>
              <a:t>Finans Norge har også identifisert ytterligere muligheter for å forenkle bankbytter</a:t>
            </a:r>
          </a:p>
          <a:p>
            <a:pPr>
              <a:lnSpc>
                <a:spcPct val="120000"/>
              </a:lnSpc>
              <a:spcBef>
                <a:spcPts val="600"/>
              </a:spcBef>
            </a:pPr>
            <a:r>
              <a:rPr lang="nb-NO" sz="2400" dirty="0">
                <a:latin typeface="Arial" panose="020B0604020202020204" pitchFamily="34" charset="0"/>
                <a:cs typeface="Arial" panose="020B0604020202020204" pitchFamily="34" charset="0"/>
              </a:rPr>
              <a:t>Justere bankbytteskjema, slik at kunden får gjennomført bankbyttet så snart som mulig</a:t>
            </a:r>
          </a:p>
          <a:p>
            <a:pPr>
              <a:lnSpc>
                <a:spcPct val="120000"/>
              </a:lnSpc>
              <a:spcBef>
                <a:spcPts val="600"/>
              </a:spcBef>
            </a:pPr>
            <a:r>
              <a:rPr lang="nb-NO" sz="2400" dirty="0">
                <a:latin typeface="Arial" panose="020B0604020202020204" pitchFamily="34" charset="0"/>
                <a:cs typeface="Arial" panose="020B0604020202020204" pitchFamily="34" charset="0"/>
              </a:rPr>
              <a:t>Frikoble BankID fra kundeforholdet i den enkelte bank</a:t>
            </a:r>
          </a:p>
          <a:p>
            <a:pPr marL="0" indent="0">
              <a:lnSpc>
                <a:spcPct val="120000"/>
              </a:lnSpc>
              <a:spcBef>
                <a:spcPts val="600"/>
              </a:spcBef>
              <a:buNone/>
            </a:pPr>
            <a:endParaRPr lang="nn-NO" sz="2400" dirty="0"/>
          </a:p>
          <a:p>
            <a:pPr marL="0" indent="0">
              <a:lnSpc>
                <a:spcPct val="120000"/>
              </a:lnSpc>
              <a:spcBef>
                <a:spcPts val="600"/>
              </a:spcBef>
              <a:buNone/>
            </a:pPr>
            <a:r>
              <a:rPr lang="nn-NO" sz="2400" dirty="0"/>
              <a:t> </a:t>
            </a:r>
            <a:endParaRPr lang="nb-NO" sz="2104" dirty="0"/>
          </a:p>
        </p:txBody>
      </p:sp>
    </p:spTree>
    <p:extLst>
      <p:ext uri="{BB962C8B-B14F-4D97-AF65-F5344CB8AC3E}">
        <p14:creationId xmlns:p14="http://schemas.microsoft.com/office/powerpoint/2010/main" val="211702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E8A795D2-FD50-E72F-DC90-BB1E888C3924}"/>
              </a:ext>
            </a:extLst>
          </p:cNvPr>
          <p:cNvSpPr>
            <a:spLocks noGrp="1"/>
          </p:cNvSpPr>
          <p:nvPr>
            <p:ph type="body" idx="1"/>
          </p:nvPr>
        </p:nvSpPr>
        <p:spPr>
          <a:xfrm>
            <a:off x="396050" y="360000"/>
            <a:ext cx="117959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2. Informasjon om spareprodukter og bankbytteløsninger </a:t>
            </a:r>
          </a:p>
        </p:txBody>
      </p:sp>
      <p:sp>
        <p:nvSpPr>
          <p:cNvPr id="3" name="Text Placeholder 2">
            <a:extLst>
              <a:ext uri="{FF2B5EF4-FFF2-40B4-BE49-F238E27FC236}">
                <a16:creationId xmlns:a16="http://schemas.microsoft.com/office/drawing/2014/main" id="{C2B3884B-4488-880C-F6B7-3EF029892474}"/>
              </a:ext>
            </a:extLst>
          </p:cNvPr>
          <p:cNvSpPr>
            <a:spLocks noGrp="1"/>
          </p:cNvSpPr>
          <p:nvPr>
            <p:ph type="body" sz="quarter" idx="20"/>
          </p:nvPr>
        </p:nvSpPr>
        <p:spPr>
          <a:xfrm>
            <a:off x="396050" y="1080000"/>
            <a:ext cx="11795950" cy="5418000"/>
          </a:xfrm>
        </p:spPr>
        <p:txBody>
          <a:bodyPr>
            <a:noAutofit/>
          </a:bodyPr>
          <a:lstStyle/>
          <a:p>
            <a:pPr marL="0" indent="0">
              <a:lnSpc>
                <a:spcPct val="120000"/>
              </a:lnSpc>
              <a:spcBef>
                <a:spcPts val="600"/>
              </a:spcBef>
              <a:buNone/>
            </a:pPr>
            <a:r>
              <a:rPr lang="nb-NO" sz="2400" dirty="0">
                <a:latin typeface="Arial" panose="020B0604020202020204" pitchFamily="34" charset="0"/>
                <a:cs typeface="Arial" panose="020B0604020202020204" pitchFamily="34" charset="0"/>
              </a:rPr>
              <a:t>Informasjonen er lett tilgjengelig for kundene:</a:t>
            </a:r>
          </a:p>
          <a:p>
            <a:pPr>
              <a:lnSpc>
                <a:spcPct val="120000"/>
              </a:lnSpc>
              <a:spcBef>
                <a:spcPts val="600"/>
              </a:spcBef>
            </a:pPr>
            <a:r>
              <a:rPr lang="nb-NO" sz="2400" dirty="0">
                <a:latin typeface="Arial" panose="020B0604020202020204" pitchFamily="34" charset="0"/>
                <a:cs typeface="Arial" panose="020B0604020202020204" pitchFamily="34" charset="0"/>
              </a:rPr>
              <a:t>Digitale plattformer</a:t>
            </a:r>
          </a:p>
          <a:p>
            <a:pPr>
              <a:lnSpc>
                <a:spcPct val="120000"/>
              </a:lnSpc>
              <a:spcBef>
                <a:spcPts val="600"/>
              </a:spcBef>
            </a:pPr>
            <a:r>
              <a:rPr lang="nb-NO" sz="2400" dirty="0">
                <a:latin typeface="Arial" panose="020B0604020202020204" pitchFamily="34" charset="0"/>
                <a:cs typeface="Arial" panose="020B0604020202020204" pitchFamily="34" charset="0"/>
              </a:rPr>
              <a:t>MIFID stiller krav til bankene</a:t>
            </a:r>
          </a:p>
          <a:p>
            <a:pPr marL="0" indent="0">
              <a:lnSpc>
                <a:spcPct val="120000"/>
              </a:lnSpc>
              <a:spcBef>
                <a:spcPts val="0"/>
              </a:spcBef>
              <a:buNone/>
            </a:pPr>
            <a:endParaRPr lang="nb-NO" sz="2400" dirty="0">
              <a:latin typeface="Arial" panose="020B0604020202020204" pitchFamily="34" charset="0"/>
              <a:cs typeface="Arial" panose="020B0604020202020204" pitchFamily="34" charset="0"/>
            </a:endParaRPr>
          </a:p>
          <a:p>
            <a:pPr marL="0" indent="0">
              <a:lnSpc>
                <a:spcPct val="120000"/>
              </a:lnSpc>
              <a:spcBef>
                <a:spcPts val="0"/>
              </a:spcBef>
              <a:buNone/>
            </a:pPr>
            <a:r>
              <a:rPr lang="nb-NO" sz="2400" dirty="0">
                <a:latin typeface="Arial" panose="020B0604020202020204" pitchFamily="34" charset="0"/>
                <a:cs typeface="Arial" panose="020B0604020202020204" pitchFamily="34" charset="0"/>
              </a:rPr>
              <a:t>Budsjettforliket: krav om mer omfattende rapportering til Finansportalen</a:t>
            </a:r>
          </a:p>
          <a:p>
            <a:pPr>
              <a:lnSpc>
                <a:spcPct val="120000"/>
              </a:lnSpc>
              <a:spcBef>
                <a:spcPts val="600"/>
              </a:spcBef>
              <a:buFont typeface="Symbol" panose="05050102010706020507" pitchFamily="18" charset="2"/>
              <a:buChar char="Þ"/>
            </a:pPr>
            <a:r>
              <a:rPr lang="nb-NO" sz="2400" dirty="0">
                <a:latin typeface="Arial" panose="020B0604020202020204" pitchFamily="34" charset="0"/>
                <a:cs typeface="Arial" panose="020B0604020202020204" pitchFamily="34" charset="0"/>
              </a:rPr>
              <a:t>Vil påføre bankene større rapporteringskostnader med uklar nytte</a:t>
            </a:r>
          </a:p>
          <a:p>
            <a:pPr lvl="1">
              <a:lnSpc>
                <a:spcPct val="120000"/>
              </a:lnSpc>
              <a:spcBef>
                <a:spcPts val="600"/>
              </a:spcBef>
            </a:pPr>
            <a:r>
              <a:rPr lang="nb-NO" sz="2104" dirty="0">
                <a:latin typeface="Arial" panose="020B0604020202020204" pitchFamily="34" charset="0"/>
                <a:cs typeface="Arial" panose="020B0604020202020204" pitchFamily="34" charset="0"/>
              </a:rPr>
              <a:t>I Finansportalen kan privatpersoner allerede spesifisere markedsområde</a:t>
            </a:r>
          </a:p>
          <a:p>
            <a:pPr lvl="1">
              <a:lnSpc>
                <a:spcPct val="120000"/>
              </a:lnSpc>
              <a:spcBef>
                <a:spcPts val="600"/>
              </a:spcBef>
            </a:pPr>
            <a:r>
              <a:rPr lang="nb-NO" sz="2104" dirty="0">
                <a:latin typeface="Arial" panose="020B0604020202020204" pitchFamily="34" charset="0"/>
                <a:cs typeface="Arial" panose="020B0604020202020204" pitchFamily="34" charset="0"/>
              </a:rPr>
              <a:t>Gjennomsnittsrenter og områdescore gir ikke nødvendigvis bedre informasjon</a:t>
            </a:r>
          </a:p>
          <a:p>
            <a:pPr lvl="1">
              <a:lnSpc>
                <a:spcPct val="120000"/>
              </a:lnSpc>
              <a:spcBef>
                <a:spcPts val="600"/>
              </a:spcBef>
            </a:pPr>
            <a:r>
              <a:rPr lang="nb-NO" sz="2104" dirty="0">
                <a:latin typeface="Arial" panose="020B0604020202020204" pitchFamily="34" charset="0"/>
                <a:cs typeface="Arial" panose="020B0604020202020204" pitchFamily="34" charset="0"/>
              </a:rPr>
              <a:t>Kan gjøre Finansportalen mindre brukervennlig</a:t>
            </a:r>
          </a:p>
          <a:p>
            <a:pPr lvl="1">
              <a:lnSpc>
                <a:spcPct val="120000"/>
              </a:lnSpc>
              <a:spcBef>
                <a:spcPts val="600"/>
              </a:spcBef>
            </a:pPr>
            <a:r>
              <a:rPr lang="nb-NO" sz="2104" dirty="0">
                <a:latin typeface="Arial" panose="020B0604020202020204" pitchFamily="34" charset="0"/>
                <a:cs typeface="Arial" panose="020B0604020202020204" pitchFamily="34" charset="0"/>
              </a:rPr>
              <a:t>Bankene kan komme i brudd med konkurranselovgivningen</a:t>
            </a:r>
          </a:p>
          <a:p>
            <a:pPr>
              <a:lnSpc>
                <a:spcPct val="120000"/>
              </a:lnSpc>
              <a:spcBef>
                <a:spcPts val="600"/>
              </a:spcBef>
              <a:buFont typeface="Symbol" panose="05050102010706020507" pitchFamily="18" charset="2"/>
              <a:buChar char="Þ"/>
            </a:pPr>
            <a:r>
              <a:rPr lang="nb-NO" sz="2400" dirty="0">
                <a:latin typeface="Arial" panose="020B0604020202020204" pitchFamily="34" charset="0"/>
                <a:cs typeface="Arial" panose="020B0604020202020204" pitchFamily="34" charset="0"/>
              </a:rPr>
              <a:t>Finans Norge ser ikke behov for å endre innrapporteringskravene til Finansportalen</a:t>
            </a:r>
          </a:p>
          <a:p>
            <a:pPr marL="0" indent="0">
              <a:lnSpc>
                <a:spcPct val="120000"/>
              </a:lnSpc>
              <a:spcBef>
                <a:spcPts val="600"/>
              </a:spcBef>
              <a:buNone/>
            </a:pPr>
            <a:endParaRPr lang="nb-NO" sz="2400" dirty="0"/>
          </a:p>
          <a:p>
            <a:pPr>
              <a:lnSpc>
                <a:spcPct val="120000"/>
              </a:lnSpc>
              <a:spcBef>
                <a:spcPts val="600"/>
              </a:spcBef>
            </a:pPr>
            <a:endParaRPr lang="nb-NO" sz="2104" dirty="0"/>
          </a:p>
        </p:txBody>
      </p:sp>
    </p:spTree>
    <p:extLst>
      <p:ext uri="{BB962C8B-B14F-4D97-AF65-F5344CB8AC3E}">
        <p14:creationId xmlns:p14="http://schemas.microsoft.com/office/powerpoint/2010/main" val="311208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8" y="1008000"/>
            <a:ext cx="10740037" cy="793115"/>
          </a:xfrm>
        </p:spPr>
        <p:txBody>
          <a:bodyPr lIns="0" tIns="0" rIns="0" bIns="0" anchor="t" anchorCtr="0"/>
          <a:lstStyle/>
          <a:p>
            <a:r>
              <a:rPr lang="nb-NO" dirty="0">
                <a:solidFill>
                  <a:schemeClr val="bg1">
                    <a:lumMod val="50000"/>
                  </a:schemeClr>
                </a:solidFill>
                <a:latin typeface="Arial" panose="020B0604020202020204" pitchFamily="34" charset="0"/>
                <a:cs typeface="Arial" panose="020B0604020202020204" pitchFamily="34" charset="0"/>
              </a:rPr>
              <a:t>Andel som har brukt internett til banktjenester de siste 3 månedene</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50" y="360000"/>
            <a:ext cx="108815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3.1 Tilpasning til ikke-digitale kunder</a:t>
            </a:r>
          </a:p>
        </p:txBody>
      </p:sp>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290633" y="6300000"/>
            <a:ext cx="9464017" cy="244065"/>
          </a:xfrm>
        </p:spPr>
        <p:txBody>
          <a:bodyPr vert="horz" lIns="91440" tIns="45720" rIns="91440" bIns="45720" rtlCol="0">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Kilder: Finans Norge og Statistisk sentralbyrå</a:t>
            </a:r>
          </a:p>
        </p:txBody>
      </p:sp>
      <p:pic>
        <p:nvPicPr>
          <p:cNvPr id="7" name="Bilde 6">
            <a:extLst>
              <a:ext uri="{FF2B5EF4-FFF2-40B4-BE49-F238E27FC236}">
                <a16:creationId xmlns:a16="http://schemas.microsoft.com/office/drawing/2014/main" id="{CB38E271-3103-D5E4-D2B4-8A2A157AB14A}"/>
              </a:ext>
            </a:extLst>
          </p:cNvPr>
          <p:cNvPicPr>
            <a:picLocks noChangeAspect="1"/>
          </p:cNvPicPr>
          <p:nvPr/>
        </p:nvPicPr>
        <p:blipFill>
          <a:blip r:embed="rId3"/>
          <a:stretch>
            <a:fillRect/>
          </a:stretch>
        </p:blipFill>
        <p:spPr>
          <a:xfrm>
            <a:off x="1921228" y="1356189"/>
            <a:ext cx="8251463" cy="4937126"/>
          </a:xfrm>
          <a:prstGeom prst="rect">
            <a:avLst/>
          </a:prstGeom>
        </p:spPr>
      </p:pic>
    </p:spTree>
    <p:extLst>
      <p:ext uri="{BB962C8B-B14F-4D97-AF65-F5344CB8AC3E}">
        <p14:creationId xmlns:p14="http://schemas.microsoft.com/office/powerpoint/2010/main" val="406061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E8A795D2-FD50-E72F-DC90-BB1E888C3924}"/>
              </a:ext>
            </a:extLst>
          </p:cNvPr>
          <p:cNvSpPr>
            <a:spLocks noGrp="1"/>
          </p:cNvSpPr>
          <p:nvPr>
            <p:ph type="body" idx="1"/>
          </p:nvPr>
        </p:nvSpPr>
        <p:spPr>
          <a:xfrm>
            <a:off x="396050" y="360000"/>
            <a:ext cx="117959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3.2 Tilpasning til ikke-digitale kunder</a:t>
            </a:r>
          </a:p>
        </p:txBody>
      </p:sp>
      <p:sp>
        <p:nvSpPr>
          <p:cNvPr id="3" name="Text Placeholder 2">
            <a:extLst>
              <a:ext uri="{FF2B5EF4-FFF2-40B4-BE49-F238E27FC236}">
                <a16:creationId xmlns:a16="http://schemas.microsoft.com/office/drawing/2014/main" id="{C2B3884B-4488-880C-F6B7-3EF029892474}"/>
              </a:ext>
            </a:extLst>
          </p:cNvPr>
          <p:cNvSpPr>
            <a:spLocks noGrp="1"/>
          </p:cNvSpPr>
          <p:nvPr>
            <p:ph type="body" sz="quarter" idx="20"/>
          </p:nvPr>
        </p:nvSpPr>
        <p:spPr>
          <a:xfrm>
            <a:off x="396050" y="1080000"/>
            <a:ext cx="10946864" cy="5418000"/>
          </a:xfrm>
        </p:spPr>
        <p:txBody>
          <a:bodyPr>
            <a:noAutofit/>
          </a:bodyPr>
          <a:lstStyle/>
          <a:p>
            <a:pPr marL="0" indent="0">
              <a:lnSpc>
                <a:spcPct val="120000"/>
              </a:lnSpc>
              <a:spcBef>
                <a:spcPts val="600"/>
              </a:spcBef>
              <a:buNone/>
            </a:pPr>
            <a:r>
              <a:rPr lang="nb-NO" sz="2400" dirty="0">
                <a:latin typeface="Arial" panose="020B0604020202020204" pitchFamily="34" charset="0"/>
                <a:cs typeface="Arial" panose="020B0604020202020204" pitchFamily="34" charset="0"/>
              </a:rPr>
              <a:t>Bransjenormen forplikter alle medlemsbankene til å tilby:</a:t>
            </a:r>
          </a:p>
          <a:p>
            <a:pPr>
              <a:lnSpc>
                <a:spcPct val="120000"/>
              </a:lnSpc>
              <a:spcBef>
                <a:spcPts val="600"/>
              </a:spcBef>
            </a:pPr>
            <a:r>
              <a:rPr lang="nb-NO" sz="2400" dirty="0">
                <a:latin typeface="Arial" panose="020B0604020202020204" pitchFamily="34" charset="0"/>
                <a:cs typeface="Arial" panose="020B0604020202020204" pitchFamily="34" charset="0"/>
              </a:rPr>
              <a:t>Tjenester for ikke-digitale kunder</a:t>
            </a:r>
          </a:p>
          <a:p>
            <a:pPr>
              <a:lnSpc>
                <a:spcPct val="120000"/>
              </a:lnSpc>
              <a:spcBef>
                <a:spcPts val="600"/>
              </a:spcBef>
            </a:pPr>
            <a:r>
              <a:rPr lang="nb-NO" sz="2400" dirty="0">
                <a:latin typeface="Arial" panose="020B0604020202020204" pitchFamily="34" charset="0"/>
                <a:cs typeface="Arial" panose="020B0604020202020204" pitchFamily="34" charset="0"/>
              </a:rPr>
              <a:t>Disposisjonsfullmakt</a:t>
            </a:r>
          </a:p>
          <a:p>
            <a:pPr>
              <a:lnSpc>
                <a:spcPct val="120000"/>
              </a:lnSpc>
              <a:spcBef>
                <a:spcPts val="600"/>
              </a:spcBef>
            </a:pPr>
            <a:r>
              <a:rPr lang="nb-NO" sz="2400" dirty="0">
                <a:latin typeface="Arial" panose="020B0604020202020204" pitchFamily="34" charset="0"/>
                <a:cs typeface="Arial" panose="020B0604020202020204" pitchFamily="34" charset="0"/>
              </a:rPr>
              <a:t>Veiledning til digitale bankløsninger</a:t>
            </a:r>
          </a:p>
          <a:p>
            <a:pPr>
              <a:lnSpc>
                <a:spcPct val="120000"/>
              </a:lnSpc>
              <a:spcBef>
                <a:spcPts val="600"/>
              </a:spcBef>
            </a:pPr>
            <a:endParaRPr lang="nb-NO" sz="2104" dirty="0"/>
          </a:p>
          <a:p>
            <a:pPr marL="0" indent="0">
              <a:lnSpc>
                <a:spcPct val="120000"/>
              </a:lnSpc>
              <a:spcBef>
                <a:spcPts val="600"/>
              </a:spcBef>
              <a:buNone/>
            </a:pPr>
            <a:endParaRPr lang="nb-NO" sz="2104" dirty="0"/>
          </a:p>
          <a:p>
            <a:pPr marL="0" indent="0">
              <a:lnSpc>
                <a:spcPct val="120000"/>
              </a:lnSpc>
              <a:spcBef>
                <a:spcPts val="600"/>
              </a:spcBef>
              <a:buNone/>
            </a:pPr>
            <a:endParaRPr lang="nb-NO" sz="2400" dirty="0"/>
          </a:p>
        </p:txBody>
      </p:sp>
    </p:spTree>
    <p:extLst>
      <p:ext uri="{BB962C8B-B14F-4D97-AF65-F5344CB8AC3E}">
        <p14:creationId xmlns:p14="http://schemas.microsoft.com/office/powerpoint/2010/main" val="98029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8" y="1008000"/>
            <a:ext cx="10740037" cy="793115"/>
          </a:xfrm>
        </p:spPr>
        <p:txBody>
          <a:bodyPr vert="horz" lIns="0" tIns="0" rIns="0" bIns="0" rtlCol="0" anchor="t">
            <a:normAutofit/>
          </a:bodyPr>
          <a:lstStyle/>
          <a:p>
            <a:r>
              <a:rPr lang="nb-NO" dirty="0">
                <a:solidFill>
                  <a:schemeClr val="bg1">
                    <a:lumMod val="50000"/>
                  </a:schemeClr>
                </a:solidFill>
                <a:latin typeface="Arial" panose="020B0604020202020204" pitchFamily="34" charset="0"/>
                <a:cs typeface="Arial" panose="020B0604020202020204" pitchFamily="34" charset="0"/>
              </a:rPr>
              <a:t>Samlet markedsandel for de to største bankene målt i utlån til personmarkedet i 2022</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50" y="360000"/>
            <a:ext cx="108815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4.1 Norsk banksektor er lite konsentrert</a:t>
            </a:r>
          </a:p>
        </p:txBody>
      </p:sp>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396048" y="6364492"/>
            <a:ext cx="9464017" cy="244065"/>
          </a:xfrm>
        </p:spPr>
        <p:txBody>
          <a:bodyPr>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Kilder: Menon, Norges Bank, Bankföreningen, Danmarks </a:t>
            </a:r>
            <a:r>
              <a:rPr lang="nb-NO" dirty="0" err="1">
                <a:solidFill>
                  <a:schemeClr val="bg1">
                    <a:lumMod val="50000"/>
                  </a:schemeClr>
                </a:solidFill>
                <a:latin typeface="Arial" panose="020B0604020202020204" pitchFamily="34" charset="0"/>
                <a:cs typeface="Arial" panose="020B0604020202020204" pitchFamily="34" charset="0"/>
              </a:rPr>
              <a:t>Nathionalbank</a:t>
            </a:r>
            <a:r>
              <a:rPr lang="nb-NO" dirty="0">
                <a:solidFill>
                  <a:schemeClr val="bg1">
                    <a:lumMod val="50000"/>
                  </a:schemeClr>
                </a:solidFill>
                <a:latin typeface="Arial" panose="020B0604020202020204" pitchFamily="34" charset="0"/>
                <a:cs typeface="Arial" panose="020B0604020202020204" pitchFamily="34" charset="0"/>
              </a:rPr>
              <a:t> og Finlands Bank</a:t>
            </a:r>
          </a:p>
        </p:txBody>
      </p:sp>
      <p:pic>
        <p:nvPicPr>
          <p:cNvPr id="4" name="Bilde 3">
            <a:extLst>
              <a:ext uri="{FF2B5EF4-FFF2-40B4-BE49-F238E27FC236}">
                <a16:creationId xmlns:a16="http://schemas.microsoft.com/office/drawing/2014/main" id="{209DA45D-828D-F3C7-704F-A130A9833C25}"/>
              </a:ext>
            </a:extLst>
          </p:cNvPr>
          <p:cNvPicPr>
            <a:picLocks noChangeAspect="1"/>
          </p:cNvPicPr>
          <p:nvPr/>
        </p:nvPicPr>
        <p:blipFill>
          <a:blip r:embed="rId3"/>
          <a:stretch>
            <a:fillRect/>
          </a:stretch>
        </p:blipFill>
        <p:spPr>
          <a:xfrm>
            <a:off x="1733266" y="1766906"/>
            <a:ext cx="8693622" cy="4464292"/>
          </a:xfrm>
          <a:prstGeom prst="rect">
            <a:avLst/>
          </a:prstGeom>
        </p:spPr>
      </p:pic>
    </p:spTree>
    <p:extLst>
      <p:ext uri="{BB962C8B-B14F-4D97-AF65-F5344CB8AC3E}">
        <p14:creationId xmlns:p14="http://schemas.microsoft.com/office/powerpoint/2010/main" val="388262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8" y="1008000"/>
            <a:ext cx="10740037" cy="793115"/>
          </a:xfrm>
        </p:spPr>
        <p:txBody>
          <a:bodyPr vert="horz" lIns="0" tIns="0" rIns="0" bIns="0" rtlCol="0" anchor="t">
            <a:normAutofit/>
          </a:bodyPr>
          <a:lstStyle/>
          <a:p>
            <a:r>
              <a:rPr lang="nb-NO" dirty="0">
                <a:solidFill>
                  <a:schemeClr val="bg1">
                    <a:lumMod val="50000"/>
                  </a:schemeClr>
                </a:solidFill>
                <a:latin typeface="Arial" panose="020B0604020202020204" pitchFamily="34" charset="0"/>
                <a:cs typeface="Arial" panose="020B0604020202020204" pitchFamily="34" charset="0"/>
              </a:rPr>
              <a:t>Markedsandel for utlån til personmarkedet </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50" y="360000"/>
            <a:ext cx="108815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4.2 De største bankene i Norge har tapt markedsandeler</a:t>
            </a:r>
          </a:p>
        </p:txBody>
      </p:sp>
      <p:pic>
        <p:nvPicPr>
          <p:cNvPr id="11" name="Bilde 10">
            <a:extLst>
              <a:ext uri="{FF2B5EF4-FFF2-40B4-BE49-F238E27FC236}">
                <a16:creationId xmlns:a16="http://schemas.microsoft.com/office/drawing/2014/main" id="{0E57D0CF-4873-3C0B-C17A-4E861D8236A7}"/>
              </a:ext>
            </a:extLst>
          </p:cNvPr>
          <p:cNvPicPr>
            <a:picLocks noChangeAspect="1"/>
          </p:cNvPicPr>
          <p:nvPr/>
        </p:nvPicPr>
        <p:blipFill>
          <a:blip r:embed="rId3"/>
          <a:stretch>
            <a:fillRect/>
          </a:stretch>
        </p:blipFill>
        <p:spPr>
          <a:xfrm>
            <a:off x="1211709" y="1469114"/>
            <a:ext cx="9929643" cy="5008338"/>
          </a:xfrm>
          <a:prstGeom prst="rect">
            <a:avLst/>
          </a:prstGeom>
        </p:spPr>
      </p:pic>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396048" y="6364492"/>
            <a:ext cx="9464017" cy="244065"/>
          </a:xfrm>
        </p:spPr>
        <p:txBody>
          <a:bodyPr>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Kilder: Menon, Norges Bank og årsrapporter</a:t>
            </a:r>
          </a:p>
        </p:txBody>
      </p:sp>
    </p:spTree>
    <p:extLst>
      <p:ext uri="{BB962C8B-B14F-4D97-AF65-F5344CB8AC3E}">
        <p14:creationId xmlns:p14="http://schemas.microsoft.com/office/powerpoint/2010/main" val="35942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E8A795D2-FD50-E72F-DC90-BB1E888C3924}"/>
              </a:ext>
            </a:extLst>
          </p:cNvPr>
          <p:cNvSpPr>
            <a:spLocks noGrp="1"/>
          </p:cNvSpPr>
          <p:nvPr>
            <p:ph type="body" idx="1"/>
          </p:nvPr>
        </p:nvSpPr>
        <p:spPr>
          <a:xfrm>
            <a:off x="396049" y="360000"/>
            <a:ext cx="10153669" cy="540000"/>
          </a:xfrm>
        </p:spPr>
        <p:txBody>
          <a:bodyPr lIns="0" tIns="0" rIns="0" bIns="0" anchor="b">
            <a:noAutofit/>
          </a:bodyPr>
          <a:lstStyle/>
          <a:p>
            <a:pPr>
              <a:lnSpc>
                <a:spcPct val="90000"/>
              </a:lnSpc>
            </a:pPr>
            <a:r>
              <a:rPr lang="nb-NO" sz="2800" dirty="0">
                <a:latin typeface="Arial" panose="020B0604020202020204" pitchFamily="34" charset="0"/>
                <a:cs typeface="Arial" panose="020B0604020202020204" pitchFamily="34" charset="0"/>
              </a:rPr>
              <a:t>Finansdepartementet ba om innspill fra Finans Norge på:</a:t>
            </a:r>
          </a:p>
        </p:txBody>
      </p:sp>
      <p:sp>
        <p:nvSpPr>
          <p:cNvPr id="3" name="Text Placeholder 2">
            <a:extLst>
              <a:ext uri="{FF2B5EF4-FFF2-40B4-BE49-F238E27FC236}">
                <a16:creationId xmlns:a16="http://schemas.microsoft.com/office/drawing/2014/main" id="{C2B3884B-4488-880C-F6B7-3EF029892474}"/>
              </a:ext>
            </a:extLst>
          </p:cNvPr>
          <p:cNvSpPr>
            <a:spLocks noGrp="1"/>
          </p:cNvSpPr>
          <p:nvPr>
            <p:ph type="body" sz="quarter" idx="20"/>
          </p:nvPr>
        </p:nvSpPr>
        <p:spPr>
          <a:xfrm>
            <a:off x="396050" y="1080000"/>
            <a:ext cx="11645262" cy="5418000"/>
          </a:xfrm>
        </p:spPr>
        <p:txBody>
          <a:bodyPr>
            <a:normAutofit/>
          </a:bodyPr>
          <a:lstStyle/>
          <a:p>
            <a:pPr marL="457200" indent="-457200">
              <a:lnSpc>
                <a:spcPct val="120000"/>
              </a:lnSpc>
              <a:spcBef>
                <a:spcPts val="600"/>
              </a:spcBef>
              <a:buFont typeface="+mj-lt"/>
              <a:buAutoNum type="arabicPeriod"/>
            </a:pPr>
            <a:r>
              <a:rPr lang="nb-NO" sz="2400" dirty="0">
                <a:latin typeface="Arial" panose="020B0604020202020204" pitchFamily="34" charset="0"/>
                <a:cs typeface="Arial" panose="020B0604020202020204" pitchFamily="34" charset="0"/>
              </a:rPr>
              <a:t>Hvordan bankbytteløsningene fungerer og om det er rom for forbedringer </a:t>
            </a:r>
          </a:p>
          <a:p>
            <a:pPr marL="457200" indent="-457200">
              <a:lnSpc>
                <a:spcPct val="120000"/>
              </a:lnSpc>
              <a:spcBef>
                <a:spcPts val="600"/>
              </a:spcBef>
              <a:buFont typeface="+mj-lt"/>
              <a:buAutoNum type="arabicPeriod"/>
            </a:pPr>
            <a:r>
              <a:rPr lang="nb-NO" sz="2400" dirty="0">
                <a:latin typeface="Arial" panose="020B0604020202020204" pitchFamily="34" charset="0"/>
                <a:cs typeface="Arial" panose="020B0604020202020204" pitchFamily="34" charset="0"/>
              </a:rPr>
              <a:t>Om informasjonen til kundene er god nok</a:t>
            </a:r>
          </a:p>
          <a:p>
            <a:pPr marL="457200" indent="-457200">
              <a:lnSpc>
                <a:spcPct val="120000"/>
              </a:lnSpc>
              <a:spcBef>
                <a:spcPts val="600"/>
              </a:spcBef>
              <a:buFont typeface="+mj-lt"/>
              <a:buAutoNum type="arabicPeriod"/>
            </a:pPr>
            <a:r>
              <a:rPr lang="nb-NO" sz="2400" dirty="0">
                <a:latin typeface="Arial" panose="020B0604020202020204" pitchFamily="34" charset="0"/>
                <a:cs typeface="Arial" panose="020B0604020202020204" pitchFamily="34" charset="0"/>
              </a:rPr>
              <a:t>Om dagens løsninger er godt nok tilpasset ikke-digitale kunder</a:t>
            </a:r>
          </a:p>
          <a:p>
            <a:pPr marL="457200" indent="-457200">
              <a:lnSpc>
                <a:spcPct val="120000"/>
              </a:lnSpc>
              <a:spcBef>
                <a:spcPts val="600"/>
              </a:spcBef>
              <a:buFont typeface="+mj-lt"/>
              <a:buAutoNum type="arabicPeriod"/>
            </a:pPr>
            <a:r>
              <a:rPr lang="nb-NO" sz="2400" dirty="0">
                <a:latin typeface="Arial" panose="020B0604020202020204" pitchFamily="34" charset="0"/>
                <a:cs typeface="Arial" panose="020B0604020202020204" pitchFamily="34" charset="0"/>
              </a:rPr>
              <a:t>Om andre tiltak kan styrke konkurransen </a:t>
            </a:r>
          </a:p>
          <a:p>
            <a:pPr marL="457200" indent="-457200">
              <a:lnSpc>
                <a:spcPct val="120000"/>
              </a:lnSpc>
              <a:spcBef>
                <a:spcPts val="600"/>
              </a:spcBef>
              <a:buFont typeface="+mj-lt"/>
              <a:buAutoNum type="arabicPeriod"/>
            </a:pPr>
            <a:r>
              <a:rPr lang="nb-NO" sz="2400" dirty="0">
                <a:latin typeface="Arial" panose="020B0604020202020204" pitchFamily="34" charset="0"/>
                <a:cs typeface="Arial" panose="020B0604020202020204" pitchFamily="34" charset="0"/>
              </a:rPr>
              <a:t>Hvordan markedet har tilpasset seg PSD2 og mulige effekter av PSD3-forslag</a:t>
            </a:r>
          </a:p>
          <a:p>
            <a:pPr marL="0" indent="0">
              <a:lnSpc>
                <a:spcPct val="120000"/>
              </a:lnSpc>
              <a:buNone/>
            </a:pPr>
            <a:endParaRPr lang="nb-NO" sz="2400" dirty="0"/>
          </a:p>
        </p:txBody>
      </p:sp>
    </p:spTree>
    <p:extLst>
      <p:ext uri="{BB962C8B-B14F-4D97-AF65-F5344CB8AC3E}">
        <p14:creationId xmlns:p14="http://schemas.microsoft.com/office/powerpoint/2010/main" val="150205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8" y="1008000"/>
            <a:ext cx="10740037" cy="793115"/>
          </a:xfrm>
        </p:spPr>
        <p:txBody>
          <a:bodyPr vert="horz" lIns="0" tIns="0" rIns="0" bIns="0" rtlCol="0" anchor="t">
            <a:normAutofit/>
          </a:bodyPr>
          <a:lstStyle/>
          <a:p>
            <a:r>
              <a:rPr lang="nb-NO" dirty="0">
                <a:solidFill>
                  <a:schemeClr val="bg1">
                    <a:lumMod val="50000"/>
                  </a:schemeClr>
                </a:solidFill>
                <a:latin typeface="Arial" panose="020B0604020202020204" pitchFamily="34" charset="0"/>
                <a:cs typeface="Arial" panose="020B0604020202020204" pitchFamily="34" charset="0"/>
              </a:rPr>
              <a:t>Andel privatkunder som har byttet leverandør av boliglån i perioden 2017-2022, og i 2022 (Norge)</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50" y="360000"/>
            <a:ext cx="108815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4.3 Norge har høy kundemobilitet på boliglån</a:t>
            </a:r>
          </a:p>
        </p:txBody>
      </p:sp>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396048" y="6364492"/>
            <a:ext cx="9464017" cy="244065"/>
          </a:xfrm>
        </p:spPr>
        <p:txBody>
          <a:bodyPr>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 Menon, European Commission (2022), Forbrukerrådet (2023).</a:t>
            </a:r>
          </a:p>
        </p:txBody>
      </p:sp>
      <p:pic>
        <p:nvPicPr>
          <p:cNvPr id="11" name="Plassholder for innhold 10">
            <a:extLst>
              <a:ext uri="{FF2B5EF4-FFF2-40B4-BE49-F238E27FC236}">
                <a16:creationId xmlns:a16="http://schemas.microsoft.com/office/drawing/2014/main" id="{91DAF4B9-C74C-B462-099E-85078D1F2E8A}"/>
              </a:ext>
            </a:extLst>
          </p:cNvPr>
          <p:cNvPicPr>
            <a:picLocks noGrp="1" noChangeAspect="1"/>
          </p:cNvPicPr>
          <p:nvPr>
            <p:ph sz="quarter" idx="19"/>
          </p:nvPr>
        </p:nvPicPr>
        <p:blipFill>
          <a:blip r:embed="rId3"/>
          <a:stretch>
            <a:fillRect/>
          </a:stretch>
        </p:blipFill>
        <p:spPr>
          <a:xfrm>
            <a:off x="505174" y="1909115"/>
            <a:ext cx="11213094" cy="4152638"/>
          </a:xfrm>
          <a:prstGeom prst="rect">
            <a:avLst/>
          </a:prstGeom>
        </p:spPr>
      </p:pic>
    </p:spTree>
    <p:extLst>
      <p:ext uri="{BB962C8B-B14F-4D97-AF65-F5344CB8AC3E}">
        <p14:creationId xmlns:p14="http://schemas.microsoft.com/office/powerpoint/2010/main" val="310267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8" y="1008000"/>
            <a:ext cx="10740037" cy="793115"/>
          </a:xfrm>
        </p:spPr>
        <p:txBody>
          <a:bodyPr vert="horz" lIns="0" tIns="0" rIns="0" bIns="0" rtlCol="0" anchor="t">
            <a:normAutofit/>
          </a:bodyPr>
          <a:lstStyle/>
          <a:p>
            <a:r>
              <a:rPr lang="nb-NO" dirty="0">
                <a:solidFill>
                  <a:schemeClr val="bg1">
                    <a:lumMod val="50000"/>
                  </a:schemeClr>
                </a:solidFill>
                <a:latin typeface="Arial" panose="020B0604020202020204" pitchFamily="34" charset="0"/>
                <a:cs typeface="Arial" panose="020B0604020202020204" pitchFamily="34" charset="0"/>
              </a:rPr>
              <a:t>Gjennomsnittlig utlånsmargin på lån til boligkjøp for husholdninger</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50" y="360000"/>
            <a:ext cx="108815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4.4 De norske bankene har en lavere margin på boliglån </a:t>
            </a:r>
          </a:p>
        </p:txBody>
      </p:sp>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396048" y="6364492"/>
            <a:ext cx="9464017" cy="244065"/>
          </a:xfrm>
        </p:spPr>
        <p:txBody>
          <a:bodyPr>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Kilder: Menon, ECB og SSB</a:t>
            </a:r>
          </a:p>
        </p:txBody>
      </p:sp>
      <p:pic>
        <p:nvPicPr>
          <p:cNvPr id="12" name="Bilde 11">
            <a:extLst>
              <a:ext uri="{FF2B5EF4-FFF2-40B4-BE49-F238E27FC236}">
                <a16:creationId xmlns:a16="http://schemas.microsoft.com/office/drawing/2014/main" id="{17A65536-8F47-B9DD-3C12-BFE4A88C11BD}"/>
              </a:ext>
            </a:extLst>
          </p:cNvPr>
          <p:cNvPicPr>
            <a:picLocks noChangeAspect="1"/>
          </p:cNvPicPr>
          <p:nvPr/>
        </p:nvPicPr>
        <p:blipFill>
          <a:blip r:embed="rId3"/>
          <a:stretch>
            <a:fillRect/>
          </a:stretch>
        </p:blipFill>
        <p:spPr>
          <a:xfrm>
            <a:off x="1397287" y="1362545"/>
            <a:ext cx="9544754" cy="4966672"/>
          </a:xfrm>
          <a:prstGeom prst="rect">
            <a:avLst/>
          </a:prstGeom>
        </p:spPr>
      </p:pic>
    </p:spTree>
    <p:extLst>
      <p:ext uri="{BB962C8B-B14F-4D97-AF65-F5344CB8AC3E}">
        <p14:creationId xmlns:p14="http://schemas.microsoft.com/office/powerpoint/2010/main" val="1493557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8" y="1701300"/>
            <a:ext cx="10740037" cy="479851"/>
          </a:xfrm>
        </p:spPr>
        <p:txBody>
          <a:bodyPr vert="horz" lIns="0" tIns="0" rIns="0" bIns="0" rtlCol="0" anchor="t">
            <a:normAutofit/>
          </a:bodyPr>
          <a:lstStyle/>
          <a:p>
            <a:r>
              <a:rPr lang="nb-NO" dirty="0">
                <a:solidFill>
                  <a:schemeClr val="bg1">
                    <a:lumMod val="50000"/>
                  </a:schemeClr>
                </a:solidFill>
                <a:latin typeface="Arial" panose="020B0604020202020204" pitchFamily="34" charset="0"/>
                <a:cs typeface="Arial" panose="020B0604020202020204" pitchFamily="34" charset="0"/>
              </a:rPr>
              <a:t>Innskuddsbeta fra Januar 2022 til September 2023</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49" y="318904"/>
            <a:ext cx="11172651" cy="961264"/>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4.5 Økning i styringsrenten har fått større gjennomslag i innskuddsrentene i Norge</a:t>
            </a:r>
          </a:p>
        </p:txBody>
      </p:sp>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396048" y="6364492"/>
            <a:ext cx="9464017" cy="244065"/>
          </a:xfrm>
        </p:spPr>
        <p:txBody>
          <a:bodyPr>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Kilder: Menon, SSB, </a:t>
            </a:r>
            <a:r>
              <a:rPr lang="nb-NO" dirty="0" err="1">
                <a:solidFill>
                  <a:schemeClr val="bg1">
                    <a:lumMod val="50000"/>
                  </a:schemeClr>
                </a:solidFill>
                <a:latin typeface="Arial" panose="020B0604020202020204" pitchFamily="34" charset="0"/>
                <a:cs typeface="Arial" panose="020B0604020202020204" pitchFamily="34" charset="0"/>
              </a:rPr>
              <a:t>Statistikdatabasen</a:t>
            </a:r>
            <a:r>
              <a:rPr lang="nb-NO" dirty="0">
                <a:solidFill>
                  <a:schemeClr val="bg1">
                    <a:lumMod val="50000"/>
                  </a:schemeClr>
                </a:solidFill>
                <a:latin typeface="Arial" panose="020B0604020202020204" pitchFamily="34" charset="0"/>
                <a:cs typeface="Arial" panose="020B0604020202020204" pitchFamily="34" charset="0"/>
              </a:rPr>
              <a:t>, Danmarks </a:t>
            </a:r>
            <a:r>
              <a:rPr lang="nb-NO" dirty="0" err="1">
                <a:solidFill>
                  <a:schemeClr val="bg1">
                    <a:lumMod val="50000"/>
                  </a:schemeClr>
                </a:solidFill>
                <a:latin typeface="Arial" panose="020B0604020202020204" pitchFamily="34" charset="0"/>
                <a:cs typeface="Arial" panose="020B0604020202020204" pitchFamily="34" charset="0"/>
              </a:rPr>
              <a:t>Nationalbank</a:t>
            </a:r>
            <a:r>
              <a:rPr lang="nb-NO" dirty="0">
                <a:solidFill>
                  <a:schemeClr val="bg1">
                    <a:lumMod val="50000"/>
                  </a:schemeClr>
                </a:solidFill>
                <a:latin typeface="Arial" panose="020B0604020202020204" pitchFamily="34" charset="0"/>
                <a:cs typeface="Arial" panose="020B0604020202020204" pitchFamily="34" charset="0"/>
              </a:rPr>
              <a:t>, Finlands Bank), De </a:t>
            </a:r>
            <a:r>
              <a:rPr lang="nb-NO" dirty="0" err="1">
                <a:solidFill>
                  <a:schemeClr val="bg1">
                    <a:lumMod val="50000"/>
                  </a:schemeClr>
                </a:solidFill>
                <a:latin typeface="Arial" panose="020B0604020202020204" pitchFamily="34" charset="0"/>
                <a:cs typeface="Arial" panose="020B0604020202020204" pitchFamily="34" charset="0"/>
              </a:rPr>
              <a:t>Nederlandsche</a:t>
            </a:r>
            <a:r>
              <a:rPr lang="nb-NO" dirty="0">
                <a:solidFill>
                  <a:schemeClr val="bg1">
                    <a:lumMod val="50000"/>
                  </a:schemeClr>
                </a:solidFill>
                <a:latin typeface="Arial" panose="020B0604020202020204" pitchFamily="34" charset="0"/>
                <a:cs typeface="Arial" panose="020B0604020202020204" pitchFamily="34" charset="0"/>
              </a:rPr>
              <a:t> Bank og Thomson Reuters </a:t>
            </a:r>
            <a:r>
              <a:rPr lang="nb-NO" dirty="0" err="1">
                <a:solidFill>
                  <a:schemeClr val="bg1">
                    <a:lumMod val="50000"/>
                  </a:schemeClr>
                </a:solidFill>
                <a:latin typeface="Arial" panose="020B0604020202020204" pitchFamily="34" charset="0"/>
                <a:cs typeface="Arial" panose="020B0604020202020204" pitchFamily="34" charset="0"/>
              </a:rPr>
              <a:t>Eikon</a:t>
            </a:r>
            <a:endParaRPr lang="nb-NO" dirty="0">
              <a:solidFill>
                <a:schemeClr val="bg1">
                  <a:lumMod val="50000"/>
                </a:schemeClr>
              </a:solidFill>
              <a:latin typeface="Arial" panose="020B0604020202020204" pitchFamily="34" charset="0"/>
              <a:cs typeface="Arial" panose="020B0604020202020204" pitchFamily="34" charset="0"/>
            </a:endParaRPr>
          </a:p>
        </p:txBody>
      </p:sp>
      <p:pic>
        <p:nvPicPr>
          <p:cNvPr id="13" name="Plassholder for innhold 12">
            <a:extLst>
              <a:ext uri="{FF2B5EF4-FFF2-40B4-BE49-F238E27FC236}">
                <a16:creationId xmlns:a16="http://schemas.microsoft.com/office/drawing/2014/main" id="{02DD01A1-FFAA-F0C0-A0A2-40C9371A773C}"/>
              </a:ext>
            </a:extLst>
          </p:cNvPr>
          <p:cNvPicPr>
            <a:picLocks noGrp="1" noChangeAspect="1"/>
          </p:cNvPicPr>
          <p:nvPr>
            <p:ph sz="quarter" idx="19"/>
          </p:nvPr>
        </p:nvPicPr>
        <p:blipFill>
          <a:blip r:embed="rId3"/>
          <a:stretch>
            <a:fillRect/>
          </a:stretch>
        </p:blipFill>
        <p:spPr>
          <a:xfrm>
            <a:off x="396048" y="2254122"/>
            <a:ext cx="11412649" cy="2637428"/>
          </a:xfrm>
        </p:spPr>
      </p:pic>
      <p:sp>
        <p:nvSpPr>
          <p:cNvPr id="14" name="Ellipse 13">
            <a:extLst>
              <a:ext uri="{FF2B5EF4-FFF2-40B4-BE49-F238E27FC236}">
                <a16:creationId xmlns:a16="http://schemas.microsoft.com/office/drawing/2014/main" id="{A96B0F90-36EC-CA59-C710-1BA0A9FB5049}"/>
              </a:ext>
            </a:extLst>
          </p:cNvPr>
          <p:cNvSpPr/>
          <p:nvPr/>
        </p:nvSpPr>
        <p:spPr>
          <a:xfrm>
            <a:off x="9678256" y="2773658"/>
            <a:ext cx="904115" cy="40199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06613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E8A795D2-FD50-E72F-DC90-BB1E888C3924}"/>
              </a:ext>
            </a:extLst>
          </p:cNvPr>
          <p:cNvSpPr>
            <a:spLocks noGrp="1"/>
          </p:cNvSpPr>
          <p:nvPr>
            <p:ph type="body" idx="1"/>
          </p:nvPr>
        </p:nvSpPr>
        <p:spPr>
          <a:xfrm>
            <a:off x="396050" y="360000"/>
            <a:ext cx="1179595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5. Markedets tilpasning til PSD2 og mulige effekter av PSD3-forslaget</a:t>
            </a:r>
          </a:p>
        </p:txBody>
      </p:sp>
      <p:sp>
        <p:nvSpPr>
          <p:cNvPr id="3" name="Text Placeholder 2">
            <a:extLst>
              <a:ext uri="{FF2B5EF4-FFF2-40B4-BE49-F238E27FC236}">
                <a16:creationId xmlns:a16="http://schemas.microsoft.com/office/drawing/2014/main" id="{C2B3884B-4488-880C-F6B7-3EF029892474}"/>
              </a:ext>
            </a:extLst>
          </p:cNvPr>
          <p:cNvSpPr>
            <a:spLocks noGrp="1"/>
          </p:cNvSpPr>
          <p:nvPr>
            <p:ph type="body" sz="quarter" idx="20"/>
          </p:nvPr>
        </p:nvSpPr>
        <p:spPr>
          <a:xfrm>
            <a:off x="396050" y="1080000"/>
            <a:ext cx="10946864" cy="5418000"/>
          </a:xfrm>
        </p:spPr>
        <p:txBody>
          <a:bodyPr>
            <a:noAutofit/>
          </a:bodyPr>
          <a:lstStyle/>
          <a:p>
            <a:pPr marL="0" indent="0">
              <a:lnSpc>
                <a:spcPct val="120000"/>
              </a:lnSpc>
              <a:spcBef>
                <a:spcPts val="600"/>
              </a:spcBef>
              <a:buNone/>
            </a:pPr>
            <a:r>
              <a:rPr lang="nb-NO" sz="2400" dirty="0">
                <a:latin typeface="Arial" panose="020B0604020202020204" pitchFamily="34" charset="0"/>
                <a:cs typeface="Arial" panose="020B0604020202020204" pitchFamily="34" charset="0"/>
              </a:rPr>
              <a:t>Grunner til at ikke nye aktører har utnyttet mulighetene fra PSD2:</a:t>
            </a:r>
          </a:p>
          <a:p>
            <a:pPr>
              <a:lnSpc>
                <a:spcPct val="120000"/>
              </a:lnSpc>
              <a:spcBef>
                <a:spcPts val="600"/>
              </a:spcBef>
            </a:pPr>
            <a:r>
              <a:rPr lang="nb-NO" sz="2400" dirty="0">
                <a:latin typeface="Arial" panose="020B0604020202020204" pitchFamily="34" charset="0"/>
                <a:cs typeface="Arial" panose="020B0604020202020204" pitchFamily="34" charset="0"/>
              </a:rPr>
              <a:t>Sterk konkurranse</a:t>
            </a:r>
          </a:p>
          <a:p>
            <a:pPr>
              <a:lnSpc>
                <a:spcPct val="120000"/>
              </a:lnSpc>
              <a:spcBef>
                <a:spcPts val="600"/>
              </a:spcBef>
            </a:pPr>
            <a:r>
              <a:rPr lang="nb-NO" sz="2400" dirty="0">
                <a:latin typeface="Arial" panose="020B0604020202020204" pitchFamily="34" charset="0"/>
                <a:cs typeface="Arial" panose="020B0604020202020204" pitchFamily="34" charset="0"/>
              </a:rPr>
              <a:t>De fleste betalingstjenestene er gratis</a:t>
            </a:r>
          </a:p>
          <a:p>
            <a:pPr>
              <a:lnSpc>
                <a:spcPct val="120000"/>
              </a:lnSpc>
              <a:spcBef>
                <a:spcPts val="600"/>
              </a:spcBef>
              <a:buFont typeface="Symbol" panose="05050102010706020507" pitchFamily="18" charset="2"/>
              <a:buChar char="Þ"/>
            </a:pPr>
            <a:r>
              <a:rPr lang="nb-NO" sz="2400" dirty="0">
                <a:latin typeface="Arial" panose="020B0604020202020204" pitchFamily="34" charset="0"/>
                <a:cs typeface="Arial" panose="020B0604020202020204" pitchFamily="34" charset="0"/>
              </a:rPr>
              <a:t>Svak forventet lønnsomhet</a:t>
            </a:r>
          </a:p>
          <a:p>
            <a:pPr marL="0" indent="0">
              <a:lnSpc>
                <a:spcPct val="120000"/>
              </a:lnSpc>
              <a:spcBef>
                <a:spcPts val="600"/>
              </a:spcBef>
              <a:buNone/>
            </a:pPr>
            <a:endParaRPr lang="nb-NO" sz="2400" dirty="0">
              <a:latin typeface="Arial" panose="020B0604020202020204" pitchFamily="34" charset="0"/>
              <a:cs typeface="Arial" panose="020B0604020202020204" pitchFamily="34" charset="0"/>
            </a:endParaRPr>
          </a:p>
          <a:p>
            <a:pPr marL="0" indent="0">
              <a:lnSpc>
                <a:spcPct val="120000"/>
              </a:lnSpc>
              <a:spcBef>
                <a:spcPts val="600"/>
              </a:spcBef>
              <a:buNone/>
            </a:pPr>
            <a:r>
              <a:rPr lang="nb-NO" sz="2400" dirty="0">
                <a:latin typeface="Arial" panose="020B0604020202020204" pitchFamily="34" charset="0"/>
                <a:cs typeface="Arial" panose="020B0604020202020204" pitchFamily="34" charset="0"/>
              </a:rPr>
              <a:t>PSD3 er først og fremst en utvidelse og forbedring av PSD2</a:t>
            </a:r>
          </a:p>
          <a:p>
            <a:pPr>
              <a:lnSpc>
                <a:spcPct val="120000"/>
              </a:lnSpc>
              <a:spcBef>
                <a:spcPts val="600"/>
              </a:spcBef>
            </a:pPr>
            <a:r>
              <a:rPr lang="nb-NO" sz="2400" dirty="0">
                <a:latin typeface="Arial" panose="020B0604020202020204" pitchFamily="34" charset="0"/>
                <a:cs typeface="Arial" panose="020B0604020202020204" pitchFamily="34" charset="0"/>
              </a:rPr>
              <a:t>PSD3 kan gi bedre ansvarsregulering av nye aktører</a:t>
            </a:r>
          </a:p>
          <a:p>
            <a:pPr marL="0" indent="0">
              <a:lnSpc>
                <a:spcPct val="120000"/>
              </a:lnSpc>
              <a:spcBef>
                <a:spcPts val="600"/>
              </a:spcBef>
              <a:buNone/>
            </a:pPr>
            <a:endParaRPr lang="nb-NO" sz="2400" dirty="0">
              <a:latin typeface="Arial" panose="020B0604020202020204" pitchFamily="34" charset="0"/>
              <a:cs typeface="Arial" panose="020B0604020202020204" pitchFamily="34" charset="0"/>
            </a:endParaRPr>
          </a:p>
          <a:p>
            <a:pPr marL="0" indent="0">
              <a:lnSpc>
                <a:spcPct val="120000"/>
              </a:lnSpc>
              <a:spcBef>
                <a:spcPts val="600"/>
              </a:spcBef>
              <a:buNone/>
            </a:pPr>
            <a:endParaRPr lang="nb-NO" sz="2400" dirty="0"/>
          </a:p>
          <a:p>
            <a:pPr>
              <a:lnSpc>
                <a:spcPct val="120000"/>
              </a:lnSpc>
              <a:spcBef>
                <a:spcPts val="600"/>
              </a:spcBef>
            </a:pPr>
            <a:endParaRPr lang="nb-NO" sz="2104" dirty="0"/>
          </a:p>
        </p:txBody>
      </p:sp>
    </p:spTree>
    <p:extLst>
      <p:ext uri="{BB962C8B-B14F-4D97-AF65-F5344CB8AC3E}">
        <p14:creationId xmlns:p14="http://schemas.microsoft.com/office/powerpoint/2010/main" val="310170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E8A795D2-FD50-E72F-DC90-BB1E888C3924}"/>
              </a:ext>
            </a:extLst>
          </p:cNvPr>
          <p:cNvSpPr>
            <a:spLocks noGrp="1"/>
          </p:cNvSpPr>
          <p:nvPr>
            <p:ph type="body" idx="1"/>
          </p:nvPr>
        </p:nvSpPr>
        <p:spPr>
          <a:xfrm>
            <a:off x="396050" y="360000"/>
            <a:ext cx="9287886"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Konklusjon</a:t>
            </a:r>
          </a:p>
        </p:txBody>
      </p:sp>
      <p:sp>
        <p:nvSpPr>
          <p:cNvPr id="3" name="Text Placeholder 2">
            <a:extLst>
              <a:ext uri="{FF2B5EF4-FFF2-40B4-BE49-F238E27FC236}">
                <a16:creationId xmlns:a16="http://schemas.microsoft.com/office/drawing/2014/main" id="{C2B3884B-4488-880C-F6B7-3EF029892474}"/>
              </a:ext>
            </a:extLst>
          </p:cNvPr>
          <p:cNvSpPr>
            <a:spLocks noGrp="1"/>
          </p:cNvSpPr>
          <p:nvPr>
            <p:ph type="body" sz="quarter" idx="20"/>
          </p:nvPr>
        </p:nvSpPr>
        <p:spPr>
          <a:xfrm>
            <a:off x="396049" y="1080000"/>
            <a:ext cx="11265119" cy="5418000"/>
          </a:xfrm>
        </p:spPr>
        <p:txBody>
          <a:bodyPr>
            <a:noAutofit/>
          </a:bodyPr>
          <a:lstStyle/>
          <a:p>
            <a:pPr marL="360000" indent="-360000">
              <a:lnSpc>
                <a:spcPct val="120000"/>
              </a:lnSpc>
              <a:spcBef>
                <a:spcPts val="600"/>
              </a:spcBef>
            </a:pPr>
            <a:r>
              <a:rPr lang="nb-NO" sz="2400" dirty="0">
                <a:latin typeface="Arial" panose="020B0604020202020204" pitchFamily="34" charset="0"/>
                <a:cs typeface="Arial" panose="020B0604020202020204" pitchFamily="34" charset="0"/>
              </a:rPr>
              <a:t>Det er enkelt å bytte bank</a:t>
            </a:r>
          </a:p>
          <a:p>
            <a:pPr marL="706075" lvl="1" indent="-360000">
              <a:lnSpc>
                <a:spcPct val="120000"/>
              </a:lnSpc>
              <a:spcBef>
                <a:spcPts val="600"/>
              </a:spcBef>
            </a:pPr>
            <a:r>
              <a:rPr lang="nb-NO" sz="2000" dirty="0">
                <a:latin typeface="Arial" panose="020B0604020202020204" pitchFamily="34" charset="0"/>
                <a:cs typeface="Arial" panose="020B0604020202020204" pitchFamily="34" charset="0"/>
              </a:rPr>
              <a:t>Bankbytter kan forenkles ytterligere ved å justere bankbytteskjemaet og frikoble BankID fra kundeforhold </a:t>
            </a:r>
          </a:p>
          <a:p>
            <a:pPr>
              <a:lnSpc>
                <a:spcPct val="120000"/>
              </a:lnSpc>
              <a:spcBef>
                <a:spcPts val="600"/>
              </a:spcBef>
            </a:pPr>
            <a:r>
              <a:rPr lang="nb-NO" sz="2400" dirty="0">
                <a:latin typeface="Arial" panose="020B0604020202020204" pitchFamily="34" charset="0"/>
                <a:cs typeface="Arial" panose="020B0604020202020204" pitchFamily="34" charset="0"/>
              </a:rPr>
              <a:t>Informasjon om ulike spareprodukter og bankbytteløsninger er lett tilgjengelig</a:t>
            </a:r>
          </a:p>
          <a:p>
            <a:pPr lvl="1">
              <a:lnSpc>
                <a:spcPct val="120000"/>
              </a:lnSpc>
              <a:spcBef>
                <a:spcPts val="600"/>
              </a:spcBef>
            </a:pPr>
            <a:r>
              <a:rPr lang="nb-NO" sz="2000" dirty="0">
                <a:latin typeface="Arial" panose="020B0604020202020204" pitchFamily="34" charset="0"/>
                <a:cs typeface="Arial" panose="020B0604020202020204" pitchFamily="34" charset="0"/>
              </a:rPr>
              <a:t>Vi ser ikke behov for å endre innrapporteringskravene til Finansportalen</a:t>
            </a:r>
          </a:p>
          <a:p>
            <a:pPr marL="360000" indent="-360000">
              <a:lnSpc>
                <a:spcPct val="120000"/>
              </a:lnSpc>
              <a:spcBef>
                <a:spcPts val="600"/>
              </a:spcBef>
            </a:pPr>
            <a:r>
              <a:rPr lang="nb-NO" sz="2400" dirty="0">
                <a:latin typeface="Arial" panose="020B0604020202020204" pitchFamily="34" charset="0"/>
                <a:cs typeface="Arial" panose="020B0604020202020204" pitchFamily="34" charset="0"/>
              </a:rPr>
              <a:t>Bransjenorm sikrer tilgang på banktjenester for ikke-digitale kunder </a:t>
            </a:r>
          </a:p>
          <a:p>
            <a:pPr marL="360000" indent="-360000">
              <a:lnSpc>
                <a:spcPct val="120000"/>
              </a:lnSpc>
              <a:spcBef>
                <a:spcPts val="600"/>
              </a:spcBef>
            </a:pPr>
            <a:r>
              <a:rPr lang="nb-NO" sz="2400" dirty="0">
                <a:latin typeface="Arial" panose="020B0604020202020204" pitchFamily="34" charset="0"/>
                <a:cs typeface="Arial" panose="020B0604020202020204" pitchFamily="34" charset="0"/>
              </a:rPr>
              <a:t>Konkurransen er sterk</a:t>
            </a:r>
          </a:p>
          <a:p>
            <a:pPr marL="706075" lvl="1" indent="-360000">
              <a:lnSpc>
                <a:spcPct val="120000"/>
              </a:lnSpc>
              <a:spcBef>
                <a:spcPts val="600"/>
              </a:spcBef>
            </a:pPr>
            <a:r>
              <a:rPr lang="nb-NO" sz="2000" dirty="0">
                <a:latin typeface="Arial" panose="020B0604020202020204" pitchFamily="34" charset="0"/>
                <a:cs typeface="Arial" panose="020B0604020202020204" pitchFamily="34" charset="0"/>
              </a:rPr>
              <a:t>Automatisering og digitalisering har kommet de norske bankkundene til gode</a:t>
            </a:r>
          </a:p>
          <a:p>
            <a:pPr marL="706075" lvl="1" indent="-360000">
              <a:lnSpc>
                <a:spcPct val="120000"/>
              </a:lnSpc>
              <a:spcBef>
                <a:spcPts val="600"/>
              </a:spcBef>
            </a:pPr>
            <a:r>
              <a:rPr lang="nb-NO" sz="2000" dirty="0">
                <a:latin typeface="Arial" panose="020B0604020202020204" pitchFamily="34" charset="0"/>
                <a:cs typeface="Arial" panose="020B0604020202020204" pitchFamily="34" charset="0"/>
              </a:rPr>
              <a:t>Finansskatt og regulering har bidratt til å holde prisene oppe</a:t>
            </a:r>
          </a:p>
          <a:p>
            <a:pPr marL="360000" indent="-360000">
              <a:lnSpc>
                <a:spcPct val="120000"/>
              </a:lnSpc>
              <a:spcBef>
                <a:spcPts val="600"/>
              </a:spcBef>
            </a:pPr>
            <a:r>
              <a:rPr lang="nb-NO" sz="2400" dirty="0">
                <a:latin typeface="Arial" panose="020B0604020202020204" pitchFamily="34" charset="0"/>
                <a:cs typeface="Arial" panose="020B0604020202020204" pitchFamily="34" charset="0"/>
              </a:rPr>
              <a:t>Sterk konkurranse og lave priser kan forklare hvorfor ikke nye aktører har utnyttet mulighetene fra PSD2</a:t>
            </a:r>
          </a:p>
        </p:txBody>
      </p:sp>
    </p:spTree>
    <p:extLst>
      <p:ext uri="{BB962C8B-B14F-4D97-AF65-F5344CB8AC3E}">
        <p14:creationId xmlns:p14="http://schemas.microsoft.com/office/powerpoint/2010/main" val="3916724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vann, bro, skip&#10;&#10;Automatisk generert beskrivelse">
            <a:extLst>
              <a:ext uri="{FF2B5EF4-FFF2-40B4-BE49-F238E27FC236}">
                <a16:creationId xmlns:a16="http://schemas.microsoft.com/office/drawing/2014/main" id="{F5567A04-E1EF-454E-B9A4-05B5EA1CA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5" name="Rektangel 4">
            <a:extLst>
              <a:ext uri="{FF2B5EF4-FFF2-40B4-BE49-F238E27FC236}">
                <a16:creationId xmlns:a16="http://schemas.microsoft.com/office/drawing/2014/main" id="{2FBE97F4-A73A-4911-87A2-9CA02748A133}"/>
              </a:ext>
            </a:extLst>
          </p:cNvPr>
          <p:cNvSpPr/>
          <p:nvPr/>
        </p:nvSpPr>
        <p:spPr>
          <a:xfrm>
            <a:off x="7303477" y="-2296"/>
            <a:ext cx="4888522" cy="6848573"/>
          </a:xfrm>
          <a:prstGeom prst="rect">
            <a:avLst/>
          </a:prstGeom>
          <a:solidFill>
            <a:srgbClr val="001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8779EFF9-5024-4EEE-843E-6735BDE81A47}"/>
              </a:ext>
            </a:extLst>
          </p:cNvPr>
          <p:cNvSpPr txBox="1"/>
          <p:nvPr/>
        </p:nvSpPr>
        <p:spPr>
          <a:xfrm>
            <a:off x="7468776" y="1375946"/>
            <a:ext cx="4545932" cy="2677656"/>
          </a:xfrm>
          <a:prstGeom prst="rect">
            <a:avLst/>
          </a:prstGeom>
          <a:noFill/>
        </p:spPr>
        <p:txBody>
          <a:bodyPr wrap="square" rtlCol="0">
            <a:spAutoFit/>
          </a:bodyPr>
          <a:lstStyle/>
          <a:p>
            <a:r>
              <a:rPr lang="nb-NO" sz="3600" dirty="0">
                <a:solidFill>
                  <a:schemeClr val="bg1"/>
                </a:solidFill>
                <a:latin typeface="Arial" panose="020B0604020202020204" pitchFamily="34" charset="0"/>
                <a:cs typeface="Arial" panose="020B0604020202020204" pitchFamily="34" charset="0"/>
              </a:rPr>
              <a:t>Konkurransen i bankmarkedet </a:t>
            </a:r>
          </a:p>
          <a:p>
            <a:endParaRPr lang="nb-NO" sz="3600" dirty="0">
              <a:solidFill>
                <a:schemeClr val="bg1"/>
              </a:solidFill>
              <a:latin typeface="Arial" panose="020B0604020202020204" pitchFamily="34" charset="0"/>
              <a:cs typeface="Arial" panose="020B0604020202020204" pitchFamily="34" charset="0"/>
            </a:endParaRPr>
          </a:p>
          <a:p>
            <a:r>
              <a:rPr lang="nb-NO" sz="2400" dirty="0">
                <a:solidFill>
                  <a:schemeClr val="bg1"/>
                </a:solidFill>
                <a:latin typeface="Arial" panose="020B0604020202020204" pitchFamily="34" charset="0"/>
                <a:cs typeface="Arial" panose="020B0604020202020204" pitchFamily="34" charset="0"/>
              </a:rPr>
              <a:t>xxx</a:t>
            </a:r>
          </a:p>
          <a:p>
            <a:endParaRPr lang="nb-NO" sz="3600" dirty="0">
              <a:solidFill>
                <a:schemeClr val="bg1"/>
              </a:solidFill>
              <a:latin typeface="Arial" panose="020B0604020202020204"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6C95D88-3963-4AA4-B8DB-7F888BCD6107}"/>
              </a:ext>
            </a:extLst>
          </p:cNvPr>
          <p:cNvSpPr txBox="1"/>
          <p:nvPr/>
        </p:nvSpPr>
        <p:spPr>
          <a:xfrm>
            <a:off x="7512227" y="4640080"/>
            <a:ext cx="4667779" cy="830997"/>
          </a:xfrm>
          <a:prstGeom prst="rect">
            <a:avLst/>
          </a:prstGeom>
          <a:noFill/>
        </p:spPr>
        <p:txBody>
          <a:bodyPr wrap="square" rtlCol="0">
            <a:spAutoFit/>
          </a:bodyPr>
          <a:lstStyle/>
          <a:p>
            <a:r>
              <a:rPr lang="nb-NO" sz="2400" dirty="0">
                <a:solidFill>
                  <a:schemeClr val="bg2"/>
                </a:solidFill>
                <a:latin typeface="Arial" panose="020B0604020202020204" pitchFamily="34" charset="0"/>
                <a:cs typeface="Arial" panose="020B0604020202020204" pitchFamily="34" charset="0"/>
              </a:rPr>
              <a:t>xx. januar 2024</a:t>
            </a:r>
          </a:p>
          <a:p>
            <a:r>
              <a:rPr lang="nb-NO" sz="2400" dirty="0">
                <a:solidFill>
                  <a:schemeClr val="bg2"/>
                </a:solidFill>
                <a:latin typeface="Arial" panose="020B0604020202020204" pitchFamily="34" charset="0"/>
                <a:cs typeface="Arial" panose="020B0604020202020204" pitchFamily="34" charset="0"/>
              </a:rPr>
              <a:t>XX</a:t>
            </a:r>
          </a:p>
        </p:txBody>
      </p:sp>
      <p:pic>
        <p:nvPicPr>
          <p:cNvPr id="8" name="Grafikk 7">
            <a:extLst>
              <a:ext uri="{FF2B5EF4-FFF2-40B4-BE49-F238E27FC236}">
                <a16:creationId xmlns:a16="http://schemas.microsoft.com/office/drawing/2014/main" id="{C1EBC0DA-F344-4354-84F8-E3873ED4A4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9489" y="6069741"/>
            <a:ext cx="2540795" cy="438393"/>
          </a:xfrm>
          <a:prstGeom prst="rect">
            <a:avLst/>
          </a:prstGeom>
        </p:spPr>
      </p:pic>
    </p:spTree>
    <p:extLst>
      <p:ext uri="{BB962C8B-B14F-4D97-AF65-F5344CB8AC3E}">
        <p14:creationId xmlns:p14="http://schemas.microsoft.com/office/powerpoint/2010/main" val="70233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B30D454-63CC-CD9F-0473-60F557D4A058}"/>
              </a:ext>
            </a:extLst>
          </p:cNvPr>
          <p:cNvPicPr>
            <a:picLocks noChangeAspect="1"/>
          </p:cNvPicPr>
          <p:nvPr/>
        </p:nvPicPr>
        <p:blipFill>
          <a:blip r:embed="rId3"/>
          <a:stretch>
            <a:fillRect/>
          </a:stretch>
        </p:blipFill>
        <p:spPr>
          <a:xfrm>
            <a:off x="1993182" y="1363894"/>
            <a:ext cx="8110784" cy="4866471"/>
          </a:xfrm>
          <a:prstGeom prst="rect">
            <a:avLst/>
          </a:prstGeom>
        </p:spPr>
      </p:pic>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9" y="1008000"/>
            <a:ext cx="10042360" cy="793115"/>
          </a:xfrm>
        </p:spPr>
        <p:txBody>
          <a:bodyPr lIns="0" tIns="0" rIns="0" bIns="0" anchor="t"/>
          <a:lstStyle/>
          <a:p>
            <a:r>
              <a:rPr lang="nb-NO" dirty="0">
                <a:solidFill>
                  <a:schemeClr val="bg1">
                    <a:lumMod val="50000"/>
                  </a:schemeClr>
                </a:solidFill>
                <a:latin typeface="Arial" panose="020B0604020202020204" pitchFamily="34" charset="0"/>
                <a:cs typeface="Arial" panose="020B0604020202020204" pitchFamily="34" charset="0"/>
              </a:rPr>
              <a:t>Egenkapitalavkastning for de 7 største norskeide bankkonsernene</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50" y="360000"/>
            <a:ext cx="10042360" cy="540000"/>
          </a:xfrm>
        </p:spPr>
        <p:txBody>
          <a:bodyPr vert="horz" lIns="0" tIns="0" rIns="0" bIns="0" rtlCol="0" anchor="b">
            <a:noAutofit/>
          </a:bodyPr>
          <a:lstStyle/>
          <a:p>
            <a:endParaRPr lang="nb-NO" sz="28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Lønnsomheten har økt etter pandemien</a:t>
            </a:r>
          </a:p>
        </p:txBody>
      </p:sp>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290633" y="6300000"/>
            <a:ext cx="9464017" cy="244065"/>
          </a:xfrm>
        </p:spPr>
        <p:txBody>
          <a:bodyPr>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Kilder: Arctic Securities Research, Bankenes årsrapporter, </a:t>
            </a:r>
            <a:r>
              <a:rPr lang="nb-NO" dirty="0" err="1">
                <a:solidFill>
                  <a:schemeClr val="bg1">
                    <a:lumMod val="50000"/>
                  </a:schemeClr>
                </a:solidFill>
                <a:latin typeface="Arial" panose="020B0604020202020204" pitchFamily="34" charset="0"/>
                <a:cs typeface="Arial" panose="020B0604020202020204" pitchFamily="34" charset="0"/>
              </a:rPr>
              <a:t>Factset</a:t>
            </a:r>
            <a:r>
              <a:rPr lang="nb-NO" dirty="0">
                <a:solidFill>
                  <a:schemeClr val="bg1">
                    <a:lumMod val="50000"/>
                  </a:schemeClr>
                </a:solidFill>
                <a:latin typeface="Arial" panose="020B0604020202020204" pitchFamily="34" charset="0"/>
                <a:cs typeface="Arial" panose="020B0604020202020204" pitchFamily="34" charset="0"/>
              </a:rPr>
              <a:t>, Finans Norge og Norges Bank </a:t>
            </a:r>
          </a:p>
        </p:txBody>
      </p:sp>
      <p:sp>
        <p:nvSpPr>
          <p:cNvPr id="4" name="Ellipse 3">
            <a:extLst>
              <a:ext uri="{FF2B5EF4-FFF2-40B4-BE49-F238E27FC236}">
                <a16:creationId xmlns:a16="http://schemas.microsoft.com/office/drawing/2014/main" id="{4515E7D2-A72B-45F6-E9B6-287351BC61AA}"/>
              </a:ext>
            </a:extLst>
          </p:cNvPr>
          <p:cNvSpPr/>
          <p:nvPr/>
        </p:nvSpPr>
        <p:spPr>
          <a:xfrm>
            <a:off x="8578921" y="3092686"/>
            <a:ext cx="904115" cy="163803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2114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E8D3-8C9D-62CB-66CC-68149B99D612}"/>
              </a:ext>
            </a:extLst>
          </p:cNvPr>
          <p:cNvSpPr>
            <a:spLocks noGrp="1"/>
          </p:cNvSpPr>
          <p:nvPr>
            <p:ph type="title"/>
          </p:nvPr>
        </p:nvSpPr>
        <p:spPr>
          <a:xfrm>
            <a:off x="396000" y="359999"/>
            <a:ext cx="10515600" cy="540000"/>
          </a:xfrm>
        </p:spPr>
        <p:txBody>
          <a:bodyPr vert="horz" lIns="0" tIns="0" rIns="0" bIns="0" rtlCol="0" anchor="b">
            <a:noAutofit/>
          </a:bodyPr>
          <a:lstStyle/>
          <a:p>
            <a:pPr>
              <a:spcBef>
                <a:spcPts val="1000"/>
              </a:spcBef>
              <a:buFont typeface="Arial" panose="020B0604020202020204" pitchFamily="34" charset="0"/>
            </a:pPr>
            <a:r>
              <a:rPr lang="nb-NO" sz="2800" dirty="0">
                <a:solidFill>
                  <a:schemeClr val="accent1"/>
                </a:solidFill>
                <a:latin typeface="Arial" panose="020B0604020202020204" pitchFamily="34" charset="0"/>
                <a:ea typeface="+mn-ea"/>
                <a:cs typeface="Arial" panose="020B0604020202020204" pitchFamily="34" charset="0"/>
              </a:rPr>
              <a:t>Innskuddsmarginen har økt</a:t>
            </a:r>
          </a:p>
        </p:txBody>
      </p:sp>
      <p:sp>
        <p:nvSpPr>
          <p:cNvPr id="8" name="TextBox 7">
            <a:extLst>
              <a:ext uri="{FF2B5EF4-FFF2-40B4-BE49-F238E27FC236}">
                <a16:creationId xmlns:a16="http://schemas.microsoft.com/office/drawing/2014/main" id="{D2BABC07-1B92-13F4-702B-3B0279E66172}"/>
              </a:ext>
            </a:extLst>
          </p:cNvPr>
          <p:cNvSpPr txBox="1"/>
          <p:nvPr/>
        </p:nvSpPr>
        <p:spPr>
          <a:xfrm>
            <a:off x="676689" y="6599789"/>
            <a:ext cx="1353063" cy="276999"/>
          </a:xfrm>
          <a:prstGeom prst="rect">
            <a:avLst/>
          </a:prstGeom>
          <a:noFill/>
        </p:spPr>
        <p:txBody>
          <a:bodyPr wrap="none" rtlCol="0">
            <a:spAutoFit/>
          </a:bodyPr>
          <a:lstStyle/>
          <a:p>
            <a:r>
              <a:rPr lang="nb-NO" sz="1200" dirty="0">
                <a:solidFill>
                  <a:schemeClr val="bg1"/>
                </a:solidFill>
              </a:rPr>
              <a:t>Kilde: Norges Bank</a:t>
            </a:r>
          </a:p>
        </p:txBody>
      </p:sp>
      <p:sp>
        <p:nvSpPr>
          <p:cNvPr id="9" name="TextBox 8">
            <a:extLst>
              <a:ext uri="{FF2B5EF4-FFF2-40B4-BE49-F238E27FC236}">
                <a16:creationId xmlns:a16="http://schemas.microsoft.com/office/drawing/2014/main" id="{110D8FDB-30A4-A08B-6D5A-D2A9420E44CD}"/>
              </a:ext>
            </a:extLst>
          </p:cNvPr>
          <p:cNvSpPr txBox="1"/>
          <p:nvPr/>
        </p:nvSpPr>
        <p:spPr>
          <a:xfrm flipH="1">
            <a:off x="395999" y="1008000"/>
            <a:ext cx="11520000" cy="346249"/>
          </a:xfrm>
          <a:prstGeom prst="rect">
            <a:avLst/>
          </a:prstGeom>
          <a:noFill/>
        </p:spPr>
        <p:txBody>
          <a:bodyPr wrap="square" lIns="0" tIns="0" rIns="0" bIns="0" rtlCol="0">
            <a:spAutoFit/>
          </a:bodyPr>
          <a:lstStyle/>
          <a:p>
            <a:pPr>
              <a:lnSpc>
                <a:spcPct val="90000"/>
              </a:lnSpc>
              <a:spcBef>
                <a:spcPct val="0"/>
              </a:spcBef>
              <a:defRPr sz="1600" b="0" i="0" u="none" strike="noStrike" kern="1200" spc="0" baseline="0">
                <a:solidFill>
                  <a:srgbClr val="051D2E">
                    <a:lumMod val="65000"/>
                    <a:lumOff val="35000"/>
                  </a:srgbClr>
                </a:solidFill>
                <a:latin typeface="+mn-lt"/>
                <a:ea typeface="+mn-ea"/>
                <a:cs typeface="+mn-cs"/>
              </a:defRPr>
            </a:pPr>
            <a:r>
              <a:rPr lang="nb-NO" sz="2500" dirty="0">
                <a:solidFill>
                  <a:schemeClr val="bg1">
                    <a:lumMod val="50000"/>
                  </a:schemeClr>
                </a:solidFill>
                <a:latin typeface="Arial" panose="020B0604020202020204" pitchFamily="34" charset="0"/>
                <a:ea typeface="+mj-ea"/>
                <a:cs typeface="Arial" panose="020B0604020202020204" pitchFamily="34" charset="0"/>
              </a:rPr>
              <a:t>Bankenes innskuddsmargin (NIBOR minus innskuddsrente) og styringsrenten</a:t>
            </a:r>
          </a:p>
        </p:txBody>
      </p:sp>
      <p:sp>
        <p:nvSpPr>
          <p:cNvPr id="5" name="Plassholder for tekst 4">
            <a:extLst>
              <a:ext uri="{FF2B5EF4-FFF2-40B4-BE49-F238E27FC236}">
                <a16:creationId xmlns:a16="http://schemas.microsoft.com/office/drawing/2014/main" id="{468731AD-45BF-F6B3-2550-8F0D13DFA51F}"/>
              </a:ext>
            </a:extLst>
          </p:cNvPr>
          <p:cNvSpPr txBox="1">
            <a:spLocks/>
          </p:cNvSpPr>
          <p:nvPr/>
        </p:nvSpPr>
        <p:spPr>
          <a:xfrm>
            <a:off x="290633" y="6300000"/>
            <a:ext cx="9464017" cy="244065"/>
          </a:xfrm>
          <a:prstGeom prst="rect">
            <a:avLst/>
          </a:prstGeom>
        </p:spPr>
        <p:txBody>
          <a:bodyPr vert="horz" lIns="91440" tIns="45720" rIns="91440" bIns="45720" rtlCol="0" anchor="ctr">
            <a:noAutofit/>
          </a:bodyP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dirty="0">
                <a:solidFill>
                  <a:schemeClr val="bg1">
                    <a:lumMod val="50000"/>
                  </a:schemeClr>
                </a:solidFill>
                <a:latin typeface="Arial" panose="020B0604020202020204" pitchFamily="34" charset="0"/>
                <a:cs typeface="Arial" panose="020B0604020202020204" pitchFamily="34" charset="0"/>
              </a:rPr>
              <a:t>Kilder: Finans Norge. Norges Bank og Statistisk sentralbyrå</a:t>
            </a:r>
          </a:p>
        </p:txBody>
      </p:sp>
      <p:pic>
        <p:nvPicPr>
          <p:cNvPr id="6" name="Bilde 5">
            <a:extLst>
              <a:ext uri="{FF2B5EF4-FFF2-40B4-BE49-F238E27FC236}">
                <a16:creationId xmlns:a16="http://schemas.microsoft.com/office/drawing/2014/main" id="{9A38AB72-1A70-8F51-5842-A2C611B2BC83}"/>
              </a:ext>
            </a:extLst>
          </p:cNvPr>
          <p:cNvPicPr>
            <a:picLocks noChangeAspect="1"/>
          </p:cNvPicPr>
          <p:nvPr/>
        </p:nvPicPr>
        <p:blipFill>
          <a:blip r:embed="rId3"/>
          <a:stretch>
            <a:fillRect/>
          </a:stretch>
        </p:blipFill>
        <p:spPr>
          <a:xfrm>
            <a:off x="1908807" y="1397731"/>
            <a:ext cx="8219209" cy="4846545"/>
          </a:xfrm>
          <a:prstGeom prst="rect">
            <a:avLst/>
          </a:prstGeom>
        </p:spPr>
      </p:pic>
      <p:sp>
        <p:nvSpPr>
          <p:cNvPr id="7" name="Ellipse 6">
            <a:extLst>
              <a:ext uri="{FF2B5EF4-FFF2-40B4-BE49-F238E27FC236}">
                <a16:creationId xmlns:a16="http://schemas.microsoft.com/office/drawing/2014/main" id="{0D51A839-B08A-4BE3-D08B-9CF212334381}"/>
              </a:ext>
            </a:extLst>
          </p:cNvPr>
          <p:cNvSpPr/>
          <p:nvPr/>
        </p:nvSpPr>
        <p:spPr>
          <a:xfrm>
            <a:off x="8897420" y="3822235"/>
            <a:ext cx="857230" cy="163803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153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E00B-06D5-165F-2D9E-B5642D91DD07}"/>
              </a:ext>
            </a:extLst>
          </p:cNvPr>
          <p:cNvSpPr>
            <a:spLocks noGrp="1"/>
          </p:cNvSpPr>
          <p:nvPr>
            <p:ph type="title"/>
          </p:nvPr>
        </p:nvSpPr>
        <p:spPr>
          <a:xfrm>
            <a:off x="396000" y="359999"/>
            <a:ext cx="10515600" cy="540000"/>
          </a:xfrm>
        </p:spPr>
        <p:txBody>
          <a:bodyPr vert="horz" lIns="0" tIns="0" rIns="0" bIns="0" rtlCol="0" anchor="b">
            <a:noAutofit/>
          </a:bodyPr>
          <a:lstStyle/>
          <a:p>
            <a:pPr>
              <a:spcBef>
                <a:spcPts val="1000"/>
              </a:spcBef>
              <a:buFont typeface="Arial" panose="020B0604020202020204" pitchFamily="34" charset="0"/>
            </a:pPr>
            <a:r>
              <a:rPr lang="nb-NO" sz="2800" dirty="0">
                <a:solidFill>
                  <a:schemeClr val="accent1"/>
                </a:solidFill>
                <a:latin typeface="Arial" panose="020B0604020202020204" pitchFamily="34" charset="0"/>
                <a:ea typeface="+mn-ea"/>
                <a:cs typeface="Arial" panose="020B0604020202020204" pitchFamily="34" charset="0"/>
              </a:rPr>
              <a:t>Netto renteinntekter på samme nivå som før pandemien</a:t>
            </a:r>
          </a:p>
        </p:txBody>
      </p:sp>
      <p:sp>
        <p:nvSpPr>
          <p:cNvPr id="3" name="Content Placeholder 2">
            <a:extLst>
              <a:ext uri="{FF2B5EF4-FFF2-40B4-BE49-F238E27FC236}">
                <a16:creationId xmlns:a16="http://schemas.microsoft.com/office/drawing/2014/main" id="{2F307B82-FC01-6E09-43F6-A15E26D86092}"/>
              </a:ext>
            </a:extLst>
          </p:cNvPr>
          <p:cNvSpPr>
            <a:spLocks noGrp="1"/>
          </p:cNvSpPr>
          <p:nvPr>
            <p:ph idx="1"/>
          </p:nvPr>
        </p:nvSpPr>
        <p:spPr>
          <a:xfrm>
            <a:off x="396000" y="6169228"/>
            <a:ext cx="10263810" cy="328773"/>
          </a:xfrm>
        </p:spPr>
        <p:txBody>
          <a:bodyPr>
            <a:noAutofit/>
          </a:bodyPr>
          <a:lstStyle/>
          <a:p>
            <a:pPr marL="0" indent="0">
              <a:lnSpc>
                <a:spcPct val="120000"/>
              </a:lnSpc>
              <a:spcBef>
                <a:spcPts val="0"/>
              </a:spcBef>
              <a:spcAft>
                <a:spcPts val="600"/>
              </a:spcAft>
              <a:buNone/>
            </a:pPr>
            <a:r>
              <a:rPr lang="nb-NO" sz="12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Kilde: Finanstilsynet. Tall for 1. halvår 2023 er målt relativt til samme periode året før</a:t>
            </a:r>
            <a:endParaRPr lang="nb-NO" sz="12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42A11D1F-6B07-7ACA-D34F-7E4F6189DA51}"/>
              </a:ext>
            </a:extLst>
          </p:cNvPr>
          <p:cNvGraphicFramePr>
            <a:graphicFrameLocks/>
          </p:cNvGraphicFramePr>
          <p:nvPr>
            <p:extLst>
              <p:ext uri="{D42A27DB-BD31-4B8C-83A1-F6EECF244321}">
                <p14:modId xmlns:p14="http://schemas.microsoft.com/office/powerpoint/2010/main" val="1925652474"/>
              </p:ext>
            </p:extLst>
          </p:nvPr>
        </p:nvGraphicFramePr>
        <p:xfrm>
          <a:off x="1376736" y="1592494"/>
          <a:ext cx="9452225" cy="45767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4066B14-62CB-3816-93AE-D30049D7EF3C}"/>
              </a:ext>
            </a:extLst>
          </p:cNvPr>
          <p:cNvSpPr txBox="1"/>
          <p:nvPr/>
        </p:nvSpPr>
        <p:spPr>
          <a:xfrm flipH="1">
            <a:off x="396000" y="1008000"/>
            <a:ext cx="11024524" cy="384721"/>
          </a:xfrm>
          <a:prstGeom prst="rect">
            <a:avLst/>
          </a:prstGeom>
          <a:noFill/>
        </p:spPr>
        <p:txBody>
          <a:bodyPr wrap="square" lIns="0" tIns="0" rIns="0" bIns="0" rtlCol="0">
            <a:spAutoFit/>
          </a:bodyPr>
          <a:lstStyle>
            <a:defPPr>
              <a:defRPr lang="nb-NO"/>
            </a:defPPr>
            <a:lvl1pPr>
              <a:lnSpc>
                <a:spcPct val="90000"/>
              </a:lnSpc>
              <a:spcBef>
                <a:spcPct val="0"/>
              </a:spcBef>
              <a:defRPr sz="2500" b="0" i="0" u="none" strike="noStrike" spc="0" baseline="0">
                <a:solidFill>
                  <a:schemeClr val="bg1">
                    <a:lumMod val="50000"/>
                  </a:schemeClr>
                </a:solidFill>
                <a:latin typeface="Arial" panose="020B0604020202020204" pitchFamily="34" charset="0"/>
                <a:ea typeface="+mj-ea"/>
                <a:cs typeface="Arial" panose="020B0604020202020204" pitchFamily="34" charset="0"/>
              </a:defRPr>
            </a:lvl1pPr>
          </a:lstStyle>
          <a:p>
            <a:r>
              <a:rPr lang="nb-NO" dirty="0"/>
              <a:t>Netto renteinntekter i prosent av gjennomsnittlig forvaltningskapital</a:t>
            </a:r>
          </a:p>
        </p:txBody>
      </p:sp>
      <p:cxnSp>
        <p:nvCxnSpPr>
          <p:cNvPr id="7" name="Straight Arrow Connector 6">
            <a:extLst>
              <a:ext uri="{FF2B5EF4-FFF2-40B4-BE49-F238E27FC236}">
                <a16:creationId xmlns:a16="http://schemas.microsoft.com/office/drawing/2014/main" id="{D850EDAA-0E39-8BE8-6644-4CD36F77E34A}"/>
              </a:ext>
            </a:extLst>
          </p:cNvPr>
          <p:cNvCxnSpPr>
            <a:cxnSpLocks/>
          </p:cNvCxnSpPr>
          <p:nvPr/>
        </p:nvCxnSpPr>
        <p:spPr>
          <a:xfrm>
            <a:off x="3071973" y="2135988"/>
            <a:ext cx="6256962" cy="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03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E8D3-8C9D-62CB-66CC-68149B99D612}"/>
              </a:ext>
            </a:extLst>
          </p:cNvPr>
          <p:cNvSpPr>
            <a:spLocks noGrp="1"/>
          </p:cNvSpPr>
          <p:nvPr>
            <p:ph type="title"/>
          </p:nvPr>
        </p:nvSpPr>
        <p:spPr>
          <a:xfrm>
            <a:off x="396000" y="359999"/>
            <a:ext cx="10515600" cy="540000"/>
          </a:xfrm>
        </p:spPr>
        <p:txBody>
          <a:bodyPr vert="horz" lIns="0" tIns="0" rIns="0" bIns="0" rtlCol="0" anchor="b">
            <a:noAutofit/>
          </a:bodyPr>
          <a:lstStyle/>
          <a:p>
            <a:pPr>
              <a:spcBef>
                <a:spcPts val="1000"/>
              </a:spcBef>
              <a:buFont typeface="Arial" panose="020B0604020202020204" pitchFamily="34" charset="0"/>
            </a:pPr>
            <a:r>
              <a:rPr lang="nb-NO" sz="2800" dirty="0">
                <a:solidFill>
                  <a:schemeClr val="accent1"/>
                </a:solidFill>
                <a:latin typeface="Arial" panose="020B0604020202020204" pitchFamily="34" charset="0"/>
                <a:ea typeface="+mn-ea"/>
                <a:cs typeface="Arial" panose="020B0604020202020204" pitchFamily="34" charset="0"/>
              </a:rPr>
              <a:t>Tapene er ventet å øke</a:t>
            </a:r>
          </a:p>
        </p:txBody>
      </p:sp>
      <p:sp>
        <p:nvSpPr>
          <p:cNvPr id="8" name="TextBox 7">
            <a:extLst>
              <a:ext uri="{FF2B5EF4-FFF2-40B4-BE49-F238E27FC236}">
                <a16:creationId xmlns:a16="http://schemas.microsoft.com/office/drawing/2014/main" id="{D2BABC07-1B92-13F4-702B-3B0279E66172}"/>
              </a:ext>
            </a:extLst>
          </p:cNvPr>
          <p:cNvSpPr txBox="1"/>
          <p:nvPr/>
        </p:nvSpPr>
        <p:spPr>
          <a:xfrm>
            <a:off x="676689" y="6599789"/>
            <a:ext cx="1353063" cy="276999"/>
          </a:xfrm>
          <a:prstGeom prst="rect">
            <a:avLst/>
          </a:prstGeom>
          <a:noFill/>
        </p:spPr>
        <p:txBody>
          <a:bodyPr wrap="none" rtlCol="0">
            <a:spAutoFit/>
          </a:bodyPr>
          <a:lstStyle/>
          <a:p>
            <a:r>
              <a:rPr lang="nb-NO" sz="1200" dirty="0">
                <a:solidFill>
                  <a:schemeClr val="bg1"/>
                </a:solidFill>
              </a:rPr>
              <a:t>Kilde: Norges Bank</a:t>
            </a:r>
          </a:p>
        </p:txBody>
      </p:sp>
      <p:sp>
        <p:nvSpPr>
          <p:cNvPr id="9" name="TextBox 8">
            <a:extLst>
              <a:ext uri="{FF2B5EF4-FFF2-40B4-BE49-F238E27FC236}">
                <a16:creationId xmlns:a16="http://schemas.microsoft.com/office/drawing/2014/main" id="{110D8FDB-30A4-A08B-6D5A-D2A9420E44CD}"/>
              </a:ext>
            </a:extLst>
          </p:cNvPr>
          <p:cNvSpPr txBox="1"/>
          <p:nvPr/>
        </p:nvSpPr>
        <p:spPr>
          <a:xfrm flipH="1">
            <a:off x="396000" y="1008000"/>
            <a:ext cx="6622507" cy="384721"/>
          </a:xfrm>
          <a:prstGeom prst="rect">
            <a:avLst/>
          </a:prstGeom>
          <a:noFill/>
        </p:spPr>
        <p:txBody>
          <a:bodyPr wrap="square" lIns="0" tIns="0" rIns="0" bIns="0" rtlCol="0">
            <a:spAutoFit/>
          </a:bodyPr>
          <a:lstStyle>
            <a:defPPr>
              <a:defRPr lang="nb-NO"/>
            </a:defPPr>
            <a:lvl1pPr>
              <a:lnSpc>
                <a:spcPct val="90000"/>
              </a:lnSpc>
              <a:spcBef>
                <a:spcPct val="0"/>
              </a:spcBef>
              <a:defRPr sz="2500" b="0" i="0" u="none" strike="noStrike" spc="0" baseline="0">
                <a:solidFill>
                  <a:schemeClr val="bg1">
                    <a:lumMod val="50000"/>
                  </a:schemeClr>
                </a:solidFill>
                <a:latin typeface="Arial" panose="020B0604020202020204" pitchFamily="34" charset="0"/>
                <a:ea typeface="+mj-ea"/>
                <a:cs typeface="Arial" panose="020B0604020202020204" pitchFamily="34" charset="0"/>
              </a:defRPr>
            </a:lvl1pPr>
          </a:lstStyle>
          <a:p>
            <a:r>
              <a:rPr lang="nb-NO" dirty="0"/>
              <a:t>Utlånstapsandel. Anslag fra Norges Bank</a:t>
            </a:r>
          </a:p>
        </p:txBody>
      </p:sp>
      <p:sp>
        <p:nvSpPr>
          <p:cNvPr id="5" name="Plassholder for tekst 4">
            <a:extLst>
              <a:ext uri="{FF2B5EF4-FFF2-40B4-BE49-F238E27FC236}">
                <a16:creationId xmlns:a16="http://schemas.microsoft.com/office/drawing/2014/main" id="{468731AD-45BF-F6B3-2550-8F0D13DFA51F}"/>
              </a:ext>
            </a:extLst>
          </p:cNvPr>
          <p:cNvSpPr txBox="1">
            <a:spLocks/>
          </p:cNvSpPr>
          <p:nvPr/>
        </p:nvSpPr>
        <p:spPr>
          <a:xfrm>
            <a:off x="290633" y="6300000"/>
            <a:ext cx="9464017" cy="244065"/>
          </a:xfrm>
          <a:prstGeom prst="rect">
            <a:avLst/>
          </a:prstGeom>
        </p:spPr>
        <p:txBody>
          <a:bodyPr vert="horz" lIns="91440" tIns="45720" rIns="91440" bIns="45720" rtlCol="0" anchor="ctr">
            <a:normAutofit fontScale="92500" lnSpcReduction="20000"/>
          </a:bodyP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dirty="0">
                <a:solidFill>
                  <a:schemeClr val="bg1">
                    <a:lumMod val="50000"/>
                  </a:schemeClr>
                </a:solidFill>
                <a:latin typeface="Arial" panose="020B0604020202020204" pitchFamily="34" charset="0"/>
                <a:cs typeface="Arial" panose="020B0604020202020204" pitchFamily="34" charset="0"/>
              </a:rPr>
              <a:t>Kilder: </a:t>
            </a:r>
            <a:r>
              <a:rPr lang="nb-NO" sz="1300" dirty="0">
                <a:solidFill>
                  <a:schemeClr val="bg1">
                    <a:lumMod val="50000"/>
                  </a:schemeClr>
                </a:solidFill>
                <a:latin typeface="Arial" panose="020B0604020202020204" pitchFamily="34" charset="0"/>
                <a:cs typeface="Arial" panose="020B0604020202020204" pitchFamily="34" charset="0"/>
              </a:rPr>
              <a:t>Finans</a:t>
            </a:r>
            <a:r>
              <a:rPr lang="nb-NO" dirty="0">
                <a:solidFill>
                  <a:schemeClr val="bg1">
                    <a:lumMod val="50000"/>
                  </a:schemeClr>
                </a:solidFill>
                <a:latin typeface="Arial" panose="020B0604020202020204" pitchFamily="34" charset="0"/>
                <a:cs typeface="Arial" panose="020B0604020202020204" pitchFamily="34" charset="0"/>
              </a:rPr>
              <a:t> Norge, Norges Bank og SSB </a:t>
            </a:r>
          </a:p>
        </p:txBody>
      </p:sp>
      <p:pic>
        <p:nvPicPr>
          <p:cNvPr id="4" name="Bilde 3">
            <a:extLst>
              <a:ext uri="{FF2B5EF4-FFF2-40B4-BE49-F238E27FC236}">
                <a16:creationId xmlns:a16="http://schemas.microsoft.com/office/drawing/2014/main" id="{3C11E953-D8EE-A7A1-9392-58EAE20B5FB8}"/>
              </a:ext>
            </a:extLst>
          </p:cNvPr>
          <p:cNvPicPr>
            <a:picLocks noChangeAspect="1"/>
          </p:cNvPicPr>
          <p:nvPr/>
        </p:nvPicPr>
        <p:blipFill>
          <a:blip r:embed="rId3"/>
          <a:stretch>
            <a:fillRect/>
          </a:stretch>
        </p:blipFill>
        <p:spPr>
          <a:xfrm>
            <a:off x="1563772" y="1409972"/>
            <a:ext cx="9225463" cy="4834303"/>
          </a:xfrm>
          <a:prstGeom prst="rect">
            <a:avLst/>
          </a:prstGeom>
        </p:spPr>
      </p:pic>
    </p:spTree>
    <p:extLst>
      <p:ext uri="{BB962C8B-B14F-4D97-AF65-F5344CB8AC3E}">
        <p14:creationId xmlns:p14="http://schemas.microsoft.com/office/powerpoint/2010/main" val="258360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4DC2C17-CCDC-73B0-7334-0A4A06397292}"/>
              </a:ext>
            </a:extLst>
          </p:cNvPr>
          <p:cNvPicPr>
            <a:picLocks noChangeAspect="1"/>
          </p:cNvPicPr>
          <p:nvPr/>
        </p:nvPicPr>
        <p:blipFill>
          <a:blip r:embed="rId3"/>
          <a:stretch>
            <a:fillRect/>
          </a:stretch>
        </p:blipFill>
        <p:spPr>
          <a:xfrm>
            <a:off x="1869897" y="1345913"/>
            <a:ext cx="8359328" cy="4931596"/>
          </a:xfrm>
          <a:prstGeom prst="rect">
            <a:avLst/>
          </a:prstGeom>
        </p:spPr>
      </p:pic>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9" y="1008000"/>
            <a:ext cx="10042360" cy="793115"/>
          </a:xfrm>
        </p:spPr>
        <p:txBody>
          <a:bodyPr lIns="0" tIns="0" rIns="0" bIns="0" anchor="t"/>
          <a:lstStyle/>
          <a:p>
            <a:r>
              <a:rPr lang="nb-NO" dirty="0">
                <a:solidFill>
                  <a:schemeClr val="bg1">
                    <a:lumMod val="50000"/>
                  </a:schemeClr>
                </a:solidFill>
                <a:latin typeface="Arial" panose="020B0604020202020204" pitchFamily="34" charset="0"/>
                <a:cs typeface="Arial" panose="020B0604020202020204" pitchFamily="34" charset="0"/>
              </a:rPr>
              <a:t>Egenkapitalavkastning for de 7 største norskeide bankkonsernene</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50" y="360000"/>
            <a:ext cx="10042360"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Lønnsomheten er ventet å falle</a:t>
            </a:r>
          </a:p>
        </p:txBody>
      </p:sp>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290633" y="6300000"/>
            <a:ext cx="9464017" cy="244065"/>
          </a:xfrm>
        </p:spPr>
        <p:txBody>
          <a:bodyPr>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Kilder: Arctic Securities Research, Bankenes årsrapporter, </a:t>
            </a:r>
            <a:r>
              <a:rPr lang="nb-NO" dirty="0" err="1">
                <a:solidFill>
                  <a:schemeClr val="bg1">
                    <a:lumMod val="50000"/>
                  </a:schemeClr>
                </a:solidFill>
                <a:latin typeface="Arial" panose="020B0604020202020204" pitchFamily="34" charset="0"/>
                <a:cs typeface="Arial" panose="020B0604020202020204" pitchFamily="34" charset="0"/>
              </a:rPr>
              <a:t>Factset</a:t>
            </a:r>
            <a:r>
              <a:rPr lang="nb-NO" dirty="0">
                <a:solidFill>
                  <a:schemeClr val="bg1">
                    <a:lumMod val="50000"/>
                  </a:schemeClr>
                </a:solidFill>
                <a:latin typeface="Arial" panose="020B0604020202020204" pitchFamily="34" charset="0"/>
                <a:cs typeface="Arial" panose="020B0604020202020204" pitchFamily="34" charset="0"/>
              </a:rPr>
              <a:t>, Finans Norge og Norges Bank </a:t>
            </a:r>
          </a:p>
        </p:txBody>
      </p:sp>
      <p:sp>
        <p:nvSpPr>
          <p:cNvPr id="4" name="Ellipse 3">
            <a:extLst>
              <a:ext uri="{FF2B5EF4-FFF2-40B4-BE49-F238E27FC236}">
                <a16:creationId xmlns:a16="http://schemas.microsoft.com/office/drawing/2014/main" id="{E533FD30-969D-C553-19EC-DF59793DC9F7}"/>
              </a:ext>
            </a:extLst>
          </p:cNvPr>
          <p:cNvSpPr/>
          <p:nvPr/>
        </p:nvSpPr>
        <p:spPr>
          <a:xfrm>
            <a:off x="8743308" y="2728353"/>
            <a:ext cx="780836" cy="163803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7036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9" y="1008000"/>
            <a:ext cx="10042360" cy="793115"/>
          </a:xfrm>
        </p:spPr>
        <p:txBody>
          <a:bodyPr vert="horz" lIns="0" tIns="0" rIns="0" bIns="0" rtlCol="0" anchor="t">
            <a:normAutofit/>
          </a:bodyPr>
          <a:lstStyle/>
          <a:p>
            <a:r>
              <a:rPr lang="nb-NO" dirty="0">
                <a:solidFill>
                  <a:schemeClr val="bg1">
                    <a:lumMod val="50000"/>
                  </a:schemeClr>
                </a:solidFill>
                <a:latin typeface="Arial" panose="020B0604020202020204" pitchFamily="34" charset="0"/>
                <a:cs typeface="Arial" panose="020B0604020202020204" pitchFamily="34" charset="0"/>
              </a:rPr>
              <a:t>Egenkapitalavkastning for norsk banksektor</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50" y="360000"/>
            <a:ext cx="10904296"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Over tid er lønnsomheten på samme nivå som for vanlige foretak</a:t>
            </a:r>
          </a:p>
        </p:txBody>
      </p:sp>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290633" y="6300000"/>
            <a:ext cx="9464017" cy="244065"/>
          </a:xfrm>
        </p:spPr>
        <p:txBody>
          <a:bodyPr>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Kilder: Finans Norge, Norges Bank og Statistisk sentralbyrå</a:t>
            </a:r>
          </a:p>
        </p:txBody>
      </p:sp>
      <p:pic>
        <p:nvPicPr>
          <p:cNvPr id="7" name="Bilde 6">
            <a:extLst>
              <a:ext uri="{FF2B5EF4-FFF2-40B4-BE49-F238E27FC236}">
                <a16:creationId xmlns:a16="http://schemas.microsoft.com/office/drawing/2014/main" id="{32C904CD-937F-A57A-DB2A-F6FE69F4DF1E}"/>
              </a:ext>
            </a:extLst>
          </p:cNvPr>
          <p:cNvPicPr>
            <a:picLocks noChangeAspect="1"/>
          </p:cNvPicPr>
          <p:nvPr/>
        </p:nvPicPr>
        <p:blipFill>
          <a:blip r:embed="rId3"/>
          <a:stretch>
            <a:fillRect/>
          </a:stretch>
        </p:blipFill>
        <p:spPr>
          <a:xfrm>
            <a:off x="2010369" y="1437213"/>
            <a:ext cx="8256814" cy="4871119"/>
          </a:xfrm>
          <a:prstGeom prst="rect">
            <a:avLst/>
          </a:prstGeom>
        </p:spPr>
      </p:pic>
    </p:spTree>
    <p:extLst>
      <p:ext uri="{BB962C8B-B14F-4D97-AF65-F5344CB8AC3E}">
        <p14:creationId xmlns:p14="http://schemas.microsoft.com/office/powerpoint/2010/main" val="428499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73E36F-6DF4-7DCA-4ACB-5FDB4166AEB0}"/>
              </a:ext>
            </a:extLst>
          </p:cNvPr>
          <p:cNvSpPr>
            <a:spLocks noGrp="1"/>
          </p:cNvSpPr>
          <p:nvPr>
            <p:ph type="title"/>
          </p:nvPr>
        </p:nvSpPr>
        <p:spPr>
          <a:xfrm>
            <a:off x="396048" y="1008000"/>
            <a:ext cx="10740037" cy="793115"/>
          </a:xfrm>
        </p:spPr>
        <p:txBody>
          <a:bodyPr vert="horz" lIns="0" tIns="0" rIns="0" bIns="0" rtlCol="0" anchor="t">
            <a:normAutofit/>
          </a:bodyPr>
          <a:lstStyle/>
          <a:p>
            <a:r>
              <a:rPr lang="nb-NO" dirty="0">
                <a:solidFill>
                  <a:schemeClr val="bg1">
                    <a:lumMod val="50000"/>
                  </a:schemeClr>
                </a:solidFill>
                <a:latin typeface="Arial" panose="020B0604020202020204" pitchFamily="34" charset="0"/>
                <a:cs typeface="Arial" panose="020B0604020202020204" pitchFamily="34" charset="0"/>
              </a:rPr>
              <a:t>Gjennomsnittlig kostnadsgrad for 3. kvartal 2022 – 2. kvartal 2023</a:t>
            </a:r>
          </a:p>
        </p:txBody>
      </p:sp>
      <p:sp>
        <p:nvSpPr>
          <p:cNvPr id="3" name="Plassholder for tekst 2">
            <a:extLst>
              <a:ext uri="{FF2B5EF4-FFF2-40B4-BE49-F238E27FC236}">
                <a16:creationId xmlns:a16="http://schemas.microsoft.com/office/drawing/2014/main" id="{1BF877E9-8108-9A5E-8F30-D975A57A50A9}"/>
              </a:ext>
            </a:extLst>
          </p:cNvPr>
          <p:cNvSpPr>
            <a:spLocks noGrp="1"/>
          </p:cNvSpPr>
          <p:nvPr>
            <p:ph type="body" idx="1"/>
          </p:nvPr>
        </p:nvSpPr>
        <p:spPr>
          <a:xfrm>
            <a:off x="396049" y="360000"/>
            <a:ext cx="11393179" cy="540000"/>
          </a:xfrm>
        </p:spPr>
        <p:txBody>
          <a:bodyPr vert="horz" lIns="0" tIns="0" rIns="0" bIns="0" rtlCol="0" anchor="b">
            <a:noAutofit/>
          </a:bodyPr>
          <a:lstStyle/>
          <a:p>
            <a:r>
              <a:rPr lang="nb-NO" sz="2800" dirty="0">
                <a:latin typeface="Arial" panose="020B0604020202020204" pitchFamily="34" charset="0"/>
                <a:cs typeface="Arial" panose="020B0604020202020204" pitchFamily="34" charset="0"/>
              </a:rPr>
              <a:t>Norske banker blant de mest kostnadseffektive bankene i Europa</a:t>
            </a:r>
          </a:p>
        </p:txBody>
      </p:sp>
      <p:sp>
        <p:nvSpPr>
          <p:cNvPr id="5" name="Plassholder for tekst 4">
            <a:extLst>
              <a:ext uri="{FF2B5EF4-FFF2-40B4-BE49-F238E27FC236}">
                <a16:creationId xmlns:a16="http://schemas.microsoft.com/office/drawing/2014/main" id="{1AD2DE87-48A0-88E4-CC4E-8FE9475C1458}"/>
              </a:ext>
            </a:extLst>
          </p:cNvPr>
          <p:cNvSpPr>
            <a:spLocks noGrp="1"/>
          </p:cNvSpPr>
          <p:nvPr>
            <p:ph type="body" sz="quarter" idx="12"/>
          </p:nvPr>
        </p:nvSpPr>
        <p:spPr>
          <a:xfrm>
            <a:off x="290633" y="6300000"/>
            <a:ext cx="9464017" cy="244065"/>
          </a:xfrm>
        </p:spPr>
        <p:txBody>
          <a:bodyPr>
            <a:normAutofit lnSpcReduction="10000"/>
          </a:bodyPr>
          <a:lstStyle/>
          <a:p>
            <a:pPr algn="l"/>
            <a:r>
              <a:rPr lang="nb-NO" dirty="0">
                <a:solidFill>
                  <a:schemeClr val="bg1">
                    <a:lumMod val="50000"/>
                  </a:schemeClr>
                </a:solidFill>
                <a:latin typeface="Arial" panose="020B0604020202020204" pitchFamily="34" charset="0"/>
                <a:cs typeface="Arial" panose="020B0604020202020204" pitchFamily="34" charset="0"/>
              </a:rPr>
              <a:t>Kilder: Den europeiske banktilsynsenheten (EBA) og Finans Norge </a:t>
            </a:r>
          </a:p>
        </p:txBody>
      </p:sp>
      <p:pic>
        <p:nvPicPr>
          <p:cNvPr id="7" name="Plassholder for innhold 6">
            <a:extLst>
              <a:ext uri="{FF2B5EF4-FFF2-40B4-BE49-F238E27FC236}">
                <a16:creationId xmlns:a16="http://schemas.microsoft.com/office/drawing/2014/main" id="{99EF7227-E509-6DD0-C9B1-6BCFAFA3774E}"/>
              </a:ext>
            </a:extLst>
          </p:cNvPr>
          <p:cNvPicPr>
            <a:picLocks noGrp="1" noChangeAspect="1"/>
          </p:cNvPicPr>
          <p:nvPr>
            <p:ph sz="quarter" idx="19"/>
          </p:nvPr>
        </p:nvPicPr>
        <p:blipFill>
          <a:blip r:embed="rId3"/>
          <a:stretch>
            <a:fillRect/>
          </a:stretch>
        </p:blipFill>
        <p:spPr>
          <a:xfrm>
            <a:off x="2030638" y="1404557"/>
            <a:ext cx="7890143" cy="4720936"/>
          </a:xfrm>
          <a:prstGeom prst="rect">
            <a:avLst/>
          </a:prstGeom>
        </p:spPr>
      </p:pic>
    </p:spTree>
    <p:extLst>
      <p:ext uri="{BB962C8B-B14F-4D97-AF65-F5344CB8AC3E}">
        <p14:creationId xmlns:p14="http://schemas.microsoft.com/office/powerpoint/2010/main" val="265011721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2551</TotalTime>
  <Words>3252</Words>
  <Application>Microsoft Office PowerPoint</Application>
  <PresentationFormat>Widescreen</PresentationFormat>
  <Paragraphs>322</Paragraphs>
  <Slides>25</Slides>
  <Notes>25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Calibri Light</vt:lpstr>
      <vt:lpstr>Symbol</vt:lpstr>
      <vt:lpstr>Office-tema</vt:lpstr>
      <vt:lpstr>PowerPoint-presentasjon</vt:lpstr>
      <vt:lpstr>PowerPoint-presentasjon</vt:lpstr>
      <vt:lpstr>Egenkapitalavkastning for de 7 største norskeide bankkonsernene</vt:lpstr>
      <vt:lpstr>Innskuddsmarginen har økt</vt:lpstr>
      <vt:lpstr>Netto renteinntekter på samme nivå som før pandemien</vt:lpstr>
      <vt:lpstr>Tapene er ventet å øke</vt:lpstr>
      <vt:lpstr>Egenkapitalavkastning for de 7 største norskeide bankkonsernene</vt:lpstr>
      <vt:lpstr>Egenkapitalavkastning for norsk banksektor</vt:lpstr>
      <vt:lpstr>Gjennomsnittlig kostnadsgrad for 3. kvartal 2022 – 2. kvartal 2023</vt:lpstr>
      <vt:lpstr>Andel som har brukt internett til banktjenester de siste 3 månedene</vt:lpstr>
      <vt:lpstr>Bankenes rentemargin (utlånsrente minus innskuddsrente)</vt:lpstr>
      <vt:lpstr>PowerPoint-presentasjon</vt:lpstr>
      <vt:lpstr>PowerPoint-presentasjon</vt:lpstr>
      <vt:lpstr>PowerPoint-presentasjon</vt:lpstr>
      <vt:lpstr>PowerPoint-presentasjon</vt:lpstr>
      <vt:lpstr>Andel som har brukt internett til banktjenester de siste 3 månedene</vt:lpstr>
      <vt:lpstr>PowerPoint-presentasjon</vt:lpstr>
      <vt:lpstr>Samlet markedsandel for de to største bankene målt i utlån til personmarkedet i 2022</vt:lpstr>
      <vt:lpstr>Markedsandel for utlån til personmarkedet </vt:lpstr>
      <vt:lpstr>Andel privatkunder som har byttet leverandør av boliglån i perioden 2017-2022, og i 2022 (Norge)</vt:lpstr>
      <vt:lpstr>Gjennomsnittlig utlånsmargin på lån til boligkjøp for husholdninger</vt:lpstr>
      <vt:lpstr>Innskuddsbeta fra Januar 2022 til September 2023</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Henrik Andersen</dc:creator>
  <cp:lastModifiedBy>Marie Steinkjer</cp:lastModifiedBy>
  <cp:revision>7</cp:revision>
  <dcterms:created xsi:type="dcterms:W3CDTF">2023-10-10T07:17:55Z</dcterms:created>
  <dcterms:modified xsi:type="dcterms:W3CDTF">2024-02-16T09:13:31Z</dcterms:modified>
</cp:coreProperties>
</file>