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15"/>
  </p:notesMasterIdLst>
  <p:sldIdLst>
    <p:sldId id="272" r:id="rId6"/>
    <p:sldId id="260" r:id="rId7"/>
    <p:sldId id="273" r:id="rId8"/>
    <p:sldId id="269" r:id="rId9"/>
    <p:sldId id="270" r:id="rId10"/>
    <p:sldId id="261" r:id="rId11"/>
    <p:sldId id="266" r:id="rId12"/>
    <p:sldId id="262"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ppe Strømseng" initials="JS" lastIdx="1" clrIdx="0">
    <p:extLst>
      <p:ext uri="{19B8F6BF-5375-455C-9EA6-DF929625EA0E}">
        <p15:presenceInfo xmlns:p15="http://schemas.microsoft.com/office/powerpoint/2012/main" userId="S::jeppe.stromseng@finansnorge.no::d9cf4b31-59a2-4e9e-96f2-9f687fe303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548" autoAdjust="0"/>
  </p:normalViewPr>
  <p:slideViewPr>
    <p:cSldViewPr snapToGrid="0">
      <p:cViewPr varScale="1">
        <p:scale>
          <a:sx n="75" d="100"/>
          <a:sy n="75" d="100"/>
        </p:scale>
        <p:origin x="1914" y="6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C3973-A022-4D58-BF09-C7F0FDD4E955}" type="doc">
      <dgm:prSet loTypeId="urn:microsoft.com/office/officeart/2005/8/layout/pyramid2" loCatId="pyramid" qsTypeId="urn:microsoft.com/office/officeart/2005/8/quickstyle/simple1" qsCatId="simple" csTypeId="urn:microsoft.com/office/officeart/2005/8/colors/colorful2" csCatId="colorful" phldr="1"/>
      <dgm:spPr/>
    </dgm:pt>
    <dgm:pt modelId="{85498E0C-C13B-429B-9A82-40D0B605CEC0}">
      <dgm:prSet phldrT="[Tekst]" custT="1"/>
      <dgm:spPr/>
      <dgm:t>
        <a:bodyPr/>
        <a:lstStyle/>
        <a:p>
          <a:r>
            <a:rPr lang="nb-NO" sz="2000"/>
            <a:t>3. </a:t>
          </a:r>
        </a:p>
        <a:p>
          <a:r>
            <a:rPr lang="nb-NO" sz="2000"/>
            <a:t>Individuell pensjonssparing</a:t>
          </a:r>
        </a:p>
      </dgm:t>
    </dgm:pt>
    <dgm:pt modelId="{C868FB21-4866-4127-AB62-7198D9B0FE4C}" type="parTrans" cxnId="{CB7F8AE7-64D2-43F6-BA60-F7AC7A58516C}">
      <dgm:prSet/>
      <dgm:spPr/>
      <dgm:t>
        <a:bodyPr/>
        <a:lstStyle/>
        <a:p>
          <a:endParaRPr lang="nb-NO"/>
        </a:p>
      </dgm:t>
    </dgm:pt>
    <dgm:pt modelId="{BE975ED2-37AA-4223-BF73-B79C8AFD8329}" type="sibTrans" cxnId="{CB7F8AE7-64D2-43F6-BA60-F7AC7A58516C}">
      <dgm:prSet/>
      <dgm:spPr/>
      <dgm:t>
        <a:bodyPr/>
        <a:lstStyle/>
        <a:p>
          <a:endParaRPr lang="nb-NO"/>
        </a:p>
      </dgm:t>
    </dgm:pt>
    <dgm:pt modelId="{19D5C50D-F305-48DF-B829-60C982A818EC}">
      <dgm:prSet phldrT="[Tekst]"/>
      <dgm:spPr/>
      <dgm:t>
        <a:bodyPr/>
        <a:lstStyle/>
        <a:p>
          <a:r>
            <a:rPr lang="nb-NO"/>
            <a:t>2. </a:t>
          </a:r>
        </a:p>
        <a:p>
          <a:r>
            <a:rPr lang="nb-NO"/>
            <a:t>Tjenestepensjon</a:t>
          </a:r>
        </a:p>
      </dgm:t>
    </dgm:pt>
    <dgm:pt modelId="{2762321A-34DA-43DA-ADD3-A825EFAAC45E}" type="parTrans" cxnId="{6C625B62-C684-484F-94DA-7195FF1D5E93}">
      <dgm:prSet/>
      <dgm:spPr/>
      <dgm:t>
        <a:bodyPr/>
        <a:lstStyle/>
        <a:p>
          <a:endParaRPr lang="nb-NO"/>
        </a:p>
      </dgm:t>
    </dgm:pt>
    <dgm:pt modelId="{E86D5EDB-6361-466F-988A-EF286EF46CBE}" type="sibTrans" cxnId="{6C625B62-C684-484F-94DA-7195FF1D5E93}">
      <dgm:prSet/>
      <dgm:spPr/>
      <dgm:t>
        <a:bodyPr/>
        <a:lstStyle/>
        <a:p>
          <a:endParaRPr lang="nb-NO"/>
        </a:p>
      </dgm:t>
    </dgm:pt>
    <dgm:pt modelId="{35BDD7DE-8F6F-4DE4-AEDC-85CAF3818EDA}">
      <dgm:prSet phldrT="[Tekst]"/>
      <dgm:spPr/>
      <dgm:t>
        <a:bodyPr/>
        <a:lstStyle/>
        <a:p>
          <a:r>
            <a:rPr lang="nb-NO" dirty="0"/>
            <a:t>1. </a:t>
          </a:r>
        </a:p>
        <a:p>
          <a:r>
            <a:rPr lang="nb-NO" dirty="0"/>
            <a:t>Folketrygden</a:t>
          </a:r>
        </a:p>
      </dgm:t>
    </dgm:pt>
    <dgm:pt modelId="{B58D95E7-47FE-45DB-BE6E-253E53725F64}" type="parTrans" cxnId="{B43DAAC6-2E29-4E46-A61D-6BCCF9142FDB}">
      <dgm:prSet/>
      <dgm:spPr/>
      <dgm:t>
        <a:bodyPr/>
        <a:lstStyle/>
        <a:p>
          <a:endParaRPr lang="nb-NO"/>
        </a:p>
      </dgm:t>
    </dgm:pt>
    <dgm:pt modelId="{DB6A254C-D162-4A6F-8141-12A1DDCCFAF0}" type="sibTrans" cxnId="{B43DAAC6-2E29-4E46-A61D-6BCCF9142FDB}">
      <dgm:prSet/>
      <dgm:spPr/>
      <dgm:t>
        <a:bodyPr/>
        <a:lstStyle/>
        <a:p>
          <a:endParaRPr lang="nb-NO"/>
        </a:p>
      </dgm:t>
    </dgm:pt>
    <dgm:pt modelId="{EEB02809-A5CE-42A6-951E-67ACFA8585AB}" type="pres">
      <dgm:prSet presAssocID="{EFBC3973-A022-4D58-BF09-C7F0FDD4E955}" presName="compositeShape" presStyleCnt="0">
        <dgm:presLayoutVars>
          <dgm:dir/>
          <dgm:resizeHandles/>
        </dgm:presLayoutVars>
      </dgm:prSet>
      <dgm:spPr/>
    </dgm:pt>
    <dgm:pt modelId="{3163C261-CF01-403D-8561-B1ED7266C73B}" type="pres">
      <dgm:prSet presAssocID="{EFBC3973-A022-4D58-BF09-C7F0FDD4E955}" presName="pyramid" presStyleLbl="node1" presStyleIdx="0" presStyleCnt="1" custLinFactNeighborX="41009" custLinFactNeighborY="3083"/>
      <dgm:spPr/>
    </dgm:pt>
    <dgm:pt modelId="{E5F08C30-0361-4A93-91ED-7E204D91DF28}" type="pres">
      <dgm:prSet presAssocID="{EFBC3973-A022-4D58-BF09-C7F0FDD4E955}" presName="theList" presStyleCnt="0"/>
      <dgm:spPr/>
    </dgm:pt>
    <dgm:pt modelId="{53E31DB8-321A-4641-BEB5-10626C721F0C}" type="pres">
      <dgm:prSet presAssocID="{85498E0C-C13B-429B-9A82-40D0B605CEC0}" presName="aNode" presStyleLbl="fgAcc1" presStyleIdx="0" presStyleCnt="3" custLinFactNeighborX="-43422" custLinFactNeighborY="67311">
        <dgm:presLayoutVars>
          <dgm:bulletEnabled val="1"/>
        </dgm:presLayoutVars>
      </dgm:prSet>
      <dgm:spPr/>
    </dgm:pt>
    <dgm:pt modelId="{D67E67E5-CD16-4A32-BBA6-06D8258F1B77}" type="pres">
      <dgm:prSet presAssocID="{85498E0C-C13B-429B-9A82-40D0B605CEC0}" presName="aSpace" presStyleCnt="0"/>
      <dgm:spPr/>
    </dgm:pt>
    <dgm:pt modelId="{4B7A66E3-066F-4AD4-860E-5B3CE68731B1}" type="pres">
      <dgm:prSet presAssocID="{19D5C50D-F305-48DF-B829-60C982A818EC}" presName="aNode" presStyleLbl="fgAcc1" presStyleIdx="1" presStyleCnt="3" custLinFactNeighborX="-45452" custLinFactNeighborY="75785">
        <dgm:presLayoutVars>
          <dgm:bulletEnabled val="1"/>
        </dgm:presLayoutVars>
      </dgm:prSet>
      <dgm:spPr/>
    </dgm:pt>
    <dgm:pt modelId="{0A871A46-C837-4FE2-A5D3-BD5B55D8119F}" type="pres">
      <dgm:prSet presAssocID="{19D5C50D-F305-48DF-B829-60C982A818EC}" presName="aSpace" presStyleCnt="0"/>
      <dgm:spPr/>
    </dgm:pt>
    <dgm:pt modelId="{68F02350-EAE9-423D-A0C4-1A5D21BFCDDD}" type="pres">
      <dgm:prSet presAssocID="{35BDD7DE-8F6F-4DE4-AEDC-85CAF3818EDA}" presName="aNode" presStyleLbl="fgAcc1" presStyleIdx="2" presStyleCnt="3" custLinFactNeighborX="-47949" custLinFactNeighborY="34645">
        <dgm:presLayoutVars>
          <dgm:bulletEnabled val="1"/>
        </dgm:presLayoutVars>
      </dgm:prSet>
      <dgm:spPr/>
    </dgm:pt>
    <dgm:pt modelId="{6277A6D0-A9AF-4A5A-A79E-ACE0F568A8B0}" type="pres">
      <dgm:prSet presAssocID="{35BDD7DE-8F6F-4DE4-AEDC-85CAF3818EDA}" presName="aSpace" presStyleCnt="0"/>
      <dgm:spPr/>
    </dgm:pt>
  </dgm:ptLst>
  <dgm:cxnLst>
    <dgm:cxn modelId="{6C625B62-C684-484F-94DA-7195FF1D5E93}" srcId="{EFBC3973-A022-4D58-BF09-C7F0FDD4E955}" destId="{19D5C50D-F305-48DF-B829-60C982A818EC}" srcOrd="1" destOrd="0" parTransId="{2762321A-34DA-43DA-ADD3-A825EFAAC45E}" sibTransId="{E86D5EDB-6361-466F-988A-EF286EF46CBE}"/>
    <dgm:cxn modelId="{F6381C4D-21FF-4D3E-8B4D-BB23FB6A28B8}" type="presOf" srcId="{19D5C50D-F305-48DF-B829-60C982A818EC}" destId="{4B7A66E3-066F-4AD4-860E-5B3CE68731B1}" srcOrd="0" destOrd="0" presId="urn:microsoft.com/office/officeart/2005/8/layout/pyramid2"/>
    <dgm:cxn modelId="{27C73E7A-4684-4989-9FE3-21773756C0A0}" type="presOf" srcId="{EFBC3973-A022-4D58-BF09-C7F0FDD4E955}" destId="{EEB02809-A5CE-42A6-951E-67ACFA8585AB}" srcOrd="0" destOrd="0" presId="urn:microsoft.com/office/officeart/2005/8/layout/pyramid2"/>
    <dgm:cxn modelId="{6776B9A1-4885-4392-A0B4-A527B5C30835}" type="presOf" srcId="{35BDD7DE-8F6F-4DE4-AEDC-85CAF3818EDA}" destId="{68F02350-EAE9-423D-A0C4-1A5D21BFCDDD}" srcOrd="0" destOrd="0" presId="urn:microsoft.com/office/officeart/2005/8/layout/pyramid2"/>
    <dgm:cxn modelId="{7544B8B9-91AF-4F76-A2DA-BC263867722D}" type="presOf" srcId="{85498E0C-C13B-429B-9A82-40D0B605CEC0}" destId="{53E31DB8-321A-4641-BEB5-10626C721F0C}" srcOrd="0" destOrd="0" presId="urn:microsoft.com/office/officeart/2005/8/layout/pyramid2"/>
    <dgm:cxn modelId="{B43DAAC6-2E29-4E46-A61D-6BCCF9142FDB}" srcId="{EFBC3973-A022-4D58-BF09-C7F0FDD4E955}" destId="{35BDD7DE-8F6F-4DE4-AEDC-85CAF3818EDA}" srcOrd="2" destOrd="0" parTransId="{B58D95E7-47FE-45DB-BE6E-253E53725F64}" sibTransId="{DB6A254C-D162-4A6F-8141-12A1DDCCFAF0}"/>
    <dgm:cxn modelId="{CB7F8AE7-64D2-43F6-BA60-F7AC7A58516C}" srcId="{EFBC3973-A022-4D58-BF09-C7F0FDD4E955}" destId="{85498E0C-C13B-429B-9A82-40D0B605CEC0}" srcOrd="0" destOrd="0" parTransId="{C868FB21-4866-4127-AB62-7198D9B0FE4C}" sibTransId="{BE975ED2-37AA-4223-BF73-B79C8AFD8329}"/>
    <dgm:cxn modelId="{A292DF6B-A2DC-4670-94A5-5A5CE5D053E1}" type="presParOf" srcId="{EEB02809-A5CE-42A6-951E-67ACFA8585AB}" destId="{3163C261-CF01-403D-8561-B1ED7266C73B}" srcOrd="0" destOrd="0" presId="urn:microsoft.com/office/officeart/2005/8/layout/pyramid2"/>
    <dgm:cxn modelId="{A0FDE709-4057-4ABF-8C6B-70C6E2AEB1CE}" type="presParOf" srcId="{EEB02809-A5CE-42A6-951E-67ACFA8585AB}" destId="{E5F08C30-0361-4A93-91ED-7E204D91DF28}" srcOrd="1" destOrd="0" presId="urn:microsoft.com/office/officeart/2005/8/layout/pyramid2"/>
    <dgm:cxn modelId="{C2961090-D546-4818-A7F4-A1398D681247}" type="presParOf" srcId="{E5F08C30-0361-4A93-91ED-7E204D91DF28}" destId="{53E31DB8-321A-4641-BEB5-10626C721F0C}" srcOrd="0" destOrd="0" presId="urn:microsoft.com/office/officeart/2005/8/layout/pyramid2"/>
    <dgm:cxn modelId="{EFC674E6-26E9-4630-A461-94DA1527CF3B}" type="presParOf" srcId="{E5F08C30-0361-4A93-91ED-7E204D91DF28}" destId="{D67E67E5-CD16-4A32-BBA6-06D8258F1B77}" srcOrd="1" destOrd="0" presId="urn:microsoft.com/office/officeart/2005/8/layout/pyramid2"/>
    <dgm:cxn modelId="{F8300AD1-B72C-4032-BE0A-4D1B61CE1D23}" type="presParOf" srcId="{E5F08C30-0361-4A93-91ED-7E204D91DF28}" destId="{4B7A66E3-066F-4AD4-860E-5B3CE68731B1}" srcOrd="2" destOrd="0" presId="urn:microsoft.com/office/officeart/2005/8/layout/pyramid2"/>
    <dgm:cxn modelId="{85170EDB-8F5F-4781-9B6D-37DF3140057C}" type="presParOf" srcId="{E5F08C30-0361-4A93-91ED-7E204D91DF28}" destId="{0A871A46-C837-4FE2-A5D3-BD5B55D8119F}" srcOrd="3" destOrd="0" presId="urn:microsoft.com/office/officeart/2005/8/layout/pyramid2"/>
    <dgm:cxn modelId="{E1F0EC72-3DAC-48A7-AC10-30B24B1C5C59}" type="presParOf" srcId="{E5F08C30-0361-4A93-91ED-7E204D91DF28}" destId="{68F02350-EAE9-423D-A0C4-1A5D21BFCDDD}" srcOrd="4" destOrd="0" presId="urn:microsoft.com/office/officeart/2005/8/layout/pyramid2"/>
    <dgm:cxn modelId="{DD3DB77D-9261-4115-B606-152B2562ED9A}" type="presParOf" srcId="{E5F08C30-0361-4A93-91ED-7E204D91DF28}" destId="{6277A6D0-A9AF-4A5A-A79E-ACE0F568A8B0}"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203724-C572-4C1F-BAAE-351DA8BD46B9}"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nb-NO"/>
        </a:p>
      </dgm:t>
    </dgm:pt>
    <dgm:pt modelId="{21D417F6-0664-4F0A-8981-63B893F6ED5D}">
      <dgm:prSet phldrT="[Tekst]"/>
      <dgm:spPr/>
      <dgm:t>
        <a:bodyPr/>
        <a:lstStyle/>
        <a:p>
          <a:r>
            <a:rPr lang="nb-NO"/>
            <a:t>Ungdom</a:t>
          </a:r>
        </a:p>
        <a:p>
          <a:r>
            <a:rPr lang="nb-NO"/>
            <a:t>(13-20 år)</a:t>
          </a:r>
        </a:p>
      </dgm:t>
    </dgm:pt>
    <dgm:pt modelId="{4143313E-E9E8-449B-B92E-66B1936F2BAE}" type="parTrans" cxnId="{E047D767-4624-4596-A0A6-B065FF3B5CB3}">
      <dgm:prSet/>
      <dgm:spPr/>
      <dgm:t>
        <a:bodyPr/>
        <a:lstStyle/>
        <a:p>
          <a:endParaRPr lang="nb-NO"/>
        </a:p>
      </dgm:t>
    </dgm:pt>
    <dgm:pt modelId="{95E4EE20-CB65-428F-BA41-D7CB2A859D98}" type="sibTrans" cxnId="{E047D767-4624-4596-A0A6-B065FF3B5CB3}">
      <dgm:prSet/>
      <dgm:spPr/>
      <dgm:t>
        <a:bodyPr/>
        <a:lstStyle/>
        <a:p>
          <a:endParaRPr lang="nb-NO"/>
        </a:p>
      </dgm:t>
    </dgm:pt>
    <dgm:pt modelId="{2228F02C-1376-44D3-B964-475687AA5B4F}">
      <dgm:prSet phldrT="[Tekst]"/>
      <dgm:spPr/>
      <dgm:t>
        <a:bodyPr/>
        <a:lstStyle/>
        <a:p>
          <a:r>
            <a:rPr lang="nb-NO"/>
            <a:t>Unge i etableringsfasen</a:t>
          </a:r>
        </a:p>
        <a:p>
          <a:r>
            <a:rPr lang="nb-NO"/>
            <a:t>(20-35 år)</a:t>
          </a:r>
        </a:p>
      </dgm:t>
    </dgm:pt>
    <dgm:pt modelId="{DB7C996E-F909-45E1-855F-2CEDC42927EA}" type="parTrans" cxnId="{0375C6D1-DF85-4FCA-BEC2-9EFDFC8B8BC1}">
      <dgm:prSet/>
      <dgm:spPr/>
      <dgm:t>
        <a:bodyPr/>
        <a:lstStyle/>
        <a:p>
          <a:endParaRPr lang="nb-NO"/>
        </a:p>
      </dgm:t>
    </dgm:pt>
    <dgm:pt modelId="{9DF89A3C-5826-4330-A7E0-26A6550E912F}" type="sibTrans" cxnId="{0375C6D1-DF85-4FCA-BEC2-9EFDFC8B8BC1}">
      <dgm:prSet/>
      <dgm:spPr/>
      <dgm:t>
        <a:bodyPr/>
        <a:lstStyle/>
        <a:p>
          <a:endParaRPr lang="nb-NO"/>
        </a:p>
      </dgm:t>
    </dgm:pt>
    <dgm:pt modelId="{9F7B52B6-73D1-4928-9F8C-518E632A0B9D}">
      <dgm:prSet phldrT="[Tekst]"/>
      <dgm:spPr/>
      <dgm:t>
        <a:bodyPr/>
        <a:lstStyle/>
        <a:p>
          <a:r>
            <a:rPr lang="nb-NO"/>
            <a:t>«Midt i livet»</a:t>
          </a:r>
        </a:p>
        <a:p>
          <a:r>
            <a:rPr lang="nb-NO"/>
            <a:t>(35-55 år)</a:t>
          </a:r>
        </a:p>
      </dgm:t>
    </dgm:pt>
    <dgm:pt modelId="{E5788DB4-ED60-4051-A5A4-275587CEC930}" type="parTrans" cxnId="{F76D1187-B954-4179-B881-5C4EAE10D7C2}">
      <dgm:prSet/>
      <dgm:spPr/>
      <dgm:t>
        <a:bodyPr/>
        <a:lstStyle/>
        <a:p>
          <a:endParaRPr lang="nb-NO"/>
        </a:p>
      </dgm:t>
    </dgm:pt>
    <dgm:pt modelId="{39F473F9-A8C6-4CF3-B7AA-D344357E1BEF}" type="sibTrans" cxnId="{F76D1187-B954-4179-B881-5C4EAE10D7C2}">
      <dgm:prSet/>
      <dgm:spPr/>
      <dgm:t>
        <a:bodyPr/>
        <a:lstStyle/>
        <a:p>
          <a:endParaRPr lang="nb-NO"/>
        </a:p>
      </dgm:t>
    </dgm:pt>
    <dgm:pt modelId="{5AAB8387-FF50-46A7-A9C2-13171142C559}">
      <dgm:prSet/>
      <dgm:spPr/>
      <dgm:t>
        <a:bodyPr/>
        <a:lstStyle/>
        <a:p>
          <a:r>
            <a:rPr lang="nb-NO"/>
            <a:t>Forberedelse til </a:t>
          </a:r>
        </a:p>
        <a:p>
          <a:r>
            <a:rPr lang="nb-NO"/>
            <a:t>Pensjonsalder</a:t>
          </a:r>
        </a:p>
        <a:p>
          <a:r>
            <a:rPr lang="nb-NO"/>
            <a:t>(55-61 år)</a:t>
          </a:r>
        </a:p>
      </dgm:t>
    </dgm:pt>
    <dgm:pt modelId="{A559289B-2DC5-413B-8846-384963A9870E}" type="parTrans" cxnId="{C02B696D-EC30-4D9B-8CCD-BCB5739813CC}">
      <dgm:prSet/>
      <dgm:spPr/>
      <dgm:t>
        <a:bodyPr/>
        <a:lstStyle/>
        <a:p>
          <a:endParaRPr lang="nb-NO"/>
        </a:p>
      </dgm:t>
    </dgm:pt>
    <dgm:pt modelId="{82AC16B1-84F9-48D5-B893-3E165C935F9F}" type="sibTrans" cxnId="{C02B696D-EC30-4D9B-8CCD-BCB5739813CC}">
      <dgm:prSet/>
      <dgm:spPr/>
      <dgm:t>
        <a:bodyPr/>
        <a:lstStyle/>
        <a:p>
          <a:endParaRPr lang="nb-NO"/>
        </a:p>
      </dgm:t>
    </dgm:pt>
    <dgm:pt modelId="{36829788-909C-4A65-8126-7722DCB99EC6}">
      <dgm:prSet/>
      <dgm:spPr/>
      <dgm:t>
        <a:bodyPr/>
        <a:lstStyle/>
        <a:p>
          <a:r>
            <a:rPr lang="nb-NO"/>
            <a:t>Mulighet til å </a:t>
          </a:r>
        </a:p>
        <a:p>
          <a:r>
            <a:rPr lang="nb-NO"/>
            <a:t>ta ut pensjon</a:t>
          </a:r>
        </a:p>
        <a:p>
          <a:r>
            <a:rPr lang="nb-NO"/>
            <a:t>(62 år og eldre)</a:t>
          </a:r>
        </a:p>
      </dgm:t>
    </dgm:pt>
    <dgm:pt modelId="{A39AEA7F-50A5-478B-B430-A6878EB04D37}" type="parTrans" cxnId="{203EB387-5F3F-4337-AA88-A1EB35780FDB}">
      <dgm:prSet/>
      <dgm:spPr/>
      <dgm:t>
        <a:bodyPr/>
        <a:lstStyle/>
        <a:p>
          <a:endParaRPr lang="nb-NO"/>
        </a:p>
      </dgm:t>
    </dgm:pt>
    <dgm:pt modelId="{9CC4705E-ABFF-427A-B1C9-DF356DB5AB20}" type="sibTrans" cxnId="{203EB387-5F3F-4337-AA88-A1EB35780FDB}">
      <dgm:prSet/>
      <dgm:spPr/>
      <dgm:t>
        <a:bodyPr/>
        <a:lstStyle/>
        <a:p>
          <a:endParaRPr lang="nb-NO"/>
        </a:p>
      </dgm:t>
    </dgm:pt>
    <dgm:pt modelId="{1BEB4203-C36E-4E33-9161-2F14E4221CE5}" type="pres">
      <dgm:prSet presAssocID="{B9203724-C572-4C1F-BAAE-351DA8BD46B9}" presName="Name0" presStyleCnt="0">
        <dgm:presLayoutVars>
          <dgm:dir/>
          <dgm:resizeHandles val="exact"/>
        </dgm:presLayoutVars>
      </dgm:prSet>
      <dgm:spPr/>
    </dgm:pt>
    <dgm:pt modelId="{9BB385CA-BBA2-46C1-AC30-C43B7CF67291}" type="pres">
      <dgm:prSet presAssocID="{21D417F6-0664-4F0A-8981-63B893F6ED5D}" presName="node" presStyleLbl="node1" presStyleIdx="0" presStyleCnt="5">
        <dgm:presLayoutVars>
          <dgm:bulletEnabled val="1"/>
        </dgm:presLayoutVars>
      </dgm:prSet>
      <dgm:spPr/>
    </dgm:pt>
    <dgm:pt modelId="{C929C99A-AEE8-43CB-9766-3EB874D535BE}" type="pres">
      <dgm:prSet presAssocID="{95E4EE20-CB65-428F-BA41-D7CB2A859D98}" presName="sibTrans" presStyleLbl="sibTrans2D1" presStyleIdx="0" presStyleCnt="4"/>
      <dgm:spPr/>
    </dgm:pt>
    <dgm:pt modelId="{A1D4691F-EFE2-4D77-AC42-4210205B17A1}" type="pres">
      <dgm:prSet presAssocID="{95E4EE20-CB65-428F-BA41-D7CB2A859D98}" presName="connectorText" presStyleLbl="sibTrans2D1" presStyleIdx="0" presStyleCnt="4"/>
      <dgm:spPr/>
    </dgm:pt>
    <dgm:pt modelId="{9A22A368-29A4-44BA-BC37-ECAFA2648F32}" type="pres">
      <dgm:prSet presAssocID="{2228F02C-1376-44D3-B964-475687AA5B4F}" presName="node" presStyleLbl="node1" presStyleIdx="1" presStyleCnt="5" custLinFactNeighborX="-25693" custLinFactNeighborY="1911">
        <dgm:presLayoutVars>
          <dgm:bulletEnabled val="1"/>
        </dgm:presLayoutVars>
      </dgm:prSet>
      <dgm:spPr/>
    </dgm:pt>
    <dgm:pt modelId="{39B994EB-44B8-4904-BC60-E7B2AB554F07}" type="pres">
      <dgm:prSet presAssocID="{9DF89A3C-5826-4330-A7E0-26A6550E912F}" presName="sibTrans" presStyleLbl="sibTrans2D1" presStyleIdx="1" presStyleCnt="4"/>
      <dgm:spPr/>
    </dgm:pt>
    <dgm:pt modelId="{B07FF621-6101-4281-832F-8BD41E8AC809}" type="pres">
      <dgm:prSet presAssocID="{9DF89A3C-5826-4330-A7E0-26A6550E912F}" presName="connectorText" presStyleLbl="sibTrans2D1" presStyleIdx="1" presStyleCnt="4"/>
      <dgm:spPr/>
    </dgm:pt>
    <dgm:pt modelId="{E8ACD8D0-B618-4A06-83D6-A5453E463B15}" type="pres">
      <dgm:prSet presAssocID="{9F7B52B6-73D1-4928-9F8C-518E632A0B9D}" presName="node" presStyleLbl="node1" presStyleIdx="2" presStyleCnt="5" custLinFactNeighborX="-25694" custLinFactNeighborY="0">
        <dgm:presLayoutVars>
          <dgm:bulletEnabled val="1"/>
        </dgm:presLayoutVars>
      </dgm:prSet>
      <dgm:spPr/>
    </dgm:pt>
    <dgm:pt modelId="{71070D52-44DC-426A-A421-0937AED60F90}" type="pres">
      <dgm:prSet presAssocID="{39F473F9-A8C6-4CF3-B7AA-D344357E1BEF}" presName="sibTrans" presStyleLbl="sibTrans2D1" presStyleIdx="2" presStyleCnt="4"/>
      <dgm:spPr/>
    </dgm:pt>
    <dgm:pt modelId="{694904A6-3F10-4B53-AE0F-D95E96089A46}" type="pres">
      <dgm:prSet presAssocID="{39F473F9-A8C6-4CF3-B7AA-D344357E1BEF}" presName="connectorText" presStyleLbl="sibTrans2D1" presStyleIdx="2" presStyleCnt="4"/>
      <dgm:spPr/>
    </dgm:pt>
    <dgm:pt modelId="{4C5B4407-B099-44C7-9D5A-83ED3BEDF491}" type="pres">
      <dgm:prSet presAssocID="{5AAB8387-FF50-46A7-A9C2-13171142C559}" presName="node" presStyleLbl="node1" presStyleIdx="3" presStyleCnt="5" custScaleX="109246" custLinFactNeighborX="-55184" custLinFactNeighborY="1911">
        <dgm:presLayoutVars>
          <dgm:bulletEnabled val="1"/>
        </dgm:presLayoutVars>
      </dgm:prSet>
      <dgm:spPr/>
    </dgm:pt>
    <dgm:pt modelId="{1F77D6FE-2338-47ED-8805-C6F7D929B0F4}" type="pres">
      <dgm:prSet presAssocID="{82AC16B1-84F9-48D5-B893-3E165C935F9F}" presName="sibTrans" presStyleLbl="sibTrans2D1" presStyleIdx="3" presStyleCnt="4"/>
      <dgm:spPr/>
    </dgm:pt>
    <dgm:pt modelId="{FA337076-73BD-402C-8031-0FE6A22354D7}" type="pres">
      <dgm:prSet presAssocID="{82AC16B1-84F9-48D5-B893-3E165C935F9F}" presName="connectorText" presStyleLbl="sibTrans2D1" presStyleIdx="3" presStyleCnt="4"/>
      <dgm:spPr/>
    </dgm:pt>
    <dgm:pt modelId="{01E94D5F-401A-4E91-ABF2-4D06CB03036C}" type="pres">
      <dgm:prSet presAssocID="{36829788-909C-4A65-8126-7722DCB99EC6}" presName="node" presStyleLbl="node1" presStyleIdx="4" presStyleCnt="5" custLinFactNeighborX="-75898" custLinFactNeighborY="1911">
        <dgm:presLayoutVars>
          <dgm:bulletEnabled val="1"/>
        </dgm:presLayoutVars>
      </dgm:prSet>
      <dgm:spPr/>
    </dgm:pt>
  </dgm:ptLst>
  <dgm:cxnLst>
    <dgm:cxn modelId="{3C65D104-0A37-4387-B689-8814B622B855}" type="presOf" srcId="{36829788-909C-4A65-8126-7722DCB99EC6}" destId="{01E94D5F-401A-4E91-ABF2-4D06CB03036C}" srcOrd="0" destOrd="0" presId="urn:microsoft.com/office/officeart/2005/8/layout/process1"/>
    <dgm:cxn modelId="{86F49E0B-D385-436C-AFA0-A8F55AEE7671}" type="presOf" srcId="{95E4EE20-CB65-428F-BA41-D7CB2A859D98}" destId="{A1D4691F-EFE2-4D77-AC42-4210205B17A1}" srcOrd="1" destOrd="0" presId="urn:microsoft.com/office/officeart/2005/8/layout/process1"/>
    <dgm:cxn modelId="{E876350C-1EA8-439F-8135-3EB2894AD6B9}" type="presOf" srcId="{9DF89A3C-5826-4330-A7E0-26A6550E912F}" destId="{B07FF621-6101-4281-832F-8BD41E8AC809}" srcOrd="1" destOrd="0" presId="urn:microsoft.com/office/officeart/2005/8/layout/process1"/>
    <dgm:cxn modelId="{E047D767-4624-4596-A0A6-B065FF3B5CB3}" srcId="{B9203724-C572-4C1F-BAAE-351DA8BD46B9}" destId="{21D417F6-0664-4F0A-8981-63B893F6ED5D}" srcOrd="0" destOrd="0" parTransId="{4143313E-E9E8-449B-B92E-66B1936F2BAE}" sibTransId="{95E4EE20-CB65-428F-BA41-D7CB2A859D98}"/>
    <dgm:cxn modelId="{8381976A-9065-4AC2-AA7C-B176876AC57C}" type="presOf" srcId="{95E4EE20-CB65-428F-BA41-D7CB2A859D98}" destId="{C929C99A-AEE8-43CB-9766-3EB874D535BE}" srcOrd="0" destOrd="0" presId="urn:microsoft.com/office/officeart/2005/8/layout/process1"/>
    <dgm:cxn modelId="{C02B696D-EC30-4D9B-8CCD-BCB5739813CC}" srcId="{B9203724-C572-4C1F-BAAE-351DA8BD46B9}" destId="{5AAB8387-FF50-46A7-A9C2-13171142C559}" srcOrd="3" destOrd="0" parTransId="{A559289B-2DC5-413B-8846-384963A9870E}" sibTransId="{82AC16B1-84F9-48D5-B893-3E165C935F9F}"/>
    <dgm:cxn modelId="{A7C10A71-EA14-4225-BAA7-49EDF9483AF1}" type="presOf" srcId="{39F473F9-A8C6-4CF3-B7AA-D344357E1BEF}" destId="{71070D52-44DC-426A-A421-0937AED60F90}" srcOrd="0" destOrd="0" presId="urn:microsoft.com/office/officeart/2005/8/layout/process1"/>
    <dgm:cxn modelId="{4DEBFA72-0D52-44C9-8066-7F7F04E8262B}" type="presOf" srcId="{39F473F9-A8C6-4CF3-B7AA-D344357E1BEF}" destId="{694904A6-3F10-4B53-AE0F-D95E96089A46}" srcOrd="1" destOrd="0" presId="urn:microsoft.com/office/officeart/2005/8/layout/process1"/>
    <dgm:cxn modelId="{F76D1187-B954-4179-B881-5C4EAE10D7C2}" srcId="{B9203724-C572-4C1F-BAAE-351DA8BD46B9}" destId="{9F7B52B6-73D1-4928-9F8C-518E632A0B9D}" srcOrd="2" destOrd="0" parTransId="{E5788DB4-ED60-4051-A5A4-275587CEC930}" sibTransId="{39F473F9-A8C6-4CF3-B7AA-D344357E1BEF}"/>
    <dgm:cxn modelId="{203EB387-5F3F-4337-AA88-A1EB35780FDB}" srcId="{B9203724-C572-4C1F-BAAE-351DA8BD46B9}" destId="{36829788-909C-4A65-8126-7722DCB99EC6}" srcOrd="4" destOrd="0" parTransId="{A39AEA7F-50A5-478B-B430-A6878EB04D37}" sibTransId="{9CC4705E-ABFF-427A-B1C9-DF356DB5AB20}"/>
    <dgm:cxn modelId="{B6202389-EA8F-4B3B-A786-914B41D6BD55}" type="presOf" srcId="{5AAB8387-FF50-46A7-A9C2-13171142C559}" destId="{4C5B4407-B099-44C7-9D5A-83ED3BEDF491}" srcOrd="0" destOrd="0" presId="urn:microsoft.com/office/officeart/2005/8/layout/process1"/>
    <dgm:cxn modelId="{B66B1C93-D607-44C1-81B6-39A8058D46F2}" type="presOf" srcId="{82AC16B1-84F9-48D5-B893-3E165C935F9F}" destId="{1F77D6FE-2338-47ED-8805-C6F7D929B0F4}" srcOrd="0" destOrd="0" presId="urn:microsoft.com/office/officeart/2005/8/layout/process1"/>
    <dgm:cxn modelId="{69052B9B-C6AF-4F87-9DAB-255C612F49F5}" type="presOf" srcId="{2228F02C-1376-44D3-B964-475687AA5B4F}" destId="{9A22A368-29A4-44BA-BC37-ECAFA2648F32}" srcOrd="0" destOrd="0" presId="urn:microsoft.com/office/officeart/2005/8/layout/process1"/>
    <dgm:cxn modelId="{F155FDB1-7EBE-40D6-AF26-B1132849D350}" type="presOf" srcId="{82AC16B1-84F9-48D5-B893-3E165C935F9F}" destId="{FA337076-73BD-402C-8031-0FE6A22354D7}" srcOrd="1" destOrd="0" presId="urn:microsoft.com/office/officeart/2005/8/layout/process1"/>
    <dgm:cxn modelId="{59F9F5C2-A052-44A3-AA70-3A08689E11A6}" type="presOf" srcId="{B9203724-C572-4C1F-BAAE-351DA8BD46B9}" destId="{1BEB4203-C36E-4E33-9161-2F14E4221CE5}" srcOrd="0" destOrd="0" presId="urn:microsoft.com/office/officeart/2005/8/layout/process1"/>
    <dgm:cxn modelId="{0375C6D1-DF85-4FCA-BEC2-9EFDFC8B8BC1}" srcId="{B9203724-C572-4C1F-BAAE-351DA8BD46B9}" destId="{2228F02C-1376-44D3-B964-475687AA5B4F}" srcOrd="1" destOrd="0" parTransId="{DB7C996E-F909-45E1-855F-2CEDC42927EA}" sibTransId="{9DF89A3C-5826-4330-A7E0-26A6550E912F}"/>
    <dgm:cxn modelId="{0E9EF6DA-5AF6-4722-9788-2EFD5A64775E}" type="presOf" srcId="{9DF89A3C-5826-4330-A7E0-26A6550E912F}" destId="{39B994EB-44B8-4904-BC60-E7B2AB554F07}" srcOrd="0" destOrd="0" presId="urn:microsoft.com/office/officeart/2005/8/layout/process1"/>
    <dgm:cxn modelId="{EC82CFE8-3915-458C-8E2F-BFBAF22D2F4F}" type="presOf" srcId="{21D417F6-0664-4F0A-8981-63B893F6ED5D}" destId="{9BB385CA-BBA2-46C1-AC30-C43B7CF67291}" srcOrd="0" destOrd="0" presId="urn:microsoft.com/office/officeart/2005/8/layout/process1"/>
    <dgm:cxn modelId="{B2035AFC-0052-49B5-8C69-6383F213E4ED}" type="presOf" srcId="{9F7B52B6-73D1-4928-9F8C-518E632A0B9D}" destId="{E8ACD8D0-B618-4A06-83D6-A5453E463B15}" srcOrd="0" destOrd="0" presId="urn:microsoft.com/office/officeart/2005/8/layout/process1"/>
    <dgm:cxn modelId="{BCE44A27-8E6F-48BB-A948-EF62E6FE226F}" type="presParOf" srcId="{1BEB4203-C36E-4E33-9161-2F14E4221CE5}" destId="{9BB385CA-BBA2-46C1-AC30-C43B7CF67291}" srcOrd="0" destOrd="0" presId="urn:microsoft.com/office/officeart/2005/8/layout/process1"/>
    <dgm:cxn modelId="{A9C8055F-B766-4F4A-A944-ADD0FA7D8CCA}" type="presParOf" srcId="{1BEB4203-C36E-4E33-9161-2F14E4221CE5}" destId="{C929C99A-AEE8-43CB-9766-3EB874D535BE}" srcOrd="1" destOrd="0" presId="urn:microsoft.com/office/officeart/2005/8/layout/process1"/>
    <dgm:cxn modelId="{A5827EBA-3E6D-476D-867E-25A1C2B316B7}" type="presParOf" srcId="{C929C99A-AEE8-43CB-9766-3EB874D535BE}" destId="{A1D4691F-EFE2-4D77-AC42-4210205B17A1}" srcOrd="0" destOrd="0" presId="urn:microsoft.com/office/officeart/2005/8/layout/process1"/>
    <dgm:cxn modelId="{DB7AC3EA-D969-4889-8D31-7DF82CC0B02B}" type="presParOf" srcId="{1BEB4203-C36E-4E33-9161-2F14E4221CE5}" destId="{9A22A368-29A4-44BA-BC37-ECAFA2648F32}" srcOrd="2" destOrd="0" presId="urn:microsoft.com/office/officeart/2005/8/layout/process1"/>
    <dgm:cxn modelId="{6686DCA2-3AD3-45DC-A500-883BD3280780}" type="presParOf" srcId="{1BEB4203-C36E-4E33-9161-2F14E4221CE5}" destId="{39B994EB-44B8-4904-BC60-E7B2AB554F07}" srcOrd="3" destOrd="0" presId="urn:microsoft.com/office/officeart/2005/8/layout/process1"/>
    <dgm:cxn modelId="{BDADE2E6-C44F-4855-A3C1-790EEA04C405}" type="presParOf" srcId="{39B994EB-44B8-4904-BC60-E7B2AB554F07}" destId="{B07FF621-6101-4281-832F-8BD41E8AC809}" srcOrd="0" destOrd="0" presId="urn:microsoft.com/office/officeart/2005/8/layout/process1"/>
    <dgm:cxn modelId="{93773BD2-A645-4A78-AB72-6CF71B3D7C30}" type="presParOf" srcId="{1BEB4203-C36E-4E33-9161-2F14E4221CE5}" destId="{E8ACD8D0-B618-4A06-83D6-A5453E463B15}" srcOrd="4" destOrd="0" presId="urn:microsoft.com/office/officeart/2005/8/layout/process1"/>
    <dgm:cxn modelId="{EE9C0EA3-BE99-4FEA-8367-C1E6E176361C}" type="presParOf" srcId="{1BEB4203-C36E-4E33-9161-2F14E4221CE5}" destId="{71070D52-44DC-426A-A421-0937AED60F90}" srcOrd="5" destOrd="0" presId="urn:microsoft.com/office/officeart/2005/8/layout/process1"/>
    <dgm:cxn modelId="{82AE571B-44C7-403C-8565-4EEAB78DC70E}" type="presParOf" srcId="{71070D52-44DC-426A-A421-0937AED60F90}" destId="{694904A6-3F10-4B53-AE0F-D95E96089A46}" srcOrd="0" destOrd="0" presId="urn:microsoft.com/office/officeart/2005/8/layout/process1"/>
    <dgm:cxn modelId="{E8873921-308B-4BE4-8F14-BF21528D3E0C}" type="presParOf" srcId="{1BEB4203-C36E-4E33-9161-2F14E4221CE5}" destId="{4C5B4407-B099-44C7-9D5A-83ED3BEDF491}" srcOrd="6" destOrd="0" presId="urn:microsoft.com/office/officeart/2005/8/layout/process1"/>
    <dgm:cxn modelId="{CAE1AB60-DFEE-4750-8D01-3BC8D8FDF9F7}" type="presParOf" srcId="{1BEB4203-C36E-4E33-9161-2F14E4221CE5}" destId="{1F77D6FE-2338-47ED-8805-C6F7D929B0F4}" srcOrd="7" destOrd="0" presId="urn:microsoft.com/office/officeart/2005/8/layout/process1"/>
    <dgm:cxn modelId="{81AB87E2-C073-455D-862F-A32DFCD8C972}" type="presParOf" srcId="{1F77D6FE-2338-47ED-8805-C6F7D929B0F4}" destId="{FA337076-73BD-402C-8031-0FE6A22354D7}" srcOrd="0" destOrd="0" presId="urn:microsoft.com/office/officeart/2005/8/layout/process1"/>
    <dgm:cxn modelId="{B5800839-AC97-48AE-AF86-2E5E6D16D321}" type="presParOf" srcId="{1BEB4203-C36E-4E33-9161-2F14E4221CE5}" destId="{01E94D5F-401A-4E91-ABF2-4D06CB03036C}"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4D504A-BEB0-476E-9984-16E2E59FAEE2}"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nb-NO"/>
        </a:p>
      </dgm:t>
    </dgm:pt>
    <dgm:pt modelId="{54551DA6-28E0-414F-A469-E185161A993E}">
      <dgm:prSet phldrT="[Tekst]"/>
      <dgm:spPr/>
      <dgm:t>
        <a:bodyPr/>
        <a:lstStyle/>
        <a:p>
          <a:r>
            <a:rPr lang="nb-NO">
              <a:latin typeface="Arial" panose="020B0604020202020204" pitchFamily="34" charset="0"/>
              <a:cs typeface="Arial" panose="020B0604020202020204" pitchFamily="34" charset="0"/>
            </a:rPr>
            <a:t>Sykepenger </a:t>
          </a:r>
        </a:p>
        <a:p>
          <a:r>
            <a:rPr lang="nb-NO">
              <a:latin typeface="Arial" panose="020B0604020202020204" pitchFamily="34" charset="0"/>
              <a:cs typeface="Arial" panose="020B0604020202020204" pitchFamily="34" charset="0"/>
            </a:rPr>
            <a:t>(inntil 1 år)</a:t>
          </a:r>
        </a:p>
      </dgm:t>
    </dgm:pt>
    <dgm:pt modelId="{45736BF8-3CF1-4EFE-BBB8-F2E8F059A02F}" type="parTrans" cxnId="{025744EC-4810-4E79-86C6-6425AD6FCE51}">
      <dgm:prSet/>
      <dgm:spPr/>
      <dgm:t>
        <a:bodyPr/>
        <a:lstStyle/>
        <a:p>
          <a:endParaRPr lang="nb-NO">
            <a:latin typeface="Arial" panose="020B0604020202020204" pitchFamily="34" charset="0"/>
            <a:cs typeface="Arial" panose="020B0604020202020204" pitchFamily="34" charset="0"/>
          </a:endParaRPr>
        </a:p>
      </dgm:t>
    </dgm:pt>
    <dgm:pt modelId="{76864BBF-0739-426E-9271-E69B4E546AF8}" type="sibTrans" cxnId="{025744EC-4810-4E79-86C6-6425AD6FCE51}">
      <dgm:prSet/>
      <dgm:spPr/>
      <dgm:t>
        <a:bodyPr/>
        <a:lstStyle/>
        <a:p>
          <a:endParaRPr lang="nb-NO">
            <a:latin typeface="Arial" panose="020B0604020202020204" pitchFamily="34" charset="0"/>
            <a:cs typeface="Arial" panose="020B0604020202020204" pitchFamily="34" charset="0"/>
          </a:endParaRPr>
        </a:p>
      </dgm:t>
    </dgm:pt>
    <dgm:pt modelId="{317D8C5F-47F8-4879-A6C9-9A6ECEB3BA53}">
      <dgm:prSet phldrT="[Tekst]"/>
      <dgm:spPr/>
      <dgm:t>
        <a:bodyPr/>
        <a:lstStyle/>
        <a:p>
          <a:r>
            <a:rPr lang="nb-NO">
              <a:latin typeface="Arial" panose="020B0604020202020204" pitchFamily="34" charset="0"/>
              <a:cs typeface="Arial" panose="020B0604020202020204" pitchFamily="34" charset="0"/>
            </a:rPr>
            <a:t>Arbeidsavklarings-penger (AAP)</a:t>
          </a:r>
        </a:p>
        <a:p>
          <a:r>
            <a:rPr lang="nb-NO">
              <a:latin typeface="Arial" panose="020B0604020202020204" pitchFamily="34" charset="0"/>
              <a:cs typeface="Arial" panose="020B0604020202020204" pitchFamily="34" charset="0"/>
            </a:rPr>
            <a:t>(inntil 3 år etter </a:t>
          </a:r>
        </a:p>
        <a:p>
          <a:r>
            <a:rPr lang="nb-NO">
              <a:latin typeface="Arial" panose="020B0604020202020204" pitchFamily="34" charset="0"/>
              <a:cs typeface="Arial" panose="020B0604020202020204" pitchFamily="34" charset="0"/>
            </a:rPr>
            <a:t>sykepengeperioden)</a:t>
          </a:r>
          <a:endParaRPr lang="nb-NO">
            <a:latin typeface="Arial"/>
            <a:cs typeface="Arial"/>
          </a:endParaRPr>
        </a:p>
      </dgm:t>
    </dgm:pt>
    <dgm:pt modelId="{5B9A7396-8A0D-4572-B360-93DE9BF68A1E}" type="parTrans" cxnId="{663DC297-F47F-446A-B95B-CEA0CEFF71BE}">
      <dgm:prSet/>
      <dgm:spPr/>
      <dgm:t>
        <a:bodyPr/>
        <a:lstStyle/>
        <a:p>
          <a:endParaRPr lang="nb-NO">
            <a:latin typeface="Arial" panose="020B0604020202020204" pitchFamily="34" charset="0"/>
            <a:cs typeface="Arial" panose="020B0604020202020204" pitchFamily="34" charset="0"/>
          </a:endParaRPr>
        </a:p>
      </dgm:t>
    </dgm:pt>
    <dgm:pt modelId="{5627F355-C292-471C-A8DE-33185FD348E8}" type="sibTrans" cxnId="{663DC297-F47F-446A-B95B-CEA0CEFF71BE}">
      <dgm:prSet/>
      <dgm:spPr/>
      <dgm:t>
        <a:bodyPr/>
        <a:lstStyle/>
        <a:p>
          <a:endParaRPr lang="nb-NO">
            <a:latin typeface="Arial" panose="020B0604020202020204" pitchFamily="34" charset="0"/>
            <a:cs typeface="Arial" panose="020B0604020202020204" pitchFamily="34" charset="0"/>
          </a:endParaRPr>
        </a:p>
      </dgm:t>
    </dgm:pt>
    <dgm:pt modelId="{572C2D5A-F16B-450F-A716-5C8C9B9435BC}">
      <dgm:prSet phldrT="[Tekst]"/>
      <dgm:spPr/>
      <dgm:t>
        <a:bodyPr/>
        <a:lstStyle/>
        <a:p>
          <a:pPr rtl="0"/>
          <a:r>
            <a:rPr lang="nb-NO">
              <a:solidFill>
                <a:schemeClr val="bg1"/>
              </a:solidFill>
              <a:latin typeface="Arial"/>
              <a:cs typeface="Arial"/>
            </a:rPr>
            <a:t>Varig</a:t>
          </a:r>
          <a:r>
            <a:rPr lang="nb-NO">
              <a:latin typeface="Arial"/>
              <a:cs typeface="Arial"/>
            </a:rPr>
            <a:t> uføre </a:t>
          </a:r>
        </a:p>
        <a:p>
          <a:r>
            <a:rPr lang="nb-NO">
              <a:latin typeface="Arial" panose="020B0604020202020204" pitchFamily="34" charset="0"/>
              <a:cs typeface="Arial" panose="020B0604020202020204" pitchFamily="34" charset="0"/>
            </a:rPr>
            <a:t>(tidligst 4 år fra</a:t>
          </a:r>
        </a:p>
        <a:p>
          <a:r>
            <a:rPr lang="nb-NO">
              <a:latin typeface="Arial" panose="020B0604020202020204" pitchFamily="34" charset="0"/>
              <a:cs typeface="Arial" panose="020B0604020202020204" pitchFamily="34" charset="0"/>
            </a:rPr>
            <a:t>uføretidspunktet)</a:t>
          </a:r>
          <a:endParaRPr lang="nb-NO">
            <a:latin typeface="Arial"/>
            <a:cs typeface="Arial"/>
          </a:endParaRPr>
        </a:p>
      </dgm:t>
    </dgm:pt>
    <dgm:pt modelId="{F9BA960C-EC5C-4239-8B2D-19B999F427F9}" type="parTrans" cxnId="{5D3F9AB6-9DAC-4880-9BCC-B49DF66760E7}">
      <dgm:prSet/>
      <dgm:spPr/>
      <dgm:t>
        <a:bodyPr/>
        <a:lstStyle/>
        <a:p>
          <a:endParaRPr lang="nb-NO">
            <a:latin typeface="Arial" panose="020B0604020202020204" pitchFamily="34" charset="0"/>
            <a:cs typeface="Arial" panose="020B0604020202020204" pitchFamily="34" charset="0"/>
          </a:endParaRPr>
        </a:p>
      </dgm:t>
    </dgm:pt>
    <dgm:pt modelId="{8BC9D317-7910-459B-9366-96FF505551EA}" type="sibTrans" cxnId="{5D3F9AB6-9DAC-4880-9BCC-B49DF66760E7}">
      <dgm:prSet/>
      <dgm:spPr/>
      <dgm:t>
        <a:bodyPr/>
        <a:lstStyle/>
        <a:p>
          <a:endParaRPr lang="nb-NO">
            <a:latin typeface="Arial" panose="020B0604020202020204" pitchFamily="34" charset="0"/>
            <a:cs typeface="Arial" panose="020B0604020202020204" pitchFamily="34" charset="0"/>
          </a:endParaRPr>
        </a:p>
      </dgm:t>
    </dgm:pt>
    <dgm:pt modelId="{1675A3EE-D042-452B-A108-D8C6E24C7974}">
      <dgm:prSet/>
      <dgm:spPr/>
      <dgm:t>
        <a:bodyPr/>
        <a:lstStyle/>
        <a:p>
          <a:pPr rtl="0"/>
          <a:r>
            <a:rPr lang="nb-NO">
              <a:solidFill>
                <a:schemeClr val="bg1"/>
              </a:solidFill>
              <a:latin typeface="Arial"/>
              <a:cs typeface="Arial"/>
            </a:rPr>
            <a:t>Uttak av alderspensjon</a:t>
          </a:r>
        </a:p>
        <a:p>
          <a:r>
            <a:rPr lang="nb-NO">
              <a:solidFill>
                <a:schemeClr val="bg1"/>
              </a:solidFill>
              <a:latin typeface="Arial"/>
              <a:cs typeface="Arial"/>
            </a:rPr>
            <a:t>(fra 62-75 år)</a:t>
          </a:r>
        </a:p>
      </dgm:t>
    </dgm:pt>
    <dgm:pt modelId="{222E4252-8D9E-4919-BD82-87F8E7B6D135}" type="parTrans" cxnId="{625F67F3-C1B1-4078-9960-02FDC93A1102}">
      <dgm:prSet/>
      <dgm:spPr/>
      <dgm:t>
        <a:bodyPr/>
        <a:lstStyle/>
        <a:p>
          <a:endParaRPr lang="nb-NO">
            <a:latin typeface="Arial" panose="020B0604020202020204" pitchFamily="34" charset="0"/>
            <a:cs typeface="Arial" panose="020B0604020202020204" pitchFamily="34" charset="0"/>
          </a:endParaRPr>
        </a:p>
      </dgm:t>
    </dgm:pt>
    <dgm:pt modelId="{D26EDEF0-AF02-4179-8939-9D2E416CD2F2}" type="sibTrans" cxnId="{625F67F3-C1B1-4078-9960-02FDC93A1102}">
      <dgm:prSet/>
      <dgm:spPr/>
      <dgm:t>
        <a:bodyPr/>
        <a:lstStyle/>
        <a:p>
          <a:endParaRPr lang="nb-NO">
            <a:latin typeface="Arial" panose="020B0604020202020204" pitchFamily="34" charset="0"/>
            <a:cs typeface="Arial" panose="020B0604020202020204" pitchFamily="34" charset="0"/>
          </a:endParaRPr>
        </a:p>
      </dgm:t>
    </dgm:pt>
    <dgm:pt modelId="{28BE9BBA-C64C-4882-8565-224397B23987}" type="pres">
      <dgm:prSet presAssocID="{C14D504A-BEB0-476E-9984-16E2E59FAEE2}" presName="Name0" presStyleCnt="0">
        <dgm:presLayoutVars>
          <dgm:dir/>
          <dgm:resizeHandles val="exact"/>
        </dgm:presLayoutVars>
      </dgm:prSet>
      <dgm:spPr/>
    </dgm:pt>
    <dgm:pt modelId="{30C8488C-330D-4338-97F6-833A56B7FA48}" type="pres">
      <dgm:prSet presAssocID="{54551DA6-28E0-414F-A469-E185161A993E}" presName="node" presStyleLbl="node1" presStyleIdx="0" presStyleCnt="4">
        <dgm:presLayoutVars>
          <dgm:bulletEnabled val="1"/>
        </dgm:presLayoutVars>
      </dgm:prSet>
      <dgm:spPr/>
    </dgm:pt>
    <dgm:pt modelId="{FCCB8175-896F-49EC-8CC1-DD340A724AE6}" type="pres">
      <dgm:prSet presAssocID="{76864BBF-0739-426E-9271-E69B4E546AF8}" presName="sibTrans" presStyleLbl="sibTrans2D1" presStyleIdx="0" presStyleCnt="3"/>
      <dgm:spPr/>
    </dgm:pt>
    <dgm:pt modelId="{FA15E775-76E0-4037-8553-F672A9D8DD20}" type="pres">
      <dgm:prSet presAssocID="{76864BBF-0739-426E-9271-E69B4E546AF8}" presName="connectorText" presStyleLbl="sibTrans2D1" presStyleIdx="0" presStyleCnt="3"/>
      <dgm:spPr/>
    </dgm:pt>
    <dgm:pt modelId="{411D4E0D-2191-4B63-B149-CB2DF3A4D542}" type="pres">
      <dgm:prSet presAssocID="{317D8C5F-47F8-4879-A6C9-9A6ECEB3BA53}" presName="node" presStyleLbl="node1" presStyleIdx="1" presStyleCnt="4">
        <dgm:presLayoutVars>
          <dgm:bulletEnabled val="1"/>
        </dgm:presLayoutVars>
      </dgm:prSet>
      <dgm:spPr/>
    </dgm:pt>
    <dgm:pt modelId="{1704B635-BE7C-4FB8-8B33-D0C3466FA881}" type="pres">
      <dgm:prSet presAssocID="{5627F355-C292-471C-A8DE-33185FD348E8}" presName="sibTrans" presStyleLbl="sibTrans2D1" presStyleIdx="1" presStyleCnt="3"/>
      <dgm:spPr/>
    </dgm:pt>
    <dgm:pt modelId="{B78F957A-EDD7-4554-AF6D-FFD459B7722D}" type="pres">
      <dgm:prSet presAssocID="{5627F355-C292-471C-A8DE-33185FD348E8}" presName="connectorText" presStyleLbl="sibTrans2D1" presStyleIdx="1" presStyleCnt="3"/>
      <dgm:spPr/>
    </dgm:pt>
    <dgm:pt modelId="{9D4F5CBA-590A-442F-92C8-2A4EADB5A7E8}" type="pres">
      <dgm:prSet presAssocID="{572C2D5A-F16B-450F-A716-5C8C9B9435BC}" presName="node" presStyleLbl="node1" presStyleIdx="2" presStyleCnt="4">
        <dgm:presLayoutVars>
          <dgm:bulletEnabled val="1"/>
        </dgm:presLayoutVars>
      </dgm:prSet>
      <dgm:spPr/>
    </dgm:pt>
    <dgm:pt modelId="{0FBD895B-6FD4-4A32-A9F1-813E7458A01B}" type="pres">
      <dgm:prSet presAssocID="{8BC9D317-7910-459B-9366-96FF505551EA}" presName="sibTrans" presStyleLbl="sibTrans2D1" presStyleIdx="2" presStyleCnt="3"/>
      <dgm:spPr/>
    </dgm:pt>
    <dgm:pt modelId="{7B480723-31DC-43D3-9F87-8A22A78F3FDD}" type="pres">
      <dgm:prSet presAssocID="{8BC9D317-7910-459B-9366-96FF505551EA}" presName="connectorText" presStyleLbl="sibTrans2D1" presStyleIdx="2" presStyleCnt="3"/>
      <dgm:spPr/>
    </dgm:pt>
    <dgm:pt modelId="{4B5AB6E4-A45C-495A-9708-49E6170D9F08}" type="pres">
      <dgm:prSet presAssocID="{1675A3EE-D042-452B-A108-D8C6E24C7974}" presName="node" presStyleLbl="node1" presStyleIdx="3" presStyleCnt="4" custLinFactNeighborX="-3769" custLinFactNeighborY="-1098">
        <dgm:presLayoutVars>
          <dgm:bulletEnabled val="1"/>
        </dgm:presLayoutVars>
      </dgm:prSet>
      <dgm:spPr/>
    </dgm:pt>
  </dgm:ptLst>
  <dgm:cxnLst>
    <dgm:cxn modelId="{FC4C9A0F-6B4B-4B85-A6B8-9CDA6D1C6DED}" type="presOf" srcId="{8BC9D317-7910-459B-9366-96FF505551EA}" destId="{0FBD895B-6FD4-4A32-A9F1-813E7458A01B}" srcOrd="0" destOrd="0" presId="urn:microsoft.com/office/officeart/2005/8/layout/process1"/>
    <dgm:cxn modelId="{9E2E1120-3786-45C7-98EE-E41714F12FE6}" type="presOf" srcId="{C14D504A-BEB0-476E-9984-16E2E59FAEE2}" destId="{28BE9BBA-C64C-4882-8565-224397B23987}" srcOrd="0" destOrd="0" presId="urn:microsoft.com/office/officeart/2005/8/layout/process1"/>
    <dgm:cxn modelId="{A98B5027-CF1A-42C3-A0B0-D6640671C486}" type="presOf" srcId="{8BC9D317-7910-459B-9366-96FF505551EA}" destId="{7B480723-31DC-43D3-9F87-8A22A78F3FDD}" srcOrd="1" destOrd="0" presId="urn:microsoft.com/office/officeart/2005/8/layout/process1"/>
    <dgm:cxn modelId="{0DCF9828-F0FA-460B-AC0A-24D225C9DB05}" type="presOf" srcId="{54551DA6-28E0-414F-A469-E185161A993E}" destId="{30C8488C-330D-4338-97F6-833A56B7FA48}" srcOrd="0" destOrd="0" presId="urn:microsoft.com/office/officeart/2005/8/layout/process1"/>
    <dgm:cxn modelId="{40EEFD5B-7503-4EC6-B9C3-45658E6610E3}" type="presOf" srcId="{317D8C5F-47F8-4879-A6C9-9A6ECEB3BA53}" destId="{411D4E0D-2191-4B63-B149-CB2DF3A4D542}" srcOrd="0" destOrd="0" presId="urn:microsoft.com/office/officeart/2005/8/layout/process1"/>
    <dgm:cxn modelId="{2504595D-A326-4970-808A-ACE2E710F4FE}" type="presOf" srcId="{5627F355-C292-471C-A8DE-33185FD348E8}" destId="{1704B635-BE7C-4FB8-8B33-D0C3466FA881}" srcOrd="0" destOrd="0" presId="urn:microsoft.com/office/officeart/2005/8/layout/process1"/>
    <dgm:cxn modelId="{BA976768-A4B7-43AA-B41D-A01051243185}" type="presOf" srcId="{572C2D5A-F16B-450F-A716-5C8C9B9435BC}" destId="{9D4F5CBA-590A-442F-92C8-2A4EADB5A7E8}" srcOrd="0" destOrd="0" presId="urn:microsoft.com/office/officeart/2005/8/layout/process1"/>
    <dgm:cxn modelId="{3EFDC98C-36DF-4917-A010-D3D7BB087DA4}" type="presOf" srcId="{76864BBF-0739-426E-9271-E69B4E546AF8}" destId="{FCCB8175-896F-49EC-8CC1-DD340A724AE6}" srcOrd="0" destOrd="0" presId="urn:microsoft.com/office/officeart/2005/8/layout/process1"/>
    <dgm:cxn modelId="{663DC297-F47F-446A-B95B-CEA0CEFF71BE}" srcId="{C14D504A-BEB0-476E-9984-16E2E59FAEE2}" destId="{317D8C5F-47F8-4879-A6C9-9A6ECEB3BA53}" srcOrd="1" destOrd="0" parTransId="{5B9A7396-8A0D-4572-B360-93DE9BF68A1E}" sibTransId="{5627F355-C292-471C-A8DE-33185FD348E8}"/>
    <dgm:cxn modelId="{BAF686B6-3563-4828-8A1B-34F428F604FE}" type="presOf" srcId="{76864BBF-0739-426E-9271-E69B4E546AF8}" destId="{FA15E775-76E0-4037-8553-F672A9D8DD20}" srcOrd="1" destOrd="0" presId="urn:microsoft.com/office/officeart/2005/8/layout/process1"/>
    <dgm:cxn modelId="{5D3F9AB6-9DAC-4880-9BCC-B49DF66760E7}" srcId="{C14D504A-BEB0-476E-9984-16E2E59FAEE2}" destId="{572C2D5A-F16B-450F-A716-5C8C9B9435BC}" srcOrd="2" destOrd="0" parTransId="{F9BA960C-EC5C-4239-8B2D-19B999F427F9}" sibTransId="{8BC9D317-7910-459B-9366-96FF505551EA}"/>
    <dgm:cxn modelId="{7097E1D1-0F85-4474-B314-70A19FD2B1B6}" type="presOf" srcId="{5627F355-C292-471C-A8DE-33185FD348E8}" destId="{B78F957A-EDD7-4554-AF6D-FFD459B7722D}" srcOrd="1" destOrd="0" presId="urn:microsoft.com/office/officeart/2005/8/layout/process1"/>
    <dgm:cxn modelId="{23D2E0EB-7DFE-4318-A559-6351538B7E15}" type="presOf" srcId="{1675A3EE-D042-452B-A108-D8C6E24C7974}" destId="{4B5AB6E4-A45C-495A-9708-49E6170D9F08}" srcOrd="0" destOrd="0" presId="urn:microsoft.com/office/officeart/2005/8/layout/process1"/>
    <dgm:cxn modelId="{025744EC-4810-4E79-86C6-6425AD6FCE51}" srcId="{C14D504A-BEB0-476E-9984-16E2E59FAEE2}" destId="{54551DA6-28E0-414F-A469-E185161A993E}" srcOrd="0" destOrd="0" parTransId="{45736BF8-3CF1-4EFE-BBB8-F2E8F059A02F}" sibTransId="{76864BBF-0739-426E-9271-E69B4E546AF8}"/>
    <dgm:cxn modelId="{625F67F3-C1B1-4078-9960-02FDC93A1102}" srcId="{C14D504A-BEB0-476E-9984-16E2E59FAEE2}" destId="{1675A3EE-D042-452B-A108-D8C6E24C7974}" srcOrd="3" destOrd="0" parTransId="{222E4252-8D9E-4919-BD82-87F8E7B6D135}" sibTransId="{D26EDEF0-AF02-4179-8939-9D2E416CD2F2}"/>
    <dgm:cxn modelId="{1DE742C4-229D-44E3-BF12-DBC438620102}" type="presParOf" srcId="{28BE9BBA-C64C-4882-8565-224397B23987}" destId="{30C8488C-330D-4338-97F6-833A56B7FA48}" srcOrd="0" destOrd="0" presId="urn:microsoft.com/office/officeart/2005/8/layout/process1"/>
    <dgm:cxn modelId="{9A011FD0-6BB9-492E-A896-8AC086899A4E}" type="presParOf" srcId="{28BE9BBA-C64C-4882-8565-224397B23987}" destId="{FCCB8175-896F-49EC-8CC1-DD340A724AE6}" srcOrd="1" destOrd="0" presId="urn:microsoft.com/office/officeart/2005/8/layout/process1"/>
    <dgm:cxn modelId="{52802AF0-79C5-464F-A33D-FA0662C9B39F}" type="presParOf" srcId="{FCCB8175-896F-49EC-8CC1-DD340A724AE6}" destId="{FA15E775-76E0-4037-8553-F672A9D8DD20}" srcOrd="0" destOrd="0" presId="urn:microsoft.com/office/officeart/2005/8/layout/process1"/>
    <dgm:cxn modelId="{D73044F1-5CD3-4167-8F91-E1CE7E25434F}" type="presParOf" srcId="{28BE9BBA-C64C-4882-8565-224397B23987}" destId="{411D4E0D-2191-4B63-B149-CB2DF3A4D542}" srcOrd="2" destOrd="0" presId="urn:microsoft.com/office/officeart/2005/8/layout/process1"/>
    <dgm:cxn modelId="{EECA9DBF-F15A-4E19-805F-24527B15A118}" type="presParOf" srcId="{28BE9BBA-C64C-4882-8565-224397B23987}" destId="{1704B635-BE7C-4FB8-8B33-D0C3466FA881}" srcOrd="3" destOrd="0" presId="urn:microsoft.com/office/officeart/2005/8/layout/process1"/>
    <dgm:cxn modelId="{1DCAFF76-0331-48EA-91AC-62594796F2CA}" type="presParOf" srcId="{1704B635-BE7C-4FB8-8B33-D0C3466FA881}" destId="{B78F957A-EDD7-4554-AF6D-FFD459B7722D}" srcOrd="0" destOrd="0" presId="urn:microsoft.com/office/officeart/2005/8/layout/process1"/>
    <dgm:cxn modelId="{2628E55C-D423-460B-9DF7-CDD40F927977}" type="presParOf" srcId="{28BE9BBA-C64C-4882-8565-224397B23987}" destId="{9D4F5CBA-590A-442F-92C8-2A4EADB5A7E8}" srcOrd="4" destOrd="0" presId="urn:microsoft.com/office/officeart/2005/8/layout/process1"/>
    <dgm:cxn modelId="{529F8B5E-7ABC-4204-BA4A-9355FB07147F}" type="presParOf" srcId="{28BE9BBA-C64C-4882-8565-224397B23987}" destId="{0FBD895B-6FD4-4A32-A9F1-813E7458A01B}" srcOrd="5" destOrd="0" presId="urn:microsoft.com/office/officeart/2005/8/layout/process1"/>
    <dgm:cxn modelId="{EF759C00-C2F3-4DB4-8F7B-A3BA44DD53C9}" type="presParOf" srcId="{0FBD895B-6FD4-4A32-A9F1-813E7458A01B}" destId="{7B480723-31DC-43D3-9F87-8A22A78F3FDD}" srcOrd="0" destOrd="0" presId="urn:microsoft.com/office/officeart/2005/8/layout/process1"/>
    <dgm:cxn modelId="{EAF20FC1-B7D3-4153-A328-30746E2071B8}" type="presParOf" srcId="{28BE9BBA-C64C-4882-8565-224397B23987}" destId="{4B5AB6E4-A45C-495A-9708-49E6170D9F08}"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3C261-CF01-403D-8561-B1ED7266C73B}">
      <dsp:nvSpPr>
        <dsp:cNvPr id="0" name=""/>
        <dsp:cNvSpPr/>
      </dsp:nvSpPr>
      <dsp:spPr>
        <a:xfrm>
          <a:off x="2569337" y="0"/>
          <a:ext cx="3953483" cy="3953483"/>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E31DB8-321A-4641-BEB5-10626C721F0C}">
      <dsp:nvSpPr>
        <dsp:cNvPr id="0" name=""/>
        <dsp:cNvSpPr/>
      </dsp:nvSpPr>
      <dsp:spPr>
        <a:xfrm>
          <a:off x="1849056" y="476214"/>
          <a:ext cx="2569763" cy="935863"/>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b-NO" sz="2000" kern="1200"/>
            <a:t>3. </a:t>
          </a:r>
        </a:p>
        <a:p>
          <a:pPr marL="0" lvl="0" indent="0" algn="ctr" defTabSz="889000">
            <a:lnSpc>
              <a:spcPct val="90000"/>
            </a:lnSpc>
            <a:spcBef>
              <a:spcPct val="0"/>
            </a:spcBef>
            <a:spcAft>
              <a:spcPct val="35000"/>
            </a:spcAft>
            <a:buNone/>
          </a:pPr>
          <a:r>
            <a:rPr lang="nb-NO" sz="2000" kern="1200"/>
            <a:t>Individuell pensjonssparing</a:t>
          </a:r>
        </a:p>
      </dsp:txBody>
      <dsp:txXfrm>
        <a:off x="1894741" y="521899"/>
        <a:ext cx="2478393" cy="844493"/>
      </dsp:txXfrm>
    </dsp:sp>
    <dsp:sp modelId="{4B7A66E3-066F-4AD4-860E-5B3CE68731B1}">
      <dsp:nvSpPr>
        <dsp:cNvPr id="0" name=""/>
        <dsp:cNvSpPr/>
      </dsp:nvSpPr>
      <dsp:spPr>
        <a:xfrm>
          <a:off x="1796890" y="1538973"/>
          <a:ext cx="2569763" cy="935863"/>
        </a:xfrm>
        <a:prstGeom prst="roundRect">
          <a:avLst/>
        </a:prstGeom>
        <a:solidFill>
          <a:schemeClr val="lt1">
            <a:alpha val="90000"/>
            <a:hueOff val="0"/>
            <a:satOff val="0"/>
            <a:lumOff val="0"/>
            <a:alphaOff val="0"/>
          </a:schemeClr>
        </a:solidFill>
        <a:ln w="12700" cap="flat" cmpd="sng" algn="ctr">
          <a:solidFill>
            <a:schemeClr val="accent2">
              <a:hueOff val="-360709"/>
              <a:satOff val="0"/>
              <a:lumOff val="75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b-NO" sz="2000" kern="1200"/>
            <a:t>2. </a:t>
          </a:r>
        </a:p>
        <a:p>
          <a:pPr marL="0" lvl="0" indent="0" algn="ctr" defTabSz="889000">
            <a:lnSpc>
              <a:spcPct val="90000"/>
            </a:lnSpc>
            <a:spcBef>
              <a:spcPct val="0"/>
            </a:spcBef>
            <a:spcAft>
              <a:spcPct val="35000"/>
            </a:spcAft>
            <a:buNone/>
          </a:pPr>
          <a:r>
            <a:rPr lang="nb-NO" sz="2000" kern="1200"/>
            <a:t>Tjenestepensjon</a:t>
          </a:r>
        </a:p>
      </dsp:txBody>
      <dsp:txXfrm>
        <a:off x="1842575" y="1584658"/>
        <a:ext cx="2478393" cy="844493"/>
      </dsp:txXfrm>
    </dsp:sp>
    <dsp:sp modelId="{68F02350-EAE9-423D-A0C4-1A5D21BFCDDD}">
      <dsp:nvSpPr>
        <dsp:cNvPr id="0" name=""/>
        <dsp:cNvSpPr/>
      </dsp:nvSpPr>
      <dsp:spPr>
        <a:xfrm>
          <a:off x="1732723" y="2543693"/>
          <a:ext cx="2569763" cy="935863"/>
        </a:xfrm>
        <a:prstGeom prst="roundRect">
          <a:avLst/>
        </a:prstGeom>
        <a:solidFill>
          <a:schemeClr val="lt1">
            <a:alpha val="90000"/>
            <a:hueOff val="0"/>
            <a:satOff val="0"/>
            <a:lumOff val="0"/>
            <a:alphaOff val="0"/>
          </a:schemeClr>
        </a:solidFill>
        <a:ln w="12700" cap="flat" cmpd="sng" algn="ctr">
          <a:solidFill>
            <a:schemeClr val="accent2">
              <a:hueOff val="-721418"/>
              <a:satOff val="0"/>
              <a:lumOff val="150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b-NO" sz="2000" kern="1200" dirty="0"/>
            <a:t>1. </a:t>
          </a:r>
        </a:p>
        <a:p>
          <a:pPr marL="0" lvl="0" indent="0" algn="ctr" defTabSz="889000">
            <a:lnSpc>
              <a:spcPct val="90000"/>
            </a:lnSpc>
            <a:spcBef>
              <a:spcPct val="0"/>
            </a:spcBef>
            <a:spcAft>
              <a:spcPct val="35000"/>
            </a:spcAft>
            <a:buNone/>
          </a:pPr>
          <a:r>
            <a:rPr lang="nb-NO" sz="2000" kern="1200" dirty="0"/>
            <a:t>Folketrygden</a:t>
          </a:r>
        </a:p>
      </dsp:txBody>
      <dsp:txXfrm>
        <a:off x="1778408" y="2589378"/>
        <a:ext cx="2478393" cy="844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385CA-BBA2-46C1-AC30-C43B7CF67291}">
      <dsp:nvSpPr>
        <dsp:cNvPr id="0" name=""/>
        <dsp:cNvSpPr/>
      </dsp:nvSpPr>
      <dsp:spPr>
        <a:xfrm>
          <a:off x="314" y="17957"/>
          <a:ext cx="1795056" cy="112752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a:t>Ungdom</a:t>
          </a:r>
        </a:p>
        <a:p>
          <a:pPr marL="0" lvl="0" indent="0" algn="ctr" defTabSz="755650">
            <a:lnSpc>
              <a:spcPct val="90000"/>
            </a:lnSpc>
            <a:spcBef>
              <a:spcPct val="0"/>
            </a:spcBef>
            <a:spcAft>
              <a:spcPct val="35000"/>
            </a:spcAft>
            <a:buNone/>
          </a:pPr>
          <a:r>
            <a:rPr lang="nb-NO" sz="1700" kern="1200"/>
            <a:t>(13-20 år)</a:t>
          </a:r>
        </a:p>
      </dsp:txBody>
      <dsp:txXfrm>
        <a:off x="33338" y="50981"/>
        <a:ext cx="1729008" cy="1061472"/>
      </dsp:txXfrm>
    </dsp:sp>
    <dsp:sp modelId="{C929C99A-AEE8-43CB-9766-3EB874D535BE}">
      <dsp:nvSpPr>
        <dsp:cNvPr id="0" name=""/>
        <dsp:cNvSpPr/>
      </dsp:nvSpPr>
      <dsp:spPr>
        <a:xfrm rot="26510">
          <a:off x="1928752" y="368170"/>
          <a:ext cx="282785" cy="44517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a:off x="1928753" y="456878"/>
        <a:ext cx="197950" cy="267104"/>
      </dsp:txXfrm>
    </dsp:sp>
    <dsp:sp modelId="{9A22A368-29A4-44BA-BC37-ECAFA2648F32}">
      <dsp:nvSpPr>
        <dsp:cNvPr id="0" name=""/>
        <dsp:cNvSpPr/>
      </dsp:nvSpPr>
      <dsp:spPr>
        <a:xfrm>
          <a:off x="2328912" y="35914"/>
          <a:ext cx="1795056" cy="1127520"/>
        </a:xfrm>
        <a:prstGeom prst="roundRect">
          <a:avLst>
            <a:gd name="adj" fmla="val 10000"/>
          </a:avLst>
        </a:prstGeom>
        <a:solidFill>
          <a:schemeClr val="accent2">
            <a:hueOff val="-180355"/>
            <a:satOff val="0"/>
            <a:lumOff val="37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a:t>Unge i etableringsfasen</a:t>
          </a:r>
        </a:p>
        <a:p>
          <a:pPr marL="0" lvl="0" indent="0" algn="ctr" defTabSz="755650">
            <a:lnSpc>
              <a:spcPct val="90000"/>
            </a:lnSpc>
            <a:spcBef>
              <a:spcPct val="0"/>
            </a:spcBef>
            <a:spcAft>
              <a:spcPct val="35000"/>
            </a:spcAft>
            <a:buNone/>
          </a:pPr>
          <a:r>
            <a:rPr lang="nb-NO" sz="1700" kern="1200"/>
            <a:t>(20-35 år)</a:t>
          </a:r>
        </a:p>
      </dsp:txBody>
      <dsp:txXfrm>
        <a:off x="2361936" y="68938"/>
        <a:ext cx="1729008" cy="1061472"/>
      </dsp:txXfrm>
    </dsp:sp>
    <dsp:sp modelId="{39B994EB-44B8-4904-BC60-E7B2AB554F07}">
      <dsp:nvSpPr>
        <dsp:cNvPr id="0" name=""/>
        <dsp:cNvSpPr/>
      </dsp:nvSpPr>
      <dsp:spPr>
        <a:xfrm rot="21575436">
          <a:off x="4303468" y="368032"/>
          <a:ext cx="380557" cy="445174"/>
        </a:xfrm>
        <a:prstGeom prst="rightArrow">
          <a:avLst>
            <a:gd name="adj1" fmla="val 60000"/>
            <a:gd name="adj2" fmla="val 50000"/>
          </a:avLst>
        </a:prstGeom>
        <a:solidFill>
          <a:schemeClr val="accent2">
            <a:hueOff val="-240473"/>
            <a:satOff val="0"/>
            <a:lumOff val="50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a:off x="4303469" y="457475"/>
        <a:ext cx="266390" cy="267104"/>
      </dsp:txXfrm>
    </dsp:sp>
    <dsp:sp modelId="{E8ACD8D0-B618-4A06-83D6-A5453E463B15}">
      <dsp:nvSpPr>
        <dsp:cNvPr id="0" name=""/>
        <dsp:cNvSpPr/>
      </dsp:nvSpPr>
      <dsp:spPr>
        <a:xfrm>
          <a:off x="4841984" y="17957"/>
          <a:ext cx="1795056" cy="1127520"/>
        </a:xfrm>
        <a:prstGeom prst="roundRect">
          <a:avLst>
            <a:gd name="adj" fmla="val 10000"/>
          </a:avLst>
        </a:prstGeom>
        <a:solidFill>
          <a:schemeClr val="accent2">
            <a:hueOff val="-360709"/>
            <a:satOff val="0"/>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a:t>«Midt i livet»</a:t>
          </a:r>
        </a:p>
        <a:p>
          <a:pPr marL="0" lvl="0" indent="0" algn="ctr" defTabSz="755650">
            <a:lnSpc>
              <a:spcPct val="90000"/>
            </a:lnSpc>
            <a:spcBef>
              <a:spcPct val="0"/>
            </a:spcBef>
            <a:spcAft>
              <a:spcPct val="35000"/>
            </a:spcAft>
            <a:buNone/>
          </a:pPr>
          <a:r>
            <a:rPr lang="nb-NO" sz="1700" kern="1200"/>
            <a:t>(35-55 år)</a:t>
          </a:r>
        </a:p>
      </dsp:txBody>
      <dsp:txXfrm>
        <a:off x="4875008" y="50981"/>
        <a:ext cx="1729008" cy="1061472"/>
      </dsp:txXfrm>
    </dsp:sp>
    <dsp:sp modelId="{71070D52-44DC-426A-A421-0937AED60F90}">
      <dsp:nvSpPr>
        <dsp:cNvPr id="0" name=""/>
        <dsp:cNvSpPr/>
      </dsp:nvSpPr>
      <dsp:spPr>
        <a:xfrm rot="25891">
          <a:off x="6763607" y="367853"/>
          <a:ext cx="268334" cy="445174"/>
        </a:xfrm>
        <a:prstGeom prst="rightArrow">
          <a:avLst>
            <a:gd name="adj1" fmla="val 60000"/>
            <a:gd name="adj2" fmla="val 50000"/>
          </a:avLst>
        </a:prstGeom>
        <a:solidFill>
          <a:schemeClr val="accent2">
            <a:hueOff val="-480945"/>
            <a:satOff val="0"/>
            <a:lumOff val="100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a:off x="6763608" y="456585"/>
        <a:ext cx="187834" cy="267104"/>
      </dsp:txXfrm>
    </dsp:sp>
    <dsp:sp modelId="{4C5B4407-B099-44C7-9D5A-83ED3BEDF491}">
      <dsp:nvSpPr>
        <dsp:cNvPr id="0" name=""/>
        <dsp:cNvSpPr/>
      </dsp:nvSpPr>
      <dsp:spPr>
        <a:xfrm>
          <a:off x="7143319" y="35914"/>
          <a:ext cx="1961027" cy="1127520"/>
        </a:xfrm>
        <a:prstGeom prst="roundRect">
          <a:avLst>
            <a:gd name="adj" fmla="val 10000"/>
          </a:avLst>
        </a:prstGeom>
        <a:solidFill>
          <a:schemeClr val="accent2">
            <a:hueOff val="-541064"/>
            <a:satOff val="0"/>
            <a:lumOff val="113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a:t>Forberedelse til </a:t>
          </a:r>
        </a:p>
        <a:p>
          <a:pPr marL="0" lvl="0" indent="0" algn="ctr" defTabSz="755650">
            <a:lnSpc>
              <a:spcPct val="90000"/>
            </a:lnSpc>
            <a:spcBef>
              <a:spcPct val="0"/>
            </a:spcBef>
            <a:spcAft>
              <a:spcPct val="35000"/>
            </a:spcAft>
            <a:buNone/>
          </a:pPr>
          <a:r>
            <a:rPr lang="nb-NO" sz="1700" kern="1200"/>
            <a:t>Pensjonsalder</a:t>
          </a:r>
        </a:p>
        <a:p>
          <a:pPr marL="0" lvl="0" indent="0" algn="ctr" defTabSz="755650">
            <a:lnSpc>
              <a:spcPct val="90000"/>
            </a:lnSpc>
            <a:spcBef>
              <a:spcPct val="0"/>
            </a:spcBef>
            <a:spcAft>
              <a:spcPct val="35000"/>
            </a:spcAft>
            <a:buNone/>
          </a:pPr>
          <a:r>
            <a:rPr lang="nb-NO" sz="1700" kern="1200"/>
            <a:t>(55-61 år)</a:t>
          </a:r>
        </a:p>
      </dsp:txBody>
      <dsp:txXfrm>
        <a:off x="7176343" y="68938"/>
        <a:ext cx="1894979" cy="1061472"/>
      </dsp:txXfrm>
    </dsp:sp>
    <dsp:sp modelId="{1F77D6FE-2338-47ED-8805-C6F7D929B0F4}">
      <dsp:nvSpPr>
        <dsp:cNvPr id="0" name=""/>
        <dsp:cNvSpPr/>
      </dsp:nvSpPr>
      <dsp:spPr>
        <a:xfrm>
          <a:off x="9246670" y="377087"/>
          <a:ext cx="301724" cy="445174"/>
        </a:xfrm>
        <a:prstGeom prst="rightArrow">
          <a:avLst>
            <a:gd name="adj1" fmla="val 60000"/>
            <a:gd name="adj2" fmla="val 50000"/>
          </a:avLst>
        </a:prstGeom>
        <a:solidFill>
          <a:schemeClr val="accent2">
            <a:hueOff val="-721418"/>
            <a:satOff val="0"/>
            <a:lumOff val="150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a:off x="9246670" y="466122"/>
        <a:ext cx="211207" cy="267104"/>
      </dsp:txXfrm>
    </dsp:sp>
    <dsp:sp modelId="{01E94D5F-401A-4E91-ABF2-4D06CB03036C}">
      <dsp:nvSpPr>
        <dsp:cNvPr id="0" name=""/>
        <dsp:cNvSpPr/>
      </dsp:nvSpPr>
      <dsp:spPr>
        <a:xfrm>
          <a:off x="9673638" y="35914"/>
          <a:ext cx="1795056" cy="1127520"/>
        </a:xfrm>
        <a:prstGeom prst="roundRect">
          <a:avLst>
            <a:gd name="adj" fmla="val 10000"/>
          </a:avLst>
        </a:prstGeom>
        <a:solidFill>
          <a:schemeClr val="accent2">
            <a:hueOff val="-721418"/>
            <a:satOff val="0"/>
            <a:lumOff val="1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a:t>Mulighet til å </a:t>
          </a:r>
        </a:p>
        <a:p>
          <a:pPr marL="0" lvl="0" indent="0" algn="ctr" defTabSz="755650">
            <a:lnSpc>
              <a:spcPct val="90000"/>
            </a:lnSpc>
            <a:spcBef>
              <a:spcPct val="0"/>
            </a:spcBef>
            <a:spcAft>
              <a:spcPct val="35000"/>
            </a:spcAft>
            <a:buNone/>
          </a:pPr>
          <a:r>
            <a:rPr lang="nb-NO" sz="1700" kern="1200"/>
            <a:t>ta ut pensjon</a:t>
          </a:r>
        </a:p>
        <a:p>
          <a:pPr marL="0" lvl="0" indent="0" algn="ctr" defTabSz="755650">
            <a:lnSpc>
              <a:spcPct val="90000"/>
            </a:lnSpc>
            <a:spcBef>
              <a:spcPct val="0"/>
            </a:spcBef>
            <a:spcAft>
              <a:spcPct val="35000"/>
            </a:spcAft>
            <a:buNone/>
          </a:pPr>
          <a:r>
            <a:rPr lang="nb-NO" sz="1700" kern="1200"/>
            <a:t>(62 år og eldre)</a:t>
          </a:r>
        </a:p>
      </dsp:txBody>
      <dsp:txXfrm>
        <a:off x="9706662" y="68938"/>
        <a:ext cx="1729008" cy="10614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8488C-330D-4338-97F6-833A56B7FA48}">
      <dsp:nvSpPr>
        <dsp:cNvPr id="0" name=""/>
        <dsp:cNvSpPr/>
      </dsp:nvSpPr>
      <dsp:spPr>
        <a:xfrm>
          <a:off x="5009" y="0"/>
          <a:ext cx="2190184" cy="117334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latin typeface="Arial" panose="020B0604020202020204" pitchFamily="34" charset="0"/>
              <a:cs typeface="Arial" panose="020B0604020202020204" pitchFamily="34" charset="0"/>
            </a:rPr>
            <a:t>Sykepenger </a:t>
          </a:r>
        </a:p>
        <a:p>
          <a:pPr marL="0" lvl="0" indent="0" algn="ctr" defTabSz="666750">
            <a:lnSpc>
              <a:spcPct val="90000"/>
            </a:lnSpc>
            <a:spcBef>
              <a:spcPct val="0"/>
            </a:spcBef>
            <a:spcAft>
              <a:spcPct val="35000"/>
            </a:spcAft>
            <a:buNone/>
          </a:pPr>
          <a:r>
            <a:rPr lang="nb-NO" sz="1500" kern="1200">
              <a:latin typeface="Arial" panose="020B0604020202020204" pitchFamily="34" charset="0"/>
              <a:cs typeface="Arial" panose="020B0604020202020204" pitchFamily="34" charset="0"/>
            </a:rPr>
            <a:t>(inntil 1 år)</a:t>
          </a:r>
        </a:p>
      </dsp:txBody>
      <dsp:txXfrm>
        <a:off x="39375" y="34366"/>
        <a:ext cx="2121452" cy="1104613"/>
      </dsp:txXfrm>
    </dsp:sp>
    <dsp:sp modelId="{FCCB8175-896F-49EC-8CC1-DD340A724AE6}">
      <dsp:nvSpPr>
        <dsp:cNvPr id="0" name=""/>
        <dsp:cNvSpPr/>
      </dsp:nvSpPr>
      <dsp:spPr>
        <a:xfrm>
          <a:off x="2414212" y="315089"/>
          <a:ext cx="464319" cy="5431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latin typeface="Arial" panose="020B0604020202020204" pitchFamily="34" charset="0"/>
            <a:cs typeface="Arial" panose="020B0604020202020204" pitchFamily="34" charset="0"/>
          </a:endParaRPr>
        </a:p>
      </dsp:txBody>
      <dsp:txXfrm>
        <a:off x="2414212" y="423722"/>
        <a:ext cx="325023" cy="325899"/>
      </dsp:txXfrm>
    </dsp:sp>
    <dsp:sp modelId="{411D4E0D-2191-4B63-B149-CB2DF3A4D542}">
      <dsp:nvSpPr>
        <dsp:cNvPr id="0" name=""/>
        <dsp:cNvSpPr/>
      </dsp:nvSpPr>
      <dsp:spPr>
        <a:xfrm>
          <a:off x="3071268" y="0"/>
          <a:ext cx="2190184" cy="1173345"/>
        </a:xfrm>
        <a:prstGeom prst="roundRect">
          <a:avLst>
            <a:gd name="adj" fmla="val 10000"/>
          </a:avLst>
        </a:prstGeom>
        <a:solidFill>
          <a:schemeClr val="accent2">
            <a:hueOff val="-240473"/>
            <a:satOff val="0"/>
            <a:lumOff val="50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latin typeface="Arial" panose="020B0604020202020204" pitchFamily="34" charset="0"/>
              <a:cs typeface="Arial" panose="020B0604020202020204" pitchFamily="34" charset="0"/>
            </a:rPr>
            <a:t>Arbeidsavklarings-penger (AAP)</a:t>
          </a:r>
        </a:p>
        <a:p>
          <a:pPr marL="0" lvl="0" indent="0" algn="ctr" defTabSz="666750">
            <a:lnSpc>
              <a:spcPct val="90000"/>
            </a:lnSpc>
            <a:spcBef>
              <a:spcPct val="0"/>
            </a:spcBef>
            <a:spcAft>
              <a:spcPct val="35000"/>
            </a:spcAft>
            <a:buNone/>
          </a:pPr>
          <a:r>
            <a:rPr lang="nb-NO" sz="1500" kern="1200">
              <a:latin typeface="Arial" panose="020B0604020202020204" pitchFamily="34" charset="0"/>
              <a:cs typeface="Arial" panose="020B0604020202020204" pitchFamily="34" charset="0"/>
            </a:rPr>
            <a:t>(inntil 3 år etter </a:t>
          </a:r>
        </a:p>
        <a:p>
          <a:pPr marL="0" lvl="0" indent="0" algn="ctr" defTabSz="666750">
            <a:lnSpc>
              <a:spcPct val="90000"/>
            </a:lnSpc>
            <a:spcBef>
              <a:spcPct val="0"/>
            </a:spcBef>
            <a:spcAft>
              <a:spcPct val="35000"/>
            </a:spcAft>
            <a:buNone/>
          </a:pPr>
          <a:r>
            <a:rPr lang="nb-NO" sz="1500" kern="1200">
              <a:latin typeface="Arial" panose="020B0604020202020204" pitchFamily="34" charset="0"/>
              <a:cs typeface="Arial" panose="020B0604020202020204" pitchFamily="34" charset="0"/>
            </a:rPr>
            <a:t>sykepengeperioden)</a:t>
          </a:r>
          <a:endParaRPr lang="nb-NO" sz="1500" kern="1200">
            <a:latin typeface="Arial"/>
            <a:cs typeface="Arial"/>
          </a:endParaRPr>
        </a:p>
      </dsp:txBody>
      <dsp:txXfrm>
        <a:off x="3105634" y="34366"/>
        <a:ext cx="2121452" cy="1104613"/>
      </dsp:txXfrm>
    </dsp:sp>
    <dsp:sp modelId="{1704B635-BE7C-4FB8-8B33-D0C3466FA881}">
      <dsp:nvSpPr>
        <dsp:cNvPr id="0" name=""/>
        <dsp:cNvSpPr/>
      </dsp:nvSpPr>
      <dsp:spPr>
        <a:xfrm>
          <a:off x="5480471" y="315089"/>
          <a:ext cx="464319" cy="543165"/>
        </a:xfrm>
        <a:prstGeom prst="rightArrow">
          <a:avLst>
            <a:gd name="adj1" fmla="val 60000"/>
            <a:gd name="adj2" fmla="val 50000"/>
          </a:avLst>
        </a:prstGeom>
        <a:solidFill>
          <a:schemeClr val="accent2">
            <a:hueOff val="-360709"/>
            <a:satOff val="0"/>
            <a:lumOff val="7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latin typeface="Arial" panose="020B0604020202020204" pitchFamily="34" charset="0"/>
            <a:cs typeface="Arial" panose="020B0604020202020204" pitchFamily="34" charset="0"/>
          </a:endParaRPr>
        </a:p>
      </dsp:txBody>
      <dsp:txXfrm>
        <a:off x="5480471" y="423722"/>
        <a:ext cx="325023" cy="325899"/>
      </dsp:txXfrm>
    </dsp:sp>
    <dsp:sp modelId="{9D4F5CBA-590A-442F-92C8-2A4EADB5A7E8}">
      <dsp:nvSpPr>
        <dsp:cNvPr id="0" name=""/>
        <dsp:cNvSpPr/>
      </dsp:nvSpPr>
      <dsp:spPr>
        <a:xfrm>
          <a:off x="6137526" y="0"/>
          <a:ext cx="2190184" cy="1173345"/>
        </a:xfrm>
        <a:prstGeom prst="roundRect">
          <a:avLst>
            <a:gd name="adj" fmla="val 10000"/>
          </a:avLst>
        </a:prstGeom>
        <a:solidFill>
          <a:schemeClr val="accent2">
            <a:hueOff val="-480945"/>
            <a:satOff val="0"/>
            <a:lumOff val="100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nb-NO" sz="1500" kern="1200">
              <a:solidFill>
                <a:schemeClr val="bg1"/>
              </a:solidFill>
              <a:latin typeface="Arial"/>
              <a:cs typeface="Arial"/>
            </a:rPr>
            <a:t>Varig</a:t>
          </a:r>
          <a:r>
            <a:rPr lang="nb-NO" sz="1500" kern="1200">
              <a:latin typeface="Arial"/>
              <a:cs typeface="Arial"/>
            </a:rPr>
            <a:t> uføre </a:t>
          </a:r>
        </a:p>
        <a:p>
          <a:pPr marL="0" lvl="0" indent="0" algn="ctr" defTabSz="666750">
            <a:lnSpc>
              <a:spcPct val="90000"/>
            </a:lnSpc>
            <a:spcBef>
              <a:spcPct val="0"/>
            </a:spcBef>
            <a:spcAft>
              <a:spcPct val="35000"/>
            </a:spcAft>
            <a:buNone/>
          </a:pPr>
          <a:r>
            <a:rPr lang="nb-NO" sz="1500" kern="1200">
              <a:latin typeface="Arial" panose="020B0604020202020204" pitchFamily="34" charset="0"/>
              <a:cs typeface="Arial" panose="020B0604020202020204" pitchFamily="34" charset="0"/>
            </a:rPr>
            <a:t>(tidligst 4 år fra</a:t>
          </a:r>
        </a:p>
        <a:p>
          <a:pPr marL="0" lvl="0" indent="0" algn="ctr" defTabSz="666750">
            <a:lnSpc>
              <a:spcPct val="90000"/>
            </a:lnSpc>
            <a:spcBef>
              <a:spcPct val="0"/>
            </a:spcBef>
            <a:spcAft>
              <a:spcPct val="35000"/>
            </a:spcAft>
            <a:buNone/>
          </a:pPr>
          <a:r>
            <a:rPr lang="nb-NO" sz="1500" kern="1200">
              <a:latin typeface="Arial" panose="020B0604020202020204" pitchFamily="34" charset="0"/>
              <a:cs typeface="Arial" panose="020B0604020202020204" pitchFamily="34" charset="0"/>
            </a:rPr>
            <a:t>uføretidspunktet)</a:t>
          </a:r>
          <a:endParaRPr lang="nb-NO" sz="1500" kern="1200">
            <a:latin typeface="Arial"/>
            <a:cs typeface="Arial"/>
          </a:endParaRPr>
        </a:p>
      </dsp:txBody>
      <dsp:txXfrm>
        <a:off x="6171892" y="34366"/>
        <a:ext cx="2121452" cy="1104613"/>
      </dsp:txXfrm>
    </dsp:sp>
    <dsp:sp modelId="{0FBD895B-6FD4-4A32-A9F1-813E7458A01B}">
      <dsp:nvSpPr>
        <dsp:cNvPr id="0" name=""/>
        <dsp:cNvSpPr/>
      </dsp:nvSpPr>
      <dsp:spPr>
        <a:xfrm>
          <a:off x="8538475" y="315089"/>
          <a:ext cx="446819" cy="543165"/>
        </a:xfrm>
        <a:prstGeom prst="rightArrow">
          <a:avLst>
            <a:gd name="adj1" fmla="val 60000"/>
            <a:gd name="adj2" fmla="val 50000"/>
          </a:avLst>
        </a:prstGeom>
        <a:solidFill>
          <a:schemeClr val="accent2">
            <a:hueOff val="-721418"/>
            <a:satOff val="0"/>
            <a:lumOff val="150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latin typeface="Arial" panose="020B0604020202020204" pitchFamily="34" charset="0"/>
            <a:cs typeface="Arial" panose="020B0604020202020204" pitchFamily="34" charset="0"/>
          </a:endParaRPr>
        </a:p>
      </dsp:txBody>
      <dsp:txXfrm>
        <a:off x="8538475" y="423722"/>
        <a:ext cx="312773" cy="325899"/>
      </dsp:txXfrm>
    </dsp:sp>
    <dsp:sp modelId="{4B5AB6E4-A45C-495A-9708-49E6170D9F08}">
      <dsp:nvSpPr>
        <dsp:cNvPr id="0" name=""/>
        <dsp:cNvSpPr/>
      </dsp:nvSpPr>
      <dsp:spPr>
        <a:xfrm>
          <a:off x="9170766" y="0"/>
          <a:ext cx="2190184" cy="1173345"/>
        </a:xfrm>
        <a:prstGeom prst="roundRect">
          <a:avLst>
            <a:gd name="adj" fmla="val 10000"/>
          </a:avLst>
        </a:prstGeom>
        <a:solidFill>
          <a:schemeClr val="accent2">
            <a:hueOff val="-721418"/>
            <a:satOff val="0"/>
            <a:lumOff val="1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nb-NO" sz="1500" kern="1200">
              <a:solidFill>
                <a:schemeClr val="bg1"/>
              </a:solidFill>
              <a:latin typeface="Arial"/>
              <a:cs typeface="Arial"/>
            </a:rPr>
            <a:t>Uttak av alderspensjon</a:t>
          </a:r>
        </a:p>
        <a:p>
          <a:pPr marL="0" lvl="0" indent="0" algn="ctr" defTabSz="666750">
            <a:lnSpc>
              <a:spcPct val="90000"/>
            </a:lnSpc>
            <a:spcBef>
              <a:spcPct val="0"/>
            </a:spcBef>
            <a:spcAft>
              <a:spcPct val="35000"/>
            </a:spcAft>
            <a:buNone/>
          </a:pPr>
          <a:r>
            <a:rPr lang="nb-NO" sz="1500" kern="1200">
              <a:solidFill>
                <a:schemeClr val="bg1"/>
              </a:solidFill>
              <a:latin typeface="Arial"/>
              <a:cs typeface="Arial"/>
            </a:rPr>
            <a:t>(fra 62-75 år)</a:t>
          </a:r>
        </a:p>
      </dsp:txBody>
      <dsp:txXfrm>
        <a:off x="9205132" y="34366"/>
        <a:ext cx="2121452" cy="110461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1C55C-015E-4B1D-ABC7-99A40346D70A}" type="datetimeFigureOut">
              <a:rPr lang="nb-NO" smtClean="0"/>
              <a:t>24.05.2023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DF320-6F70-4E3F-8DCF-7ADA787EB48B}" type="slidenum">
              <a:rPr lang="nb-NO" smtClean="0"/>
              <a:t>‹#›</a:t>
            </a:fld>
            <a:endParaRPr lang="nb-NO"/>
          </a:p>
        </p:txBody>
      </p:sp>
    </p:spTree>
    <p:extLst>
      <p:ext uri="{BB962C8B-B14F-4D97-AF65-F5344CB8AC3E}">
        <p14:creationId xmlns:p14="http://schemas.microsoft.com/office/powerpoint/2010/main" val="2676870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223736" y="4400550"/>
            <a:ext cx="6147881" cy="3994420"/>
          </a:xfrm>
        </p:spPr>
        <p:txBody>
          <a:bodyPr/>
          <a:lstStyle/>
          <a:p>
            <a:pPr fontAlgn="base"/>
            <a:r>
              <a:rPr lang="nb-NO" b="1" dirty="0">
                <a:solidFill>
                  <a:srgbClr val="000000"/>
                </a:solidFill>
                <a:effectLst/>
                <a:ea typeface="Times New Roman" panose="02020603050405020304" pitchFamily="18" charset="0"/>
              </a:rPr>
              <a:t>Pensjon for unge </a:t>
            </a:r>
            <a:endParaRPr lang="nb-NO" b="1" dirty="0">
              <a:effectLst/>
              <a:ea typeface="Times New Roman" panose="02020603050405020304" pitchFamily="18" charset="0"/>
            </a:endParaRPr>
          </a:p>
          <a:p>
            <a:pPr fontAlgn="base"/>
            <a:r>
              <a:rPr lang="nb-NO" dirty="0">
                <a:solidFill>
                  <a:srgbClr val="000000"/>
                </a:solidFill>
                <a:effectLst/>
                <a:ea typeface="Times New Roman" panose="02020603050405020304" pitchFamily="18" charset="0"/>
              </a:rPr>
              <a:t>Alle ansatte i private bedrifter fikk i 2022 rett på pensjon fra første krone.</a:t>
            </a:r>
            <a:endParaRPr lang="nb-NO" dirty="0">
              <a:effectLst/>
              <a:ea typeface="Times New Roman" panose="02020603050405020304" pitchFamily="18" charset="0"/>
            </a:endParaRPr>
          </a:p>
          <a:p>
            <a:pPr fontAlgn="base"/>
            <a:r>
              <a:rPr lang="nb-NO" dirty="0">
                <a:solidFill>
                  <a:srgbClr val="333333"/>
                </a:solidFill>
                <a:effectLst/>
                <a:ea typeface="Times New Roman" panose="02020603050405020304" pitchFamily="18" charset="0"/>
              </a:rPr>
              <a:t>Tidligere måtte man være fylt 20 år og ha stillingsprosent på over 20 prosent før man fikk pensjonssparing gjennom arbeidsgiver. Da fikk man dessuten bare beregnet pensjon av inntekt over 1G (kr 118.620 pr mai 2023).</a:t>
            </a:r>
            <a:r>
              <a:rPr lang="nb-NO" dirty="0">
                <a:effectLst/>
                <a:ea typeface="Times New Roman" panose="02020603050405020304" pitchFamily="18" charset="0"/>
              </a:rPr>
              <a:t> </a:t>
            </a:r>
            <a:r>
              <a:rPr lang="nb-NO" dirty="0">
                <a:solidFill>
                  <a:srgbClr val="333333"/>
                </a:solidFill>
                <a:effectLst/>
                <a:ea typeface="Times New Roman" panose="02020603050405020304" pitchFamily="18" charset="0"/>
              </a:rPr>
              <a:t> </a:t>
            </a:r>
          </a:p>
          <a:p>
            <a:pPr fontAlgn="base"/>
            <a:endParaRPr lang="nb-NO" dirty="0">
              <a:effectLst/>
              <a:ea typeface="Times New Roman" panose="02020603050405020304" pitchFamily="18" charset="0"/>
            </a:endParaRPr>
          </a:p>
          <a:p>
            <a:pPr fontAlgn="base"/>
            <a:r>
              <a:rPr lang="nb-NO" b="1" dirty="0">
                <a:solidFill>
                  <a:srgbClr val="333333"/>
                </a:solidFill>
                <a:effectLst/>
                <a:ea typeface="Times New Roman" panose="02020603050405020304" pitchFamily="18" charset="0"/>
              </a:rPr>
              <a:t>Nye regler er gode nyheter for unge</a:t>
            </a:r>
            <a:endParaRPr lang="nb-NO" dirty="0">
              <a:effectLst/>
              <a:ea typeface="Times New Roman" panose="02020603050405020304" pitchFamily="18" charset="0"/>
            </a:endParaRPr>
          </a:p>
          <a:p>
            <a:pPr fontAlgn="base"/>
            <a:r>
              <a:rPr lang="nb-NO" dirty="0">
                <a:solidFill>
                  <a:srgbClr val="333333"/>
                </a:solidFill>
                <a:effectLst/>
                <a:ea typeface="Times New Roman" panose="02020603050405020304" pitchFamily="18" charset="0"/>
              </a:rPr>
              <a:t>Mange med deltidsarbeid, sommerjobber, eller som har mange små stillingsprosenter fikk ikke noen pensjonssparing på kontoen sin i det tidligere systemet. Fra 2022 ble arbeidsgivere pliktige å spare til pensjon fra første krone. Dermed får </a:t>
            </a:r>
            <a:r>
              <a:rPr lang="nb-NO" dirty="0">
                <a:effectLst/>
                <a:ea typeface="Times New Roman" panose="02020603050405020304" pitchFamily="18" charset="0"/>
              </a:rPr>
              <a:t>mange flere pensjonsopptjening, og flere sparer tidligere og mer i pensjon enn før. Dette er veldig gode nyheter for veldig mange. </a:t>
            </a:r>
            <a:r>
              <a:rPr lang="nb-NO" dirty="0">
                <a:solidFill>
                  <a:srgbClr val="333333"/>
                </a:solidFill>
                <a:effectLst/>
                <a:ea typeface="Times New Roman" panose="02020603050405020304" pitchFamily="18" charset="0"/>
              </a:rPr>
              <a:t> </a:t>
            </a:r>
            <a:endParaRPr lang="nb-NO" dirty="0">
              <a:effectLst/>
              <a:ea typeface="Times New Roman" panose="02020603050405020304" pitchFamily="18" charset="0"/>
            </a:endParaRPr>
          </a:p>
          <a:p>
            <a:pPr fontAlgn="base"/>
            <a:r>
              <a:rPr lang="nb-NO" dirty="0">
                <a:effectLst/>
                <a:ea typeface="Times New Roman" panose="02020603050405020304" pitchFamily="18" charset="0"/>
              </a:rPr>
              <a:t> </a:t>
            </a:r>
          </a:p>
          <a:p>
            <a:pPr fontAlgn="base"/>
            <a:r>
              <a:rPr lang="nb-NO" b="1" dirty="0">
                <a:effectLst/>
                <a:ea typeface="Times New Roman" panose="02020603050405020304" pitchFamily="18" charset="0"/>
              </a:rPr>
              <a:t>Pensjon fra første krone</a:t>
            </a:r>
            <a:r>
              <a:rPr lang="nb-NO" dirty="0">
                <a:solidFill>
                  <a:srgbClr val="333333"/>
                </a:solidFill>
                <a:effectLst/>
                <a:ea typeface="Times New Roman" panose="02020603050405020304" pitchFamily="18" charset="0"/>
              </a:rPr>
              <a:t> </a:t>
            </a:r>
            <a:endParaRPr lang="nb-NO" dirty="0">
              <a:effectLst/>
              <a:ea typeface="Times New Roman" panose="02020603050405020304" pitchFamily="18" charset="0"/>
            </a:endParaRPr>
          </a:p>
          <a:p>
            <a:pPr fontAlgn="base"/>
            <a:r>
              <a:rPr lang="nb-NO" dirty="0">
                <a:solidFill>
                  <a:srgbClr val="333333"/>
                </a:solidFill>
                <a:effectLst/>
                <a:ea typeface="Times New Roman" panose="02020603050405020304" pitchFamily="18" charset="0"/>
              </a:rPr>
              <a:t>Reglene om pensjon fra første krone omfatter alle bedrifter som har privat tjenestepensjon etter lov om obligatorisk tjenestepensjon. </a:t>
            </a:r>
            <a:r>
              <a:rPr lang="nb-NO" dirty="0">
                <a:solidFill>
                  <a:srgbClr val="2B2B2B"/>
                </a:solidFill>
                <a:effectLst/>
                <a:ea typeface="Times New Roman" panose="02020603050405020304" pitchFamily="18" charset="0"/>
              </a:rPr>
              <a:t>Ordningen gjelder absolutt alle arbeidstakere i Norge, fra de som jobber på gatekjøkkenet på hjørnet til ansatte på </a:t>
            </a:r>
            <a:r>
              <a:rPr lang="nb-NO" dirty="0" err="1">
                <a:solidFill>
                  <a:srgbClr val="2B2B2B"/>
                </a:solidFill>
                <a:effectLst/>
                <a:ea typeface="Times New Roman" panose="02020603050405020304" pitchFamily="18" charset="0"/>
              </a:rPr>
              <a:t>Equinor</a:t>
            </a:r>
            <a:r>
              <a:rPr lang="nb-NO" dirty="0">
                <a:solidFill>
                  <a:srgbClr val="2B2B2B"/>
                </a:solidFill>
                <a:effectLst/>
                <a:ea typeface="Times New Roman" panose="02020603050405020304" pitchFamily="18" charset="0"/>
              </a:rPr>
              <a:t>.  </a:t>
            </a:r>
            <a:endParaRPr lang="nb-NO" dirty="0">
              <a:effectLst/>
              <a:ea typeface="Times New Roman" panose="02020603050405020304" pitchFamily="18" charset="0"/>
            </a:endParaRPr>
          </a:p>
          <a:p>
            <a:pPr fontAlgn="base"/>
            <a:r>
              <a:rPr lang="nb-NO" dirty="0">
                <a:solidFill>
                  <a:srgbClr val="333333"/>
                </a:solidFill>
                <a:effectLst/>
                <a:ea typeface="Times New Roman" panose="02020603050405020304" pitchFamily="18" charset="0"/>
              </a:rPr>
              <a:t>De nye reglene medfører blant annet at arbeidstakere fra 13 år skal spare pensjon fra første krone de tjener</a:t>
            </a:r>
            <a:r>
              <a:rPr lang="nb-NO" dirty="0">
                <a:effectLst/>
                <a:ea typeface="Times New Roman" panose="02020603050405020304" pitchFamily="18" charset="0"/>
              </a:rPr>
              <a:t>. Uavhengig av total lønn, og uavhengig av stillingsprosent. </a:t>
            </a:r>
            <a:r>
              <a:rPr lang="nb-NO" dirty="0">
                <a:solidFill>
                  <a:srgbClr val="333333"/>
                </a:solidFill>
                <a:effectLst/>
                <a:ea typeface="Times New Roman" panose="02020603050405020304" pitchFamily="18" charset="0"/>
              </a:rPr>
              <a:t> </a:t>
            </a:r>
          </a:p>
          <a:p>
            <a:pPr fontAlgn="base"/>
            <a:endParaRPr lang="nb-NO" dirty="0">
              <a:solidFill>
                <a:srgbClr val="333333"/>
              </a:solidFill>
              <a:ea typeface="Times New Roman" panose="02020603050405020304" pitchFamily="18" charset="0"/>
            </a:endParaRPr>
          </a:p>
          <a:p>
            <a:pPr fontAlgn="base"/>
            <a:r>
              <a:rPr lang="nb-NO" dirty="0">
                <a:solidFill>
                  <a:srgbClr val="333333"/>
                </a:solidFill>
                <a:ea typeface="Times New Roman" panose="02020603050405020304" pitchFamily="18" charset="0"/>
              </a:rPr>
              <a:t>Skal du presentere temaet pensjon for unge, kan punktene i denne presentasjon være et greit utgangspunkt.   </a:t>
            </a:r>
            <a:endParaRPr lang="nb-NO" dirty="0">
              <a:effectLst/>
              <a:ea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B6DDF320-6F70-4E3F-8DCF-7ADA787EB48B}" type="slidenum">
              <a:rPr lang="nb-NO" smtClean="0"/>
              <a:t>1</a:t>
            </a:fld>
            <a:endParaRPr lang="nb-NO"/>
          </a:p>
        </p:txBody>
      </p:sp>
    </p:spTree>
    <p:extLst>
      <p:ext uri="{BB962C8B-B14F-4D97-AF65-F5344CB8AC3E}">
        <p14:creationId xmlns:p14="http://schemas.microsoft.com/office/powerpoint/2010/main" val="110511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B6DDF320-6F70-4E3F-8DCF-7ADA787EB48B}" type="slidenum">
              <a:rPr lang="nb-NO" smtClean="0"/>
              <a:t>2</a:t>
            </a:fld>
            <a:endParaRPr lang="nb-NO"/>
          </a:p>
        </p:txBody>
      </p:sp>
      <p:sp>
        <p:nvSpPr>
          <p:cNvPr id="5" name="TextBox 7">
            <a:extLst>
              <a:ext uri="{FF2B5EF4-FFF2-40B4-BE49-F238E27FC236}">
                <a16:creationId xmlns:a16="http://schemas.microsoft.com/office/drawing/2014/main" id="{32D7C441-0FEE-44C9-89AA-FBB04A7408DD}"/>
              </a:ext>
            </a:extLst>
          </p:cNvPr>
          <p:cNvSpPr txBox="1">
            <a:spLocks noGrp="1"/>
          </p:cNvSpPr>
          <p:nvPr>
            <p:ph type="body" idx="1"/>
          </p:nvPr>
        </p:nvSpPr>
        <p:spPr>
          <a:xfrm>
            <a:off x="768487" y="5042575"/>
            <a:ext cx="5116747" cy="2123658"/>
          </a:xfrm>
          <a:prstGeom prst="rect">
            <a:avLst/>
          </a:prstGeom>
          <a:noFill/>
        </p:spPr>
        <p:txBody>
          <a:bodyPr wrap="square" lIns="91440" tIns="45720" rIns="91440" bIns="45720" rtlCol="0" anchor="t">
            <a:spAutoFit/>
          </a:bodyPr>
          <a:lstStyle/>
          <a:p>
            <a:pPr algn="l" rtl="0" fontAlgn="base"/>
            <a:r>
              <a:rPr lang="nb-NO" b="1" i="0" dirty="0">
                <a:solidFill>
                  <a:srgbClr val="000000"/>
                </a:solidFill>
                <a:effectLst/>
              </a:rPr>
              <a:t>Her er en sjekkliste </a:t>
            </a:r>
            <a:r>
              <a:rPr lang="nb-NO" b="1" dirty="0">
                <a:solidFill>
                  <a:srgbClr val="000000"/>
                </a:solidFill>
              </a:rPr>
              <a:t>for</a:t>
            </a:r>
            <a:r>
              <a:rPr lang="nb-NO" b="1" i="0" dirty="0">
                <a:solidFill>
                  <a:srgbClr val="000000"/>
                </a:solidFill>
                <a:effectLst/>
              </a:rPr>
              <a:t> de som er på jakt etter ny jobb. Sjekk følgende:</a:t>
            </a:r>
          </a:p>
          <a:p>
            <a:pPr algn="l" rtl="0" fontAlgn="base">
              <a:buFont typeface="Arial" panose="020B0604020202020204" pitchFamily="34" charset="0"/>
              <a:buChar char="•"/>
            </a:pPr>
            <a:r>
              <a:rPr lang="nb-NO" b="0" i="0" dirty="0">
                <a:solidFill>
                  <a:srgbClr val="000000"/>
                </a:solidFill>
                <a:effectLst/>
              </a:rPr>
              <a:t> Er valg av arbeidsgiver riktig for deg?  </a:t>
            </a:r>
          </a:p>
          <a:p>
            <a:pPr algn="l" rtl="0" fontAlgn="base">
              <a:buFont typeface="Arial" panose="020B0604020202020204" pitchFamily="34" charset="0"/>
              <a:buChar char="•"/>
            </a:pPr>
            <a:r>
              <a:rPr lang="nb-NO" b="0" i="0" dirty="0">
                <a:solidFill>
                  <a:srgbClr val="000000"/>
                </a:solidFill>
                <a:effectLst/>
              </a:rPr>
              <a:t> Er arbeidsgiver er en seriøs aktør? Unngå svart arbeid </a:t>
            </a:r>
          </a:p>
          <a:p>
            <a:pPr algn="l" rtl="0" fontAlgn="base">
              <a:buFont typeface="Arial" panose="020B0604020202020204" pitchFamily="34" charset="0"/>
              <a:buChar char="•"/>
            </a:pPr>
            <a:r>
              <a:rPr lang="nb-NO" b="0" i="0" dirty="0">
                <a:solidFill>
                  <a:srgbClr val="000000"/>
                </a:solidFill>
                <a:effectLst/>
              </a:rPr>
              <a:t> Er firmaet registrert i Brønnøysundregistrene?</a:t>
            </a:r>
          </a:p>
          <a:p>
            <a:pPr fontAlgn="base">
              <a:buFont typeface="Arial" panose="020B0604020202020204" pitchFamily="34" charset="0"/>
              <a:buChar char="•"/>
            </a:pPr>
            <a:r>
              <a:rPr lang="nb-NO" dirty="0">
                <a:solidFill>
                  <a:srgbClr val="000000"/>
                </a:solidFill>
              </a:rPr>
              <a:t> </a:t>
            </a:r>
            <a:r>
              <a:rPr lang="nb-NO" b="0" i="0" dirty="0">
                <a:solidFill>
                  <a:srgbClr val="000000"/>
                </a:solidFill>
                <a:effectLst/>
              </a:rPr>
              <a:t>Kjenner du noen som har jobbet der</a:t>
            </a:r>
            <a:r>
              <a:rPr lang="nb-NO" dirty="0">
                <a:solidFill>
                  <a:srgbClr val="000000"/>
                </a:solidFill>
              </a:rPr>
              <a:t> </a:t>
            </a:r>
            <a:r>
              <a:rPr lang="nb-NO" b="0" i="0" dirty="0">
                <a:solidFill>
                  <a:srgbClr val="000000"/>
                </a:solidFill>
                <a:effectLst/>
              </a:rPr>
              <a:t>før/jobber der nå?  </a:t>
            </a:r>
            <a:endParaRPr lang="nb-NO" b="0" i="0" dirty="0">
              <a:solidFill>
                <a:srgbClr val="000000"/>
              </a:solidFill>
              <a:effectLst/>
              <a:cs typeface="Calibri"/>
            </a:endParaRPr>
          </a:p>
          <a:p>
            <a:pPr fontAlgn="base">
              <a:buFont typeface="Arial" panose="020B0604020202020204" pitchFamily="34" charset="0"/>
              <a:buChar char="•"/>
            </a:pPr>
            <a:r>
              <a:rPr lang="nb-NO" dirty="0">
                <a:solidFill>
                  <a:srgbClr val="000000"/>
                </a:solidFill>
              </a:rPr>
              <a:t> </a:t>
            </a:r>
            <a:r>
              <a:rPr lang="nb-NO" b="0" i="0" dirty="0">
                <a:solidFill>
                  <a:srgbClr val="000000"/>
                </a:solidFill>
                <a:effectLst/>
              </a:rPr>
              <a:t>Sjekk og søk informasjon på internett  </a:t>
            </a:r>
          </a:p>
          <a:p>
            <a:pPr algn="l" rtl="0" fontAlgn="base">
              <a:buFont typeface="Arial" panose="020B0604020202020204" pitchFamily="34" charset="0"/>
              <a:buChar char="•"/>
            </a:pPr>
            <a:r>
              <a:rPr lang="nb-NO" b="0" i="0" dirty="0">
                <a:solidFill>
                  <a:srgbClr val="000000"/>
                </a:solidFill>
                <a:effectLst/>
              </a:rPr>
              <a:t> Sjekk arbeidsavtalen: lønn, arbeidstid og arbeidsoppgaver </a:t>
            </a:r>
          </a:p>
          <a:p>
            <a:pPr algn="l" rtl="0" fontAlgn="base">
              <a:buFont typeface="Arial" panose="020B0604020202020204" pitchFamily="34" charset="0"/>
              <a:buChar char="•"/>
            </a:pPr>
            <a:r>
              <a:rPr lang="nb-NO" dirty="0">
                <a:solidFill>
                  <a:srgbClr val="000000"/>
                </a:solidFill>
              </a:rPr>
              <a:t> </a:t>
            </a:r>
            <a:r>
              <a:rPr lang="nb-NO" b="0" i="0" dirty="0">
                <a:solidFill>
                  <a:srgbClr val="000000"/>
                </a:solidFill>
                <a:effectLst/>
              </a:rPr>
              <a:t>Hvor lenge og hvor mye skal du jobbe (full-/deltid)? </a:t>
            </a:r>
          </a:p>
          <a:p>
            <a:pPr algn="l" rtl="0" fontAlgn="base">
              <a:buFont typeface="Arial" panose="020B0604020202020204" pitchFamily="34" charset="0"/>
              <a:buChar char="•"/>
            </a:pPr>
            <a:r>
              <a:rPr lang="nb-NO" b="0" i="0" dirty="0">
                <a:solidFill>
                  <a:srgbClr val="000000"/>
                </a:solidFill>
                <a:effectLst/>
              </a:rPr>
              <a:t> Er beskrivelsen av arbeidsoppgavene dekkende? </a:t>
            </a:r>
          </a:p>
          <a:p>
            <a:pPr fontAlgn="base">
              <a:buFont typeface="Arial" panose="020B0604020202020204" pitchFamily="34" charset="0"/>
              <a:buChar char="•"/>
            </a:pPr>
            <a:r>
              <a:rPr lang="nb-NO" dirty="0">
                <a:solidFill>
                  <a:srgbClr val="000000"/>
                </a:solidFill>
              </a:rPr>
              <a:t> Hva f</a:t>
            </a:r>
            <a:r>
              <a:rPr lang="nb-NO" dirty="0"/>
              <a:t>år du andre</a:t>
            </a:r>
            <a:r>
              <a:rPr lang="nb-NO" b="0" i="0" dirty="0">
                <a:effectLst/>
              </a:rPr>
              <a:t> </a:t>
            </a:r>
            <a:r>
              <a:rPr lang="nb-NO" b="0" i="0" dirty="0">
                <a:solidFill>
                  <a:srgbClr val="000000"/>
                </a:solidFill>
                <a:effectLst/>
              </a:rPr>
              <a:t>personalgoder? For eksempel mobiltelefon, internett, </a:t>
            </a:r>
            <a:r>
              <a:rPr lang="nb-NO" dirty="0">
                <a:solidFill>
                  <a:srgbClr val="000000"/>
                </a:solidFill>
              </a:rPr>
              <a:t> </a:t>
            </a:r>
            <a:r>
              <a:rPr lang="nb-NO" b="0" i="0" dirty="0">
                <a:solidFill>
                  <a:srgbClr val="000000"/>
                </a:solidFill>
                <a:effectLst/>
              </a:rPr>
              <a:t>avis, kantine, trening etc.  </a:t>
            </a:r>
          </a:p>
        </p:txBody>
      </p:sp>
    </p:spTree>
    <p:extLst>
      <p:ext uri="{BB962C8B-B14F-4D97-AF65-F5344CB8AC3E}">
        <p14:creationId xmlns:p14="http://schemas.microsoft.com/office/powerpoint/2010/main" val="3586818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200" b="1" i="0" dirty="0">
                <a:solidFill>
                  <a:srgbClr val="000000"/>
                </a:solidFill>
                <a:effectLst/>
              </a:rPr>
              <a:t>Sjekkliste</a:t>
            </a:r>
          </a:p>
          <a:p>
            <a:pPr algn="l" rtl="0" fontAlgn="base"/>
            <a:endParaRPr lang="nb-NO" sz="1200" b="1" i="0" dirty="0">
              <a:solidFill>
                <a:srgbClr val="000000"/>
              </a:solidFill>
              <a:effectLst/>
            </a:endParaRPr>
          </a:p>
          <a:p>
            <a:pPr marL="171450" indent="-171450" algn="l" rtl="0" fontAlgn="base">
              <a:buFont typeface="Arial" panose="020B0604020202020204" pitchFamily="34" charset="0"/>
              <a:buChar char="•"/>
            </a:pPr>
            <a:r>
              <a:rPr lang="nb-NO" sz="1200" b="0" i="0" dirty="0">
                <a:solidFill>
                  <a:srgbClr val="000000"/>
                </a:solidFill>
                <a:effectLst/>
              </a:rPr>
              <a:t>Sjekk dine rettigheter til forsikring og tjenestepensjon via</a:t>
            </a:r>
            <a:r>
              <a:rPr lang="nb-NO" sz="1200" dirty="0">
                <a:solidFill>
                  <a:srgbClr val="000000"/>
                </a:solidFill>
              </a:rPr>
              <a:t> </a:t>
            </a:r>
            <a:r>
              <a:rPr lang="nb-NO" sz="1200" b="0" i="0" dirty="0">
                <a:solidFill>
                  <a:srgbClr val="000000"/>
                </a:solidFill>
                <a:effectLst/>
              </a:rPr>
              <a:t>arbeidsgiver </a:t>
            </a:r>
          </a:p>
          <a:p>
            <a:pPr marL="171450" indent="-171450" fontAlgn="base">
              <a:buFont typeface="Arial" panose="020B0604020202020204" pitchFamily="34" charset="0"/>
              <a:buChar char="•"/>
            </a:pPr>
            <a:r>
              <a:rPr lang="nb-NO" sz="1200" b="0" i="0" dirty="0">
                <a:solidFill>
                  <a:srgbClr val="000000"/>
                </a:solidFill>
                <a:effectLst/>
              </a:rPr>
              <a:t>Har du behov for å tegne egen forsikring hvis du skulle bli</a:t>
            </a:r>
            <a:r>
              <a:rPr lang="nb-NO" sz="1200" dirty="0">
                <a:solidFill>
                  <a:srgbClr val="000000"/>
                </a:solidFill>
              </a:rPr>
              <a:t> </a:t>
            </a:r>
            <a:r>
              <a:rPr lang="nb-NO" sz="1200" b="0" i="0" dirty="0">
                <a:solidFill>
                  <a:srgbClr val="000000"/>
                </a:solidFill>
                <a:effectLst/>
              </a:rPr>
              <a:t>ufør eller dø?</a:t>
            </a:r>
          </a:p>
          <a:p>
            <a:pPr marL="171450" indent="-171450" fontAlgn="base">
              <a:buFont typeface="Arial" panose="020B0604020202020204" pitchFamily="34" charset="0"/>
              <a:buChar char="•"/>
            </a:pPr>
            <a:r>
              <a:rPr lang="nb-NO" sz="1200" b="0" i="0" dirty="0">
                <a:solidFill>
                  <a:srgbClr val="000000"/>
                </a:solidFill>
                <a:effectLst/>
              </a:rPr>
              <a:t>For å tegne livsforsikring uten samtykke fra foreldre, må du </a:t>
            </a:r>
            <a:r>
              <a:rPr lang="nb-NO" sz="1200" dirty="0"/>
              <a:t>ha fylt 18 </a:t>
            </a:r>
            <a:r>
              <a:rPr lang="nb-NO" sz="1200" b="0" i="0" dirty="0">
                <a:effectLst/>
              </a:rPr>
              <a:t>år</a:t>
            </a:r>
            <a:r>
              <a:rPr lang="nb-NO" sz="1200" dirty="0"/>
              <a:t> </a:t>
            </a:r>
            <a:endParaRPr lang="nb-NO" sz="1200" b="0" i="0" dirty="0">
              <a:effectLst/>
              <a:cs typeface="Calibri"/>
            </a:endParaRPr>
          </a:p>
          <a:p>
            <a:pPr marL="171450" indent="-171450" algn="l" rtl="0" fontAlgn="base">
              <a:buFont typeface="Arial" panose="020B0604020202020204" pitchFamily="34" charset="0"/>
              <a:buChar char="•"/>
            </a:pPr>
            <a:r>
              <a:rPr lang="nb-NO" sz="1200" b="0" i="0" dirty="0">
                <a:solidFill>
                  <a:srgbClr val="000000"/>
                </a:solidFill>
                <a:effectLst/>
              </a:rPr>
              <a:t>Er forsikringer og pensjonssparing fra folketrygden og arbeidsgiver tilstrekkelig?</a:t>
            </a:r>
          </a:p>
          <a:p>
            <a:pPr marL="171450" indent="-171450" fontAlgn="base">
              <a:buFont typeface="Arial" panose="020B0604020202020204" pitchFamily="34" charset="0"/>
              <a:buChar char="•"/>
            </a:pPr>
            <a:r>
              <a:rPr lang="nb-NO" sz="1200" dirty="0">
                <a:solidFill>
                  <a:srgbClr val="000000"/>
                </a:solidFill>
              </a:rPr>
              <a:t> </a:t>
            </a:r>
            <a:r>
              <a:rPr lang="nb-NO" sz="1200" dirty="0"/>
              <a:t>Hvis</a:t>
            </a:r>
            <a:r>
              <a:rPr lang="nb-NO" sz="1200" b="0" i="0" dirty="0">
                <a:effectLst/>
              </a:rPr>
              <a:t> </a:t>
            </a:r>
            <a:r>
              <a:rPr lang="nb-NO" sz="1200" dirty="0"/>
              <a:t>ikke, kan du</a:t>
            </a:r>
            <a:r>
              <a:rPr lang="nb-NO" sz="1200" b="0" i="0" dirty="0">
                <a:effectLst/>
              </a:rPr>
              <a:t> tegne egne forsikringer i tillegg</a:t>
            </a:r>
            <a:r>
              <a:rPr lang="nb-NO" sz="1200" b="0" i="0" dirty="0">
                <a:solidFill>
                  <a:srgbClr val="000000"/>
                </a:solidFill>
                <a:effectLst/>
              </a:rPr>
              <a:t>. Forsikringsselskapet eller banken hjelper deg til å vurdere ditt behov. </a:t>
            </a:r>
          </a:p>
          <a:p>
            <a:pPr marL="171450" indent="-171450" algn="l" rtl="0" fontAlgn="base">
              <a:buFont typeface="Arial" panose="020B0604020202020204" pitchFamily="34" charset="0"/>
              <a:buChar char="•"/>
            </a:pPr>
            <a:r>
              <a:rPr lang="nb-NO" sz="1200" b="0" i="0" dirty="0">
                <a:solidFill>
                  <a:srgbClr val="000000"/>
                </a:solidFill>
                <a:effectLst/>
              </a:rPr>
              <a:t>Vil du sikre deg med egen sparing? Hvilken spareform passer for deg? Spør banken eller forsikringsselskapet.</a:t>
            </a:r>
          </a:p>
          <a:p>
            <a:pPr marL="171450" indent="-171450" fontAlgn="base">
              <a:buFont typeface="Arial" panose="020B0604020202020204" pitchFamily="34" charset="0"/>
              <a:buChar char="•"/>
            </a:pPr>
            <a:r>
              <a:rPr lang="nb-NO" sz="1200" b="0" i="0" dirty="0">
                <a:effectLst/>
              </a:rPr>
              <a:t>Er dine pensjonsrettigheter registrert? Se </a:t>
            </a:r>
            <a:r>
              <a:rPr lang="nb-NO" sz="1200" b="1" i="0" dirty="0">
                <a:effectLst/>
              </a:rPr>
              <a:t>www.nav.no</a:t>
            </a:r>
            <a:r>
              <a:rPr lang="nb-NO" sz="1200" b="0" i="0" dirty="0">
                <a:effectLst/>
              </a:rPr>
              <a:t> og </a:t>
            </a:r>
            <a:r>
              <a:rPr lang="nb-NO" sz="1200" b="1" i="0" dirty="0">
                <a:effectLst/>
              </a:rPr>
              <a:t>www.norskpensjon.no</a:t>
            </a:r>
            <a:r>
              <a:rPr lang="nb-NO" sz="1200" b="0" i="0" dirty="0">
                <a:effectLst/>
              </a:rPr>
              <a:t>.</a:t>
            </a:r>
            <a:r>
              <a:rPr lang="nb-NO" sz="1200" dirty="0"/>
              <a:t> </a:t>
            </a:r>
            <a:endParaRPr lang="nb-NO" sz="1200" b="0" i="0" dirty="0">
              <a:effectLst/>
              <a:cs typeface="Calibri"/>
            </a:endParaRPr>
          </a:p>
          <a:p>
            <a:endParaRPr lang="nb-NO" dirty="0"/>
          </a:p>
        </p:txBody>
      </p:sp>
      <p:sp>
        <p:nvSpPr>
          <p:cNvPr id="4" name="Plassholder for lysbildenummer 3"/>
          <p:cNvSpPr>
            <a:spLocks noGrp="1"/>
          </p:cNvSpPr>
          <p:nvPr>
            <p:ph type="sldNum" sz="quarter" idx="5"/>
          </p:nvPr>
        </p:nvSpPr>
        <p:spPr/>
        <p:txBody>
          <a:bodyPr/>
          <a:lstStyle/>
          <a:p>
            <a:fld id="{B6DDF320-6F70-4E3F-8DCF-7ADA787EB48B}" type="slidenum">
              <a:rPr lang="nb-NO" smtClean="0"/>
              <a:t>3</a:t>
            </a:fld>
            <a:endParaRPr lang="nb-NO"/>
          </a:p>
        </p:txBody>
      </p:sp>
    </p:spTree>
    <p:extLst>
      <p:ext uri="{BB962C8B-B14F-4D97-AF65-F5344CB8AC3E}">
        <p14:creationId xmlns:p14="http://schemas.microsoft.com/office/powerpoint/2010/main" val="204545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sz="1200" b="1" dirty="0">
                <a:ea typeface="Lato Light" charset="0"/>
                <a:cs typeface="Arial" panose="020B0604020202020204" pitchFamily="34" charset="0"/>
              </a:rPr>
              <a:t>Sjekkliste</a:t>
            </a:r>
          </a:p>
          <a:p>
            <a:pPr marL="285750" indent="-285750">
              <a:lnSpc>
                <a:spcPct val="150000"/>
              </a:lnSpc>
              <a:buFont typeface="Arial" panose="020B0604020202020204" pitchFamily="34" charset="0"/>
              <a:buChar char="•"/>
            </a:pPr>
            <a:r>
              <a:rPr lang="nb-NO" sz="1200" dirty="0">
                <a:ea typeface="Lato Light" charset="0"/>
                <a:cs typeface="Arial" panose="020B0604020202020204" pitchFamily="34" charset="0"/>
              </a:rPr>
              <a:t>Følg med på endringer i forsikrings- og pensjonsvilkårene via arbeidsgiver</a:t>
            </a:r>
          </a:p>
          <a:p>
            <a:pPr marL="285750" indent="-285750">
              <a:lnSpc>
                <a:spcPct val="150000"/>
              </a:lnSpc>
              <a:buFont typeface="Arial" panose="020B0604020202020204" pitchFamily="34" charset="0"/>
              <a:buChar char="•"/>
            </a:pPr>
            <a:r>
              <a:rPr lang="nb-NO" sz="1200" dirty="0">
                <a:ea typeface="Lato Light" charset="0"/>
                <a:cs typeface="Arial" panose="020B0604020202020204" pitchFamily="34" charset="0"/>
              </a:rPr>
              <a:t>Medlemskap i pensjonsordningen kan også gi deg andre fordeler, f.eks. rimeligere lån </a:t>
            </a:r>
          </a:p>
          <a:p>
            <a:pPr marL="285750" indent="-285750">
              <a:lnSpc>
                <a:spcPct val="150000"/>
              </a:lnSpc>
              <a:buFont typeface="Arial" panose="020B0604020202020204" pitchFamily="34" charset="0"/>
              <a:buChar char="•"/>
            </a:pPr>
            <a:r>
              <a:rPr lang="nb-NO" sz="1200" dirty="0">
                <a:ea typeface="Lato Light" charset="0"/>
                <a:cs typeface="Arial" panose="020B0604020202020204" pitchFamily="34" charset="0"/>
              </a:rPr>
              <a:t>Sykdom? Gi beskjed til arbeidsgiver. Lege kontaktes for sykemelding</a:t>
            </a:r>
          </a:p>
          <a:p>
            <a:pPr marL="285750" indent="-285750">
              <a:lnSpc>
                <a:spcPct val="150000"/>
              </a:lnSpc>
              <a:buFont typeface="Arial" panose="020B0604020202020204" pitchFamily="34" charset="0"/>
              <a:buChar char="•"/>
            </a:pPr>
            <a:r>
              <a:rPr lang="nb-NO" sz="1200" dirty="0">
                <a:ea typeface="Lato Light" charset="0"/>
                <a:cs typeface="Arial" panose="020B0604020202020204" pitchFamily="34" charset="0"/>
              </a:rPr>
              <a:t>Vurder ditt behov for egen sparing</a:t>
            </a:r>
          </a:p>
          <a:p>
            <a:endParaRPr lang="nb-NO" dirty="0"/>
          </a:p>
        </p:txBody>
      </p:sp>
      <p:sp>
        <p:nvSpPr>
          <p:cNvPr id="4" name="Plassholder for lysbildenummer 3"/>
          <p:cNvSpPr>
            <a:spLocks noGrp="1"/>
          </p:cNvSpPr>
          <p:nvPr>
            <p:ph type="sldNum" sz="quarter" idx="5"/>
          </p:nvPr>
        </p:nvSpPr>
        <p:spPr/>
        <p:txBody>
          <a:bodyPr/>
          <a:lstStyle/>
          <a:p>
            <a:fld id="{B6DDF320-6F70-4E3F-8DCF-7ADA787EB48B}" type="slidenum">
              <a:rPr lang="nb-NO" smtClean="0"/>
              <a:t>4</a:t>
            </a:fld>
            <a:endParaRPr lang="nb-NO"/>
          </a:p>
        </p:txBody>
      </p:sp>
    </p:spTree>
    <p:extLst>
      <p:ext uri="{BB962C8B-B14F-4D97-AF65-F5344CB8AC3E}">
        <p14:creationId xmlns:p14="http://schemas.microsoft.com/office/powerpoint/2010/main" val="3113892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B6DDF320-6F70-4E3F-8DCF-7ADA787EB48B}" type="slidenum">
              <a:rPr lang="nb-NO" smtClean="0"/>
              <a:t>5</a:t>
            </a:fld>
            <a:endParaRPr lang="nb-NO"/>
          </a:p>
        </p:txBody>
      </p:sp>
      <p:sp>
        <p:nvSpPr>
          <p:cNvPr id="5" name="TextBox 7">
            <a:extLst>
              <a:ext uri="{FF2B5EF4-FFF2-40B4-BE49-F238E27FC236}">
                <a16:creationId xmlns:a16="http://schemas.microsoft.com/office/drawing/2014/main" id="{3A37BC8F-C10D-45C0-A036-87D1CF203934}"/>
              </a:ext>
            </a:extLst>
          </p:cNvPr>
          <p:cNvSpPr txBox="1">
            <a:spLocks noGrp="1"/>
          </p:cNvSpPr>
          <p:nvPr>
            <p:ph type="body" idx="1"/>
          </p:nvPr>
        </p:nvSpPr>
        <p:spPr>
          <a:xfrm>
            <a:off x="685799" y="4400549"/>
            <a:ext cx="5695545" cy="2355004"/>
          </a:xfrm>
          <a:prstGeom prst="rect">
            <a:avLst/>
          </a:prstGeom>
          <a:noFill/>
        </p:spPr>
        <p:txBody>
          <a:bodyPr wrap="square" rtlCol="0">
            <a:spAutoFit/>
          </a:bodyPr>
          <a:lstStyle/>
          <a:p>
            <a:pPr>
              <a:lnSpc>
                <a:spcPct val="150000"/>
              </a:lnSpc>
            </a:pPr>
            <a:r>
              <a:rPr lang="nb-NO" sz="1400" b="1" dirty="0">
                <a:ea typeface="Lato Light" charset="0"/>
                <a:cs typeface="Arial" panose="020B0604020202020204" pitchFamily="34" charset="0"/>
              </a:rPr>
              <a:t>Sjekkliste </a:t>
            </a:r>
          </a:p>
          <a:p>
            <a:pPr marL="285750" indent="-285750">
              <a:lnSpc>
                <a:spcPct val="150000"/>
              </a:lnSpc>
              <a:buFont typeface="Arial" panose="020B0604020202020204" pitchFamily="34" charset="0"/>
              <a:buChar char="•"/>
            </a:pPr>
            <a:r>
              <a:rPr lang="nb-NO" sz="1400" dirty="0">
                <a:ea typeface="Lato Light" charset="0"/>
                <a:cs typeface="Arial" panose="020B0604020202020204" pitchFamily="34" charset="0"/>
              </a:rPr>
              <a:t>Bytter du jobb, kan det få konsekvenser for pensjonsopptjeningen din: Undersøk hvilken pensjonsordning du har og sammenlign med den ordningen du tilbys hos ny arbeidsgiver.   </a:t>
            </a:r>
          </a:p>
          <a:p>
            <a:pPr marL="285750" indent="-285750">
              <a:lnSpc>
                <a:spcPct val="150000"/>
              </a:lnSpc>
              <a:buFont typeface="Arial" panose="020B0604020202020204" pitchFamily="34" charset="0"/>
              <a:buChar char="•"/>
            </a:pPr>
            <a:r>
              <a:rPr lang="nb-NO" sz="1400" dirty="0">
                <a:ea typeface="Lato Light" charset="0"/>
                <a:cs typeface="Arial" panose="020B0604020202020204" pitchFamily="34" charset="0"/>
              </a:rPr>
              <a:t>Be om sluttattest. Å vise til arbeidserfaring er nyttig når du senere skal søke nye jobber</a:t>
            </a:r>
            <a:r>
              <a:rPr lang="nb-NO" sz="1400" dirty="0">
                <a:latin typeface="Arial" panose="020B0604020202020204" pitchFamily="34" charset="0"/>
                <a:ea typeface="Lato Light" charset="0"/>
                <a:cs typeface="Arial" panose="020B0604020202020204" pitchFamily="34" charset="0"/>
              </a:rPr>
              <a:t>.</a:t>
            </a:r>
          </a:p>
          <a:p>
            <a:pPr marL="285750" indent="-285750">
              <a:lnSpc>
                <a:spcPct val="150000"/>
              </a:lnSpc>
              <a:buFont typeface="Arial" panose="020B0604020202020204" pitchFamily="34" charset="0"/>
              <a:buChar char="•"/>
            </a:pPr>
            <a:endParaRPr lang="nb-NO" sz="1600" dirty="0">
              <a:latin typeface="Arial" panose="020B0604020202020204" pitchFamily="34" charset="0"/>
              <a:ea typeface="Lato Light" charset="0"/>
              <a:cs typeface="Arial" panose="020B0604020202020204" pitchFamily="34" charset="0"/>
            </a:endParaRPr>
          </a:p>
        </p:txBody>
      </p:sp>
    </p:spTree>
    <p:extLst>
      <p:ext uri="{BB962C8B-B14F-4D97-AF65-F5344CB8AC3E}">
        <p14:creationId xmlns:p14="http://schemas.microsoft.com/office/powerpoint/2010/main" val="69579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B6DDF320-6F70-4E3F-8DCF-7ADA787EB48B}" type="slidenum">
              <a:rPr lang="nb-NO" smtClean="0"/>
              <a:t>6</a:t>
            </a:fld>
            <a:endParaRPr lang="nb-NO"/>
          </a:p>
        </p:txBody>
      </p:sp>
      <p:sp>
        <p:nvSpPr>
          <p:cNvPr id="5" name="TextBox 7">
            <a:extLst>
              <a:ext uri="{FF2B5EF4-FFF2-40B4-BE49-F238E27FC236}">
                <a16:creationId xmlns:a16="http://schemas.microsoft.com/office/drawing/2014/main" id="{45A80139-1156-4F79-956A-5201D269CB9C}"/>
              </a:ext>
            </a:extLst>
          </p:cNvPr>
          <p:cNvSpPr txBox="1">
            <a:spLocks noGrp="1"/>
          </p:cNvSpPr>
          <p:nvPr>
            <p:ph type="body" idx="1"/>
          </p:nvPr>
        </p:nvSpPr>
        <p:spPr>
          <a:xfrm>
            <a:off x="291830" y="6326246"/>
            <a:ext cx="6245156" cy="1997919"/>
          </a:xfrm>
          <a:prstGeom prst="rect">
            <a:avLst/>
          </a:prstGeom>
          <a:noFill/>
        </p:spPr>
        <p:txBody>
          <a:bodyPr wrap="square" lIns="91440" tIns="45720" rIns="91440" bIns="45720" rtlCol="0" anchor="t">
            <a:spAutoFit/>
          </a:bodyPr>
          <a:lstStyle/>
          <a:p>
            <a:pPr>
              <a:lnSpc>
                <a:spcPct val="150000"/>
              </a:lnSpc>
            </a:pPr>
            <a:r>
              <a:rPr lang="nb-NO" sz="1400" b="1" dirty="0">
                <a:ea typeface="Lato Light"/>
                <a:cs typeface="Arial"/>
              </a:rPr>
              <a:t>Noen viktige punkter:</a:t>
            </a:r>
          </a:p>
          <a:p>
            <a:pPr marL="171450" indent="-171450">
              <a:lnSpc>
                <a:spcPct val="150000"/>
              </a:lnSpc>
              <a:buFont typeface="Arial" panose="020B0604020202020204" pitchFamily="34" charset="0"/>
              <a:buChar char="•"/>
            </a:pPr>
            <a:r>
              <a:rPr lang="nb-NO" sz="1400" dirty="0">
                <a:ea typeface="Lato Light"/>
                <a:cs typeface="Arial"/>
              </a:rPr>
              <a:t>Du kan tjene opp pensjon i folketrygden og tjenestepensjon fra fylte 13 år.  </a:t>
            </a:r>
          </a:p>
          <a:p>
            <a:pPr marL="171450" indent="-171450">
              <a:lnSpc>
                <a:spcPct val="150000"/>
              </a:lnSpc>
              <a:buFont typeface="Arial" panose="020B0604020202020204" pitchFamily="34" charset="0"/>
              <a:buChar char="•"/>
            </a:pPr>
            <a:r>
              <a:rPr lang="nb-NO" sz="1400" dirty="0">
                <a:ea typeface="Lato Light"/>
                <a:cs typeface="Arial"/>
              </a:rPr>
              <a:t>Du må vurdere om du har behov for å spare selv utover folketrygd og forsikringer du har gjennom jobben.</a:t>
            </a:r>
          </a:p>
          <a:p>
            <a:pPr marL="171450" indent="-171450">
              <a:lnSpc>
                <a:spcPct val="150000"/>
              </a:lnSpc>
              <a:buFont typeface="Arial" panose="020B0604020202020204" pitchFamily="34" charset="0"/>
              <a:buChar char="•"/>
            </a:pPr>
            <a:r>
              <a:rPr lang="nb-NO" sz="1400" dirty="0">
                <a:ea typeface="Lato Light" charset="0"/>
                <a:cs typeface="Arial" panose="020B0604020202020204" pitchFamily="34" charset="0"/>
              </a:rPr>
              <a:t>Mange arbeidsgivere unnlater å registrere pensjonsrettigheter, selv om de har plikt til det. Sjekk at dine rettigheter faktisk er registrert på nettportalene til NAV og Norsk Pensjon.</a:t>
            </a:r>
          </a:p>
        </p:txBody>
      </p:sp>
      <p:sp>
        <p:nvSpPr>
          <p:cNvPr id="6" name="TextBox 7">
            <a:extLst>
              <a:ext uri="{FF2B5EF4-FFF2-40B4-BE49-F238E27FC236}">
                <a16:creationId xmlns:a16="http://schemas.microsoft.com/office/drawing/2014/main" id="{29639071-EC26-42A1-A276-03C0706D790F}"/>
              </a:ext>
            </a:extLst>
          </p:cNvPr>
          <p:cNvSpPr txBox="1"/>
          <p:nvPr/>
        </p:nvSpPr>
        <p:spPr>
          <a:xfrm>
            <a:off x="291830" y="4872976"/>
            <a:ext cx="6070059" cy="1351588"/>
          </a:xfrm>
          <a:prstGeom prst="rect">
            <a:avLst/>
          </a:prstGeom>
          <a:noFill/>
        </p:spPr>
        <p:txBody>
          <a:bodyPr wrap="square" lIns="91440" tIns="45720" rIns="91440" bIns="45720" rtlCol="0" anchor="t">
            <a:spAutoFit/>
          </a:bodyPr>
          <a:lstStyle/>
          <a:p>
            <a:pPr>
              <a:lnSpc>
                <a:spcPct val="150000"/>
              </a:lnSpc>
            </a:pPr>
            <a:r>
              <a:rPr lang="nb-NO" sz="1400">
                <a:ea typeface="Lato Light"/>
                <a:cs typeface="Arial"/>
              </a:rPr>
              <a:t>Pensjon får du fra folketrygden og tjenestepensjon gjennom nåværende og tidligere arbeidsgivere (eller AFP). Du kan ha tjente opp pensjonsrettigheter fra tidligere arbeidsgivere i offentlig eller privat sektor. I tillegg kan du ha individuelle pensjonsordninger (egen  pensjonssparing). </a:t>
            </a:r>
            <a:endParaRPr lang="nb-NO" sz="1400">
              <a:ea typeface="Lato Light" charset="0"/>
              <a:cs typeface="Arial" panose="020B0604020202020204" pitchFamily="34" charset="0"/>
            </a:endParaRPr>
          </a:p>
        </p:txBody>
      </p:sp>
      <p:sp>
        <p:nvSpPr>
          <p:cNvPr id="3" name="TekstSylinder 2">
            <a:extLst>
              <a:ext uri="{FF2B5EF4-FFF2-40B4-BE49-F238E27FC236}">
                <a16:creationId xmlns:a16="http://schemas.microsoft.com/office/drawing/2014/main" id="{FE16E937-7C63-C889-D9F8-A16D959773C3}"/>
              </a:ext>
            </a:extLst>
          </p:cNvPr>
          <p:cNvSpPr txBox="1"/>
          <p:nvPr/>
        </p:nvSpPr>
        <p:spPr>
          <a:xfrm>
            <a:off x="82685" y="4463517"/>
            <a:ext cx="6488348" cy="307777"/>
          </a:xfrm>
          <a:prstGeom prst="rect">
            <a:avLst/>
          </a:prstGeom>
          <a:noFill/>
        </p:spPr>
        <p:txBody>
          <a:bodyPr wrap="square" rtlCol="0">
            <a:spAutoFit/>
          </a:bodyPr>
          <a:lstStyle/>
          <a:p>
            <a:r>
              <a:rPr lang="nb-NO" sz="1400"/>
              <a:t>I dette bildet får du en oversikt over hvordan pensjonssystemet er bygget opp:</a:t>
            </a:r>
          </a:p>
        </p:txBody>
      </p:sp>
    </p:spTree>
    <p:extLst>
      <p:ext uri="{BB962C8B-B14F-4D97-AF65-F5344CB8AC3E}">
        <p14:creationId xmlns:p14="http://schemas.microsoft.com/office/powerpoint/2010/main" val="401208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71575"/>
            <a:ext cx="5486400" cy="3086100"/>
          </a:xfrm>
        </p:spPr>
      </p:sp>
      <p:sp>
        <p:nvSpPr>
          <p:cNvPr id="4" name="Plassholder for lysbildenummer 3"/>
          <p:cNvSpPr>
            <a:spLocks noGrp="1"/>
          </p:cNvSpPr>
          <p:nvPr>
            <p:ph type="sldNum" sz="quarter" idx="5"/>
          </p:nvPr>
        </p:nvSpPr>
        <p:spPr/>
        <p:txBody>
          <a:bodyPr/>
          <a:lstStyle/>
          <a:p>
            <a:fld id="{B6DDF320-6F70-4E3F-8DCF-7ADA787EB48B}" type="slidenum">
              <a:rPr lang="nb-NO" smtClean="0"/>
              <a:t>7</a:t>
            </a:fld>
            <a:endParaRPr lang="nb-NO"/>
          </a:p>
        </p:txBody>
      </p:sp>
      <p:sp>
        <p:nvSpPr>
          <p:cNvPr id="5" name="Plassholder for notater 4">
            <a:extLst>
              <a:ext uri="{FF2B5EF4-FFF2-40B4-BE49-F238E27FC236}">
                <a16:creationId xmlns:a16="http://schemas.microsoft.com/office/drawing/2014/main" id="{58C73CBD-4B3A-75E9-C770-9235F7924125}"/>
              </a:ext>
            </a:extLst>
          </p:cNvPr>
          <p:cNvSpPr txBox="1">
            <a:spLocks noGrp="1"/>
          </p:cNvSpPr>
          <p:nvPr>
            <p:ph type="body" idx="1"/>
          </p:nvPr>
        </p:nvSpPr>
        <p:spPr>
          <a:xfrm flipH="1">
            <a:off x="685800" y="4400550"/>
            <a:ext cx="5486400" cy="3600450"/>
          </a:xfrm>
          <a:prstGeom prst="rect">
            <a:avLst/>
          </a:prstGeom>
          <a:noFill/>
        </p:spPr>
        <p:txBody>
          <a:bodyPr wrap="square" rtlCol="0">
            <a:spAutoFit/>
          </a:bodyPr>
          <a:lstStyle/>
          <a:p>
            <a:pPr>
              <a:lnSpc>
                <a:spcPct val="107000"/>
              </a:lnSpc>
              <a:spcAft>
                <a:spcPts val="800"/>
              </a:spcAft>
            </a:pPr>
            <a:r>
              <a:rPr lang="nb-NO" sz="1000" dirty="0">
                <a:effectLst/>
                <a:ea typeface="Calibri" panose="020F0502020204030204" pitchFamily="34" charset="0"/>
                <a:cs typeface="Arial" panose="020B0604020202020204" pitchFamily="34" charset="0"/>
              </a:rPr>
              <a:t>Her er noen aktuelle økonomiske problemstillinger for ulike aldersgrupper: </a:t>
            </a:r>
          </a:p>
          <a:p>
            <a:pPr>
              <a:lnSpc>
                <a:spcPct val="107000"/>
              </a:lnSpc>
              <a:spcAft>
                <a:spcPts val="800"/>
              </a:spcAft>
            </a:pPr>
            <a:r>
              <a:rPr lang="nb-NO" sz="1000" b="1" dirty="0">
                <a:effectLst/>
                <a:ea typeface="Calibri" panose="020F0502020204030204" pitchFamily="34" charset="0"/>
                <a:cs typeface="Arial" panose="020B0604020202020204" pitchFamily="34" charset="0"/>
              </a:rPr>
              <a:t>Ungdom 13-20 år: </a:t>
            </a:r>
            <a:r>
              <a:rPr lang="nb-NO" sz="1000" kern="1200" dirty="0">
                <a:solidFill>
                  <a:srgbClr val="000000"/>
                </a:solidFill>
                <a:effectLst/>
                <a:ea typeface="Lato Light" panose="020B0604020202020204" pitchFamily="34" charset="0"/>
                <a:cs typeface="Arial" panose="020B0604020202020204" pitchFamily="34" charset="0"/>
              </a:rPr>
              <a:t>Er du under utdanning og/eller i arbeid? Skal du spare til egen bolig/ BSU? Har du studielån? Husk at folketrygd og tjenestepensjon gjelder fra 13 år. Vurder ditt behov for Egen sparing? Egen uføreforsikring? Egen ulykkesforsikring? Reise-/fritidsforsikringer? </a:t>
            </a:r>
            <a:endParaRPr lang="nb-NO" sz="1000" dirty="0">
              <a:effectLst/>
              <a:ea typeface="Calibri" panose="020F0502020204030204" pitchFamily="34" charset="0"/>
              <a:cs typeface="Arial" panose="020B0604020202020204" pitchFamily="34" charset="0"/>
            </a:endParaRPr>
          </a:p>
          <a:p>
            <a:pPr>
              <a:lnSpc>
                <a:spcPct val="150000"/>
              </a:lnSpc>
              <a:spcAft>
                <a:spcPts val="800"/>
              </a:spcAft>
            </a:pPr>
            <a:r>
              <a:rPr lang="nb-NO" sz="1000" b="1" kern="1200" dirty="0">
                <a:solidFill>
                  <a:srgbClr val="000000"/>
                </a:solidFill>
                <a:effectLst/>
                <a:ea typeface="Lato Light" panose="020B0604020202020204" pitchFamily="34" charset="0"/>
                <a:cs typeface="Times New Roman" panose="02020603050405020304" pitchFamily="18" charset="0"/>
              </a:rPr>
              <a:t>Unge i etableringsfasen 20-35 år: </a:t>
            </a:r>
            <a:r>
              <a:rPr lang="nb-NO" sz="1000" kern="1200" dirty="0">
                <a:solidFill>
                  <a:srgbClr val="000000"/>
                </a:solidFill>
                <a:effectLst/>
                <a:ea typeface="Lato Light" panose="020B0604020202020204" pitchFamily="34" charset="0"/>
                <a:cs typeface="Times New Roman" panose="02020603050405020304" pitchFamily="18" charset="0"/>
              </a:rPr>
              <a:t>Er du under utdanning og/eller i arbeid? Skal du spare til egen bolig/ BSU? Har du studielån? Husk at folketrygd og tjenestepensjon gjelder fra 13 år. Vurder ditt behov for Egen sparing? Egen uføreforsikring? Egen ulykkesforsikring? Reise-/fritidsforsikringer? </a:t>
            </a:r>
            <a:endParaRPr lang="nb-NO" sz="1000" dirty="0">
              <a:effectLst/>
              <a:ea typeface="Calibri" panose="020F0502020204030204" pitchFamily="34" charset="0"/>
              <a:cs typeface="Times New Roman" panose="02020603050405020304" pitchFamily="18" charset="0"/>
            </a:endParaRPr>
          </a:p>
          <a:p>
            <a:pPr>
              <a:lnSpc>
                <a:spcPct val="150000"/>
              </a:lnSpc>
              <a:spcAft>
                <a:spcPts val="800"/>
              </a:spcAft>
            </a:pPr>
            <a:r>
              <a:rPr lang="nb-NO" sz="1000" b="1" kern="1200" dirty="0">
                <a:solidFill>
                  <a:srgbClr val="000000"/>
                </a:solidFill>
                <a:effectLst/>
                <a:ea typeface="Lato Light" panose="020B0604020202020204" pitchFamily="34" charset="0"/>
                <a:cs typeface="Times New Roman" panose="02020603050405020304" pitchFamily="18" charset="0"/>
              </a:rPr>
              <a:t>«Midt i livet» 35-55 år: </a:t>
            </a:r>
            <a:r>
              <a:rPr lang="nb-NO" sz="1000" kern="1200" dirty="0">
                <a:solidFill>
                  <a:srgbClr val="000000"/>
                </a:solidFill>
                <a:effectLst/>
                <a:ea typeface="Lato Light" panose="020B0604020202020204" pitchFamily="34" charset="0"/>
                <a:cs typeface="Times New Roman" panose="02020603050405020304" pitchFamily="18" charset="0"/>
              </a:rPr>
              <a:t>Er du i arbeid? Har du familie og forsørgeransvar? Skal du spare til egen bolig? Har du kjøpt egen bolig? Husk på hjem-/innboforsikring. Har du studielån, boliglån eller annen gjeld? Sjekk opptjeningen din i folketrygd og tjenestepensjon. Vurder ditt behov for Egen sparing? Egen uføreforsikring? Egen ulykkesforsikring? </a:t>
            </a:r>
            <a:r>
              <a:rPr lang="nb-NO" sz="1000" kern="1200" dirty="0" err="1">
                <a:solidFill>
                  <a:srgbClr val="000000"/>
                </a:solidFill>
                <a:effectLst/>
                <a:ea typeface="Lato Light" panose="020B0604020202020204" pitchFamily="34" charset="0"/>
                <a:cs typeface="Times New Roman" panose="02020603050405020304" pitchFamily="18" charset="0"/>
              </a:rPr>
              <a:t>Etterlatteforsikringer</a:t>
            </a:r>
            <a:r>
              <a:rPr lang="nb-NO" sz="1000" kern="1200" dirty="0">
                <a:solidFill>
                  <a:srgbClr val="000000"/>
                </a:solidFill>
                <a:effectLst/>
                <a:ea typeface="Lato Light" panose="020B0604020202020204" pitchFamily="34" charset="0"/>
                <a:cs typeface="Times New Roman" panose="02020603050405020304" pitchFamily="18" charset="0"/>
              </a:rPr>
              <a:t>? Reise-/fritidsforsikringer? Barneforsikringer?</a:t>
            </a:r>
            <a:endParaRPr lang="nb-NO" sz="1000" dirty="0">
              <a:effectLst/>
              <a:ea typeface="Calibri" panose="020F0502020204030204" pitchFamily="34" charset="0"/>
              <a:cs typeface="Times New Roman" panose="02020603050405020304" pitchFamily="18" charset="0"/>
            </a:endParaRPr>
          </a:p>
          <a:p>
            <a:pPr>
              <a:lnSpc>
                <a:spcPct val="150000"/>
              </a:lnSpc>
              <a:spcAft>
                <a:spcPts val="800"/>
              </a:spcAft>
            </a:pPr>
            <a:r>
              <a:rPr lang="nb-NO" sz="1000" b="1" kern="1200" dirty="0">
                <a:solidFill>
                  <a:srgbClr val="000000"/>
                </a:solidFill>
                <a:effectLst/>
                <a:ea typeface="Lato Light" panose="020B0604020202020204" pitchFamily="34" charset="0"/>
                <a:cs typeface="Times New Roman" panose="02020603050405020304" pitchFamily="18" charset="0"/>
              </a:rPr>
              <a:t>Forberedelse til pensjonsalder 55-61 år: </a:t>
            </a:r>
            <a:r>
              <a:rPr lang="nb-NO" sz="1000" kern="1200" dirty="0">
                <a:solidFill>
                  <a:srgbClr val="000000"/>
                </a:solidFill>
                <a:effectLst/>
                <a:ea typeface="Lato Light" panose="020B0604020202020204" pitchFamily="34" charset="0"/>
                <a:cs typeface="Times New Roman" panose="02020603050405020304" pitchFamily="18" charset="0"/>
              </a:rPr>
              <a:t>Er du i arbeid? Har du familie og forsørgeransvar? Hvor lenge skal du jobbe? Når skal du ta ut pensjon? Skal du spare til egen bolig? Eier du egen bolig? Husk hjem-/innboforsikring. I denne livsfasen er de vanlig å ha lavere gjeldsgrad. Sjekk opptjeningen din i folketrygd og tjenestepensjon. Vurder ditt behov for Egen sparing? Egen uføreforsikring? Egen ulykkesforsikring? </a:t>
            </a:r>
            <a:r>
              <a:rPr lang="nb-NO" sz="1000" kern="1200" dirty="0" err="1">
                <a:solidFill>
                  <a:srgbClr val="000000"/>
                </a:solidFill>
                <a:effectLst/>
                <a:ea typeface="Lato Light" panose="020B0604020202020204" pitchFamily="34" charset="0"/>
                <a:cs typeface="Times New Roman" panose="02020603050405020304" pitchFamily="18" charset="0"/>
              </a:rPr>
              <a:t>Etterlatteforsikring</a:t>
            </a:r>
            <a:r>
              <a:rPr lang="nb-NO" sz="1000" kern="1200" dirty="0">
                <a:solidFill>
                  <a:srgbClr val="000000"/>
                </a:solidFill>
                <a:effectLst/>
                <a:ea typeface="Lato Light" panose="020B0604020202020204" pitchFamily="34" charset="0"/>
                <a:cs typeface="Times New Roman" panose="02020603050405020304" pitchFamily="18" charset="0"/>
              </a:rPr>
              <a:t>? Reise-/fritidsforsikringer? Barneforsikringer?</a:t>
            </a:r>
            <a:endParaRPr lang="nb-NO" sz="1000" dirty="0">
              <a:effectLst/>
              <a:ea typeface="Calibri" panose="020F0502020204030204" pitchFamily="34" charset="0"/>
              <a:cs typeface="Times New Roman" panose="02020603050405020304" pitchFamily="18" charset="0"/>
            </a:endParaRPr>
          </a:p>
          <a:p>
            <a:pPr>
              <a:lnSpc>
                <a:spcPct val="107000"/>
              </a:lnSpc>
              <a:spcAft>
                <a:spcPts val="800"/>
              </a:spcAft>
            </a:pPr>
            <a:r>
              <a:rPr lang="nb-NO" sz="1000" b="1" dirty="0">
                <a:effectLst/>
                <a:ea typeface="Calibri" panose="020F0502020204030204" pitchFamily="34" charset="0"/>
                <a:cs typeface="Times New Roman" panose="02020603050405020304" pitchFamily="18" charset="0"/>
              </a:rPr>
              <a:t>Mulighet til å ta ut pensjon 62 år og eldre: </a:t>
            </a:r>
            <a:r>
              <a:rPr lang="nb-NO" sz="1000" kern="1200" dirty="0">
                <a:solidFill>
                  <a:srgbClr val="000000"/>
                </a:solidFill>
                <a:effectLst/>
                <a:ea typeface="Lato Light" panose="020B0604020202020204" pitchFamily="34" charset="0"/>
                <a:cs typeface="Times New Roman" panose="02020603050405020304" pitchFamily="18" charset="0"/>
              </a:rPr>
              <a:t>Er du i arbeid? Har du familie og forsørgeransvar? Hjem-/innboforsikring. Mulig å kombinere arbeid og uttak av pensjon. Å ikke ta ut pensjon er også et valg. Hvor lenge skal du jobbe og når skal du ta ut pensjon? Fortsetter du å jobbe, tjener du også opp videre pensjon (normalt til fylte 75 år). Slutter du å jobbe, faller andre arbeidsrelaterte forsikringer bort. Vurder derfor dine forsikringsbehov på nytt, hvis du slutter i jobb. Vurder følgende: Reise-/fritidsforsikringer? Barneforsikringer? Planlegging av arv? </a:t>
            </a:r>
            <a:endParaRPr lang="nb-NO" sz="1000" dirty="0">
              <a:effectLst/>
              <a:ea typeface="Calibri" panose="020F0502020204030204" pitchFamily="34" charset="0"/>
              <a:cs typeface="Times New Roman" panose="02020603050405020304" pitchFamily="18" charset="0"/>
            </a:endParaRPr>
          </a:p>
          <a:p>
            <a:pPr>
              <a:lnSpc>
                <a:spcPct val="107000"/>
              </a:lnSpc>
              <a:spcAft>
                <a:spcPts val="800"/>
              </a:spcAft>
            </a:pPr>
            <a:r>
              <a:rPr lang="nb-NO"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100" dirty="0"/>
              <a:t> </a:t>
            </a:r>
          </a:p>
        </p:txBody>
      </p:sp>
    </p:spTree>
    <p:extLst>
      <p:ext uri="{BB962C8B-B14F-4D97-AF65-F5344CB8AC3E}">
        <p14:creationId xmlns:p14="http://schemas.microsoft.com/office/powerpoint/2010/main" val="379811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000" b="1" dirty="0">
                <a:effectLst/>
                <a:latin typeface="Calibri" panose="020F0502020204030204" pitchFamily="34" charset="0"/>
                <a:ea typeface="Calibri" panose="020F0502020204030204" pitchFamily="34" charset="0"/>
                <a:cs typeface="Times New Roman" panose="02020603050405020304" pitchFamily="18" charset="0"/>
              </a:rPr>
              <a:t>Hva skjer hvis du blir syk eller ufør?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000" b="1" dirty="0">
                <a:effectLst/>
                <a:latin typeface="Calibri" panose="020F0502020204030204" pitchFamily="34" charset="0"/>
                <a:ea typeface="Calibri" panose="020F0502020204030204" pitchFamily="34" charset="0"/>
                <a:cs typeface="Times New Roman" panose="02020603050405020304" pitchFamily="18" charset="0"/>
              </a:rPr>
              <a:t>Folketrygden</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000" dirty="0">
                <a:effectLst/>
                <a:latin typeface="Calibri" panose="020F0502020204030204" pitchFamily="34" charset="0"/>
                <a:ea typeface="Calibri" panose="020F0502020204030204" pitchFamily="34" charset="0"/>
                <a:cs typeface="Times New Roman" panose="02020603050405020304" pitchFamily="18" charset="0"/>
              </a:rPr>
              <a:t>Sykepenger kan gis ved sykdom i inntil ett år</a:t>
            </a:r>
          </a:p>
          <a:p>
            <a:pPr marL="342900" lvl="0" indent="-342900">
              <a:lnSpc>
                <a:spcPct val="107000"/>
              </a:lnSpc>
              <a:buFont typeface="+mj-lt"/>
              <a:buAutoNum type="arabicPeriod"/>
            </a:pPr>
            <a:r>
              <a:rPr lang="nb-NO" sz="1000" dirty="0">
                <a:effectLst/>
                <a:latin typeface="Calibri" panose="020F0502020204030204" pitchFamily="34" charset="0"/>
                <a:ea typeface="Calibri" panose="020F0502020204030204" pitchFamily="34" charset="0"/>
                <a:cs typeface="Times New Roman" panose="02020603050405020304" pitchFamily="18" charset="0"/>
              </a:rPr>
              <a:t>Arbeidsavklaringspenger (AAP) kan innvilges inntil 3 år etter sykepengeperioden</a:t>
            </a:r>
          </a:p>
          <a:p>
            <a:pPr marL="342900" lvl="0" indent="-342900">
              <a:lnSpc>
                <a:spcPct val="107000"/>
              </a:lnSpc>
              <a:buFont typeface="+mj-lt"/>
              <a:buAutoNum type="arabicPeriod"/>
            </a:pPr>
            <a:r>
              <a:rPr lang="nb-NO" sz="1000" dirty="0">
                <a:effectLst/>
                <a:latin typeface="Calibri" panose="020F0502020204030204" pitchFamily="34" charset="0"/>
                <a:ea typeface="Calibri" panose="020F0502020204030204" pitchFamily="34" charset="0"/>
                <a:cs typeface="Times New Roman" panose="02020603050405020304" pitchFamily="18" charset="0"/>
              </a:rPr>
              <a:t>Uføretrygd i folketrygden og uførepensjon kan innvilges ved varig uførhet inntil fylte 67 år</a:t>
            </a:r>
          </a:p>
          <a:p>
            <a:pPr marL="342900" lvl="0" indent="-342900">
              <a:lnSpc>
                <a:spcPct val="107000"/>
              </a:lnSpc>
              <a:spcAft>
                <a:spcPts val="800"/>
              </a:spcAft>
              <a:buFont typeface="+mj-lt"/>
              <a:buAutoNum type="arabicPeriod"/>
            </a:pPr>
            <a:r>
              <a:rPr lang="nb-NO" sz="1000" dirty="0">
                <a:effectLst/>
                <a:latin typeface="Calibri" panose="020F0502020204030204" pitchFamily="34" charset="0"/>
                <a:ea typeface="Calibri" panose="020F0502020204030204" pitchFamily="34" charset="0"/>
                <a:cs typeface="Times New Roman" panose="02020603050405020304" pitchFamily="18" charset="0"/>
              </a:rPr>
              <a:t>Uføre overføres til ordninger for alderspensjon fra fylte 67 år</a:t>
            </a: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Vurder om ytelsene i folketrygden og fra arbeidsgivers forsikrings- og pensjonsordning er tilstrekkelig dersom du skulle bli ufør. Det er mulig å tegne individuelle forsikringer for uførhet og til etterlatte hvis du skulle dø.</a:t>
            </a:r>
          </a:p>
          <a:p>
            <a:pPr>
              <a:lnSpc>
                <a:spcPct val="107000"/>
              </a:lnSpc>
              <a:spcAft>
                <a:spcPts val="800"/>
              </a:spcAft>
            </a:pPr>
            <a:r>
              <a:rPr lang="nb-NO" sz="1000" b="1" dirty="0">
                <a:effectLst/>
                <a:latin typeface="Calibri" panose="020F0502020204030204" pitchFamily="34" charset="0"/>
                <a:ea typeface="Calibri" panose="020F0502020204030204" pitchFamily="34" charset="0"/>
                <a:cs typeface="Times New Roman" panose="02020603050405020304" pitchFamily="18" charset="0"/>
              </a:rPr>
              <a:t>Uføredekning gjennom arbeidsgiver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Dersom du har uførepensjon i din nåværende eller tidligere tjenestepensjonsordning, kan du i tillegg til ytelser fra folketrygden ha rett på utbetaling fra disse ved uførhet.</a:t>
            </a:r>
          </a:p>
          <a:p>
            <a:pPr>
              <a:lnSpc>
                <a:spcPct val="107000"/>
              </a:lnSpc>
              <a:spcAft>
                <a:spcPts val="800"/>
              </a:spcAft>
            </a:pPr>
            <a:r>
              <a:rPr lang="nb-NO" sz="1000" b="1" dirty="0">
                <a:effectLst/>
                <a:latin typeface="Calibri" panose="020F0502020204030204" pitchFamily="34" charset="0"/>
                <a:ea typeface="Calibri" panose="020F0502020204030204" pitchFamily="34" charset="0"/>
                <a:cs typeface="Times New Roman" panose="02020603050405020304" pitchFamily="18" charset="0"/>
              </a:rPr>
              <a:t>Egne forsikringer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De som har tegnet egen forsikring mot uførhet kan ha rett på utbetaling fra slike ordninger ved uførhet, enten som engangsutbetaling eller som pensjonsytelse over flere år avhengig av type ordning. </a:t>
            </a:r>
          </a:p>
          <a:p>
            <a:endParaRPr lang="nb-NO" dirty="0"/>
          </a:p>
        </p:txBody>
      </p:sp>
      <p:sp>
        <p:nvSpPr>
          <p:cNvPr id="4" name="Plassholder for lysbildenummer 3"/>
          <p:cNvSpPr>
            <a:spLocks noGrp="1"/>
          </p:cNvSpPr>
          <p:nvPr>
            <p:ph type="sldNum" sz="quarter" idx="5"/>
          </p:nvPr>
        </p:nvSpPr>
        <p:spPr/>
        <p:txBody>
          <a:bodyPr/>
          <a:lstStyle/>
          <a:p>
            <a:fld id="{B6DDF320-6F70-4E3F-8DCF-7ADA787EB48B}" type="slidenum">
              <a:rPr lang="nb-NO" smtClean="0"/>
              <a:t>8</a:t>
            </a:fld>
            <a:endParaRPr lang="nb-NO"/>
          </a:p>
        </p:txBody>
      </p:sp>
    </p:spTree>
    <p:extLst>
      <p:ext uri="{BB962C8B-B14F-4D97-AF65-F5344CB8AC3E}">
        <p14:creationId xmlns:p14="http://schemas.microsoft.com/office/powerpoint/2010/main" val="182989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Mer informasjon finner du her:</a:t>
            </a:r>
          </a:p>
          <a:p>
            <a:r>
              <a:rPr lang="nb-NO" dirty="0"/>
              <a:t>https://www.finansnorge.no/artikler/2023/05/gar-pensjonsdrommene-dine-i-oppfyllelse/</a:t>
            </a:r>
          </a:p>
          <a:p>
            <a:endParaRPr lang="nb-NO" dirty="0"/>
          </a:p>
        </p:txBody>
      </p:sp>
      <p:sp>
        <p:nvSpPr>
          <p:cNvPr id="4" name="Plassholder for lysbildenummer 3"/>
          <p:cNvSpPr>
            <a:spLocks noGrp="1"/>
          </p:cNvSpPr>
          <p:nvPr>
            <p:ph type="sldNum" sz="quarter" idx="5"/>
          </p:nvPr>
        </p:nvSpPr>
        <p:spPr/>
        <p:txBody>
          <a:bodyPr/>
          <a:lstStyle/>
          <a:p>
            <a:fld id="{B6DDF320-6F70-4E3F-8DCF-7ADA787EB48B}" type="slidenum">
              <a:rPr lang="nb-NO" smtClean="0"/>
              <a:t>9</a:t>
            </a:fld>
            <a:endParaRPr lang="nb-NO"/>
          </a:p>
        </p:txBody>
      </p:sp>
    </p:spTree>
    <p:extLst>
      <p:ext uri="{BB962C8B-B14F-4D97-AF65-F5344CB8AC3E}">
        <p14:creationId xmlns:p14="http://schemas.microsoft.com/office/powerpoint/2010/main" val="16750932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pic>
        <p:nvPicPr>
          <p:cNvPr id="5" name="Bilde 4" descr="Et bilde som inneholder utendørs, vann, bro, skip&#10;&#10;Automatisk generert beskrivelse">
            <a:extLst>
              <a:ext uri="{FF2B5EF4-FFF2-40B4-BE49-F238E27FC236}">
                <a16:creationId xmlns:a16="http://schemas.microsoft.com/office/drawing/2014/main" id="{248DA61B-EE3A-4C4A-A116-E9145AD689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6" name="Rektangel 5">
            <a:extLst>
              <a:ext uri="{FF2B5EF4-FFF2-40B4-BE49-F238E27FC236}">
                <a16:creationId xmlns:a16="http://schemas.microsoft.com/office/drawing/2014/main" id="{49A5B05D-5D82-437A-A2A6-81AE9F3DA412}"/>
              </a:ext>
            </a:extLst>
          </p:cNvPr>
          <p:cNvSpPr/>
          <p:nvPr userDrawn="1"/>
        </p:nvSpPr>
        <p:spPr>
          <a:xfrm>
            <a:off x="7239000" y="0"/>
            <a:ext cx="4953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7" name="TekstSylinder 6">
            <a:extLst>
              <a:ext uri="{FF2B5EF4-FFF2-40B4-BE49-F238E27FC236}">
                <a16:creationId xmlns:a16="http://schemas.microsoft.com/office/drawing/2014/main" id="{D1FC2130-187D-4924-B97C-33F0BEFC79EF}"/>
              </a:ext>
            </a:extLst>
          </p:cNvPr>
          <p:cNvSpPr txBox="1"/>
          <p:nvPr userDrawn="1"/>
        </p:nvSpPr>
        <p:spPr>
          <a:xfrm>
            <a:off x="7581900" y="914400"/>
            <a:ext cx="4457700" cy="1569660"/>
          </a:xfrm>
          <a:prstGeom prst="rect">
            <a:avLst/>
          </a:prstGeom>
          <a:noFill/>
        </p:spPr>
        <p:txBody>
          <a:bodyPr wrap="square" rtlCol="0">
            <a:spAutoFit/>
          </a:bodyPr>
          <a:lstStyle/>
          <a:p>
            <a:r>
              <a:rPr lang="nb-NO" sz="4800">
                <a:solidFill>
                  <a:schemeClr val="bg2"/>
                </a:solidFill>
                <a:latin typeface="Arial" panose="020B0604020202020204" pitchFamily="34" charset="0"/>
                <a:cs typeface="Arial" panose="020B0604020202020204" pitchFamily="34" charset="0"/>
              </a:rPr>
              <a:t>Tittel på presentasjonen</a:t>
            </a:r>
            <a:endParaRPr lang="en-US" sz="4800">
              <a:solidFill>
                <a:schemeClr val="bg2"/>
              </a:solidFill>
              <a:latin typeface="Arial" panose="020B0604020202020204" pitchFamily="34" charset="0"/>
              <a:cs typeface="Arial" panose="020B0604020202020204" pitchFamily="34" charset="0"/>
            </a:endParaRPr>
          </a:p>
        </p:txBody>
      </p:sp>
      <p:sp>
        <p:nvSpPr>
          <p:cNvPr id="10" name="TekstSylinder 9">
            <a:extLst>
              <a:ext uri="{FF2B5EF4-FFF2-40B4-BE49-F238E27FC236}">
                <a16:creationId xmlns:a16="http://schemas.microsoft.com/office/drawing/2014/main" id="{C7B7BCB4-B950-4923-B617-6603832F0F37}"/>
              </a:ext>
            </a:extLst>
          </p:cNvPr>
          <p:cNvSpPr txBox="1"/>
          <p:nvPr userDrawn="1"/>
        </p:nvSpPr>
        <p:spPr>
          <a:xfrm>
            <a:off x="7681912" y="3136850"/>
            <a:ext cx="2847975" cy="523220"/>
          </a:xfrm>
          <a:prstGeom prst="rect">
            <a:avLst/>
          </a:prstGeom>
          <a:noFill/>
        </p:spPr>
        <p:txBody>
          <a:bodyPr wrap="square" rtlCol="0">
            <a:spAutoFit/>
          </a:bodyPr>
          <a:lstStyle/>
          <a:p>
            <a:r>
              <a:rPr lang="nb-NO" sz="2800">
                <a:solidFill>
                  <a:schemeClr val="bg2"/>
                </a:solidFill>
                <a:latin typeface="Arial" panose="020B0604020202020204" pitchFamily="34" charset="0"/>
                <a:cs typeface="Arial" panose="020B0604020202020204" pitchFamily="34" charset="0"/>
              </a:rPr>
              <a:t>Undertittel</a:t>
            </a:r>
            <a:endParaRPr lang="en-US" sz="2800">
              <a:solidFill>
                <a:schemeClr val="bg2"/>
              </a:solidFill>
              <a:latin typeface="Arial" panose="020B0604020202020204" pitchFamily="34" charset="0"/>
              <a:cs typeface="Arial" panose="020B0604020202020204" pitchFamily="34" charset="0"/>
            </a:endParaRPr>
          </a:p>
        </p:txBody>
      </p:sp>
      <p:pic>
        <p:nvPicPr>
          <p:cNvPr id="12" name="Grafikk 11">
            <a:extLst>
              <a:ext uri="{FF2B5EF4-FFF2-40B4-BE49-F238E27FC236}">
                <a16:creationId xmlns:a16="http://schemas.microsoft.com/office/drawing/2014/main" id="{464355F8-CE8A-41C0-A48C-E4B95BE33D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9489" y="6069741"/>
            <a:ext cx="2540795" cy="438393"/>
          </a:xfrm>
          <a:prstGeom prst="rect">
            <a:avLst/>
          </a:prstGeom>
        </p:spPr>
      </p:pic>
    </p:spTree>
    <p:extLst>
      <p:ext uri="{BB962C8B-B14F-4D97-AF65-F5344CB8AC3E}">
        <p14:creationId xmlns:p14="http://schemas.microsoft.com/office/powerpoint/2010/main" val="770340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Forsid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AB4C531A-B971-4C16-8FB3-550F8247D52F}"/>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10" name="Rektangel 9">
            <a:extLst>
              <a:ext uri="{FF2B5EF4-FFF2-40B4-BE49-F238E27FC236}">
                <a16:creationId xmlns:a16="http://schemas.microsoft.com/office/drawing/2014/main" id="{81F67127-2AAE-40C0-8379-5B0E7550E8E1}"/>
              </a:ext>
            </a:extLst>
          </p:cNvPr>
          <p:cNvSpPr/>
          <p:nvPr userDrawn="1"/>
        </p:nvSpPr>
        <p:spPr>
          <a:xfrm>
            <a:off x="1322773" y="752384"/>
            <a:ext cx="7093258" cy="4252404"/>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D7355BC-300E-4B9E-96DE-3E7D463A9C15}"/>
              </a:ext>
            </a:extLst>
          </p:cNvPr>
          <p:cNvSpPr>
            <a:spLocks noGrp="1"/>
          </p:cNvSpPr>
          <p:nvPr>
            <p:ph type="ctrTitle" hasCustomPrompt="1"/>
          </p:nvPr>
        </p:nvSpPr>
        <p:spPr>
          <a:xfrm>
            <a:off x="1722267" y="877825"/>
            <a:ext cx="5948040" cy="2418010"/>
          </a:xfrm>
        </p:spPr>
        <p:txBody>
          <a:bodyPr anchor="b">
            <a:normAutofit/>
          </a:bodyPr>
          <a:lstStyle>
            <a:lvl1pPr algn="l">
              <a:defRPr sz="5600">
                <a:solidFill>
                  <a:schemeClr val="bg1"/>
                </a:solidFill>
                <a:latin typeface="Arial" panose="020B0604020202020204" pitchFamily="34" charset="0"/>
                <a:cs typeface="Arial" panose="020B0604020202020204" pitchFamily="34" charset="0"/>
              </a:defRPr>
            </a:lvl1pPr>
          </a:lstStyle>
          <a:p>
            <a:r>
              <a:rPr lang="nb-NO"/>
              <a:t>Tittel på presentasjonen</a:t>
            </a:r>
            <a:endParaRPr lang="en-US"/>
          </a:p>
        </p:txBody>
      </p:sp>
      <p:sp>
        <p:nvSpPr>
          <p:cNvPr id="3" name="Undertittel 2">
            <a:extLst>
              <a:ext uri="{FF2B5EF4-FFF2-40B4-BE49-F238E27FC236}">
                <a16:creationId xmlns:a16="http://schemas.microsoft.com/office/drawing/2014/main" id="{5BDF8400-9977-466E-80E4-4BA648E2C5F2}"/>
              </a:ext>
            </a:extLst>
          </p:cNvPr>
          <p:cNvSpPr>
            <a:spLocks noGrp="1"/>
          </p:cNvSpPr>
          <p:nvPr>
            <p:ph type="subTitle" idx="1" hasCustomPrompt="1"/>
          </p:nvPr>
        </p:nvSpPr>
        <p:spPr>
          <a:xfrm>
            <a:off x="1722267" y="3553334"/>
            <a:ext cx="5948040" cy="1191827"/>
          </a:xfrm>
        </p:spPr>
        <p:txBody>
          <a:bodyPr/>
          <a:lstStyle>
            <a:lvl1pPr marL="0" indent="0" algn="l">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Undertittel </a:t>
            </a:r>
            <a:endParaRPr lang="en-US"/>
          </a:p>
        </p:txBody>
      </p:sp>
      <p:pic>
        <p:nvPicPr>
          <p:cNvPr id="12" name="Grafikk 11">
            <a:extLst>
              <a:ext uri="{FF2B5EF4-FFF2-40B4-BE49-F238E27FC236}">
                <a16:creationId xmlns:a16="http://schemas.microsoft.com/office/drawing/2014/main" id="{8AB421D6-E462-45C8-BC32-F3E732ED26A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2773" y="5822386"/>
            <a:ext cx="3283033" cy="566460"/>
          </a:xfrm>
          <a:prstGeom prst="rect">
            <a:avLst/>
          </a:prstGeom>
        </p:spPr>
      </p:pic>
    </p:spTree>
    <p:extLst>
      <p:ext uri="{BB962C8B-B14F-4D97-AF65-F5344CB8AC3E}">
        <p14:creationId xmlns:p14="http://schemas.microsoft.com/office/powerpoint/2010/main" val="1488930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80937F-B8CD-44C1-B87C-A76B28C5ACF3}"/>
              </a:ext>
            </a:extLst>
          </p:cNvPr>
          <p:cNvSpPr>
            <a:spLocks noGrp="1"/>
          </p:cNvSpPr>
          <p:nvPr>
            <p:ph type="title" hasCustomPrompt="1"/>
          </p:nvPr>
        </p:nvSpPr>
        <p:spPr/>
        <p:txBody>
          <a:bodyPr/>
          <a:lstStyle>
            <a:lvl1pPr>
              <a:defRPr>
                <a:solidFill>
                  <a:schemeClr val="tx2"/>
                </a:solidFill>
                <a:latin typeface="Arial" panose="020B0604020202020204" pitchFamily="34" charset="0"/>
                <a:cs typeface="Arial" panose="020B0604020202020204" pitchFamily="34" charset="0"/>
              </a:defRPr>
            </a:lvl1pPr>
          </a:lstStyle>
          <a:p>
            <a:r>
              <a:rPr lang="nb-NO"/>
              <a:t>Klikk for å legge til tittel</a:t>
            </a:r>
            <a:endParaRPr lang="en-US"/>
          </a:p>
        </p:txBody>
      </p:sp>
      <p:sp>
        <p:nvSpPr>
          <p:cNvPr id="3" name="Plassholder for innhold 2">
            <a:extLst>
              <a:ext uri="{FF2B5EF4-FFF2-40B4-BE49-F238E27FC236}">
                <a16:creationId xmlns:a16="http://schemas.microsoft.com/office/drawing/2014/main" id="{8A3016F8-EC91-4AD7-A215-D26E329EE50E}"/>
              </a:ext>
            </a:extLst>
          </p:cNvPr>
          <p:cNvSpPr>
            <a:spLocks noGrp="1"/>
          </p:cNvSpPr>
          <p:nvPr>
            <p:ph idx="1" hasCustomPrompt="1"/>
          </p:nvPr>
        </p:nvSpPr>
        <p:spPr/>
        <p:txBody>
          <a:bodyPr/>
          <a:lstStyle>
            <a:lvl1pPr>
              <a:defRPr>
                <a:solidFill>
                  <a:schemeClr val="tx2"/>
                </a:solidFill>
                <a:latin typeface="Arial" panose="020B0604020202020204" pitchFamily="34" charset="0"/>
                <a:cs typeface="Arial" panose="020B0604020202020204" pitchFamily="34" charset="0"/>
              </a:defRPr>
            </a:lvl1pPr>
          </a:lstStyle>
          <a:p>
            <a:pPr lvl="0"/>
            <a:r>
              <a:rPr lang="nb-NO"/>
              <a:t>Klikk for å legge til tekst</a:t>
            </a:r>
          </a:p>
        </p:txBody>
      </p:sp>
      <p:sp>
        <p:nvSpPr>
          <p:cNvPr id="8" name="Rektangel 7">
            <a:extLst>
              <a:ext uri="{FF2B5EF4-FFF2-40B4-BE49-F238E27FC236}">
                <a16:creationId xmlns:a16="http://schemas.microsoft.com/office/drawing/2014/main" id="{AE778577-F453-47BF-915A-E21B2AAC4F2D}"/>
              </a:ext>
            </a:extLst>
          </p:cNvPr>
          <p:cNvSpPr/>
          <p:nvPr userDrawn="1"/>
        </p:nvSpPr>
        <p:spPr>
          <a:xfrm>
            <a:off x="0" y="6599357"/>
            <a:ext cx="12192000" cy="2586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k 8">
            <a:extLst>
              <a:ext uri="{FF2B5EF4-FFF2-40B4-BE49-F238E27FC236}">
                <a16:creationId xmlns:a16="http://schemas.microsoft.com/office/drawing/2014/main" id="{D6386284-7E54-4115-89C3-7CCAB0E9C5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31398" y="6623100"/>
            <a:ext cx="1223797" cy="211156"/>
          </a:xfrm>
          <a:prstGeom prst="rect">
            <a:avLst/>
          </a:prstGeom>
        </p:spPr>
      </p:pic>
    </p:spTree>
    <p:extLst>
      <p:ext uri="{BB962C8B-B14F-4D97-AF65-F5344CB8AC3E}">
        <p14:creationId xmlns:p14="http://schemas.microsoft.com/office/powerpoint/2010/main" val="2491394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585ACB-73FA-4327-A7F9-5CD4E78E52C3}"/>
              </a:ext>
            </a:extLst>
          </p:cNvPr>
          <p:cNvSpPr>
            <a:spLocks noGrp="1"/>
          </p:cNvSpPr>
          <p:nvPr>
            <p:ph type="title"/>
          </p:nvPr>
        </p:nvSpPr>
        <p:spPr/>
        <p:txBody>
          <a:bodyPr/>
          <a:lstStyle>
            <a:lvl1pPr>
              <a:defRPr>
                <a:solidFill>
                  <a:schemeClr val="accent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1C15044C-B50F-498C-8EDB-1C836A72E230}"/>
              </a:ext>
            </a:extLst>
          </p:cNvPr>
          <p:cNvSpPr>
            <a:spLocks noGrp="1"/>
          </p:cNvSpPr>
          <p:nvPr>
            <p:ph sz="half" idx="1" hasCustomPrompt="1"/>
          </p:nvPr>
        </p:nvSpPr>
        <p:spPr>
          <a:xfrm>
            <a:off x="838200" y="1825625"/>
            <a:ext cx="5181600" cy="4351338"/>
          </a:xfrm>
        </p:spPr>
        <p:txBody>
          <a:bodyPr/>
          <a:lstStyle>
            <a:lvl1pPr>
              <a:defRPr>
                <a:solidFill>
                  <a:schemeClr val="accent1"/>
                </a:solidFill>
                <a:latin typeface="Arial" panose="020B0604020202020204" pitchFamily="34" charset="0"/>
                <a:cs typeface="Arial" panose="020B0604020202020204" pitchFamily="34" charset="0"/>
              </a:defRPr>
            </a:lvl1pPr>
          </a:lstStyle>
          <a:p>
            <a:pPr lvl="0"/>
            <a:r>
              <a:rPr lang="nb-NO"/>
              <a:t>Klikk for å legge til tekst</a:t>
            </a:r>
          </a:p>
        </p:txBody>
      </p:sp>
      <p:sp>
        <p:nvSpPr>
          <p:cNvPr id="4" name="Plassholder for innhold 3">
            <a:extLst>
              <a:ext uri="{FF2B5EF4-FFF2-40B4-BE49-F238E27FC236}">
                <a16:creationId xmlns:a16="http://schemas.microsoft.com/office/drawing/2014/main" id="{34E1804A-1A53-41DF-9644-EF0DEC7C2F9C}"/>
              </a:ext>
            </a:extLst>
          </p:cNvPr>
          <p:cNvSpPr>
            <a:spLocks noGrp="1"/>
          </p:cNvSpPr>
          <p:nvPr>
            <p:ph sz="half" idx="2" hasCustomPrompt="1"/>
          </p:nvPr>
        </p:nvSpPr>
        <p:spPr>
          <a:xfrm>
            <a:off x="6172200" y="1825625"/>
            <a:ext cx="5181600" cy="4351338"/>
          </a:xfrm>
        </p:spPr>
        <p:txBody>
          <a:bodyPr/>
          <a:lstStyle>
            <a:lvl1pPr>
              <a:defRPr>
                <a:solidFill>
                  <a:schemeClr val="accent1"/>
                </a:solidFill>
                <a:latin typeface="Arial" panose="020B0604020202020204" pitchFamily="34" charset="0"/>
                <a:cs typeface="Arial" panose="020B0604020202020204" pitchFamily="34" charset="0"/>
              </a:defRPr>
            </a:lvl1pPr>
          </a:lstStyle>
          <a:p>
            <a:pPr lvl="0"/>
            <a:r>
              <a:rPr lang="nb-NO"/>
              <a:t>Klikk for å legge til tekst</a:t>
            </a:r>
          </a:p>
        </p:txBody>
      </p:sp>
      <p:pic>
        <p:nvPicPr>
          <p:cNvPr id="8" name="Bilde 7">
            <a:extLst>
              <a:ext uri="{FF2B5EF4-FFF2-40B4-BE49-F238E27FC236}">
                <a16:creationId xmlns:a16="http://schemas.microsoft.com/office/drawing/2014/main" id="{8C540937-8E69-4ED9-BABB-F857E4CC2F9D}"/>
              </a:ext>
            </a:extLst>
          </p:cNvPr>
          <p:cNvPicPr>
            <a:picLocks noChangeAspect="1"/>
          </p:cNvPicPr>
          <p:nvPr userDrawn="1"/>
        </p:nvPicPr>
        <p:blipFill>
          <a:blip r:embed="rId2"/>
          <a:stretch>
            <a:fillRect/>
          </a:stretch>
        </p:blipFill>
        <p:spPr>
          <a:xfrm>
            <a:off x="0" y="6601968"/>
            <a:ext cx="12192000" cy="256032"/>
          </a:xfrm>
          <a:prstGeom prst="rect">
            <a:avLst/>
          </a:prstGeom>
        </p:spPr>
      </p:pic>
    </p:spTree>
    <p:extLst>
      <p:ext uri="{BB962C8B-B14F-4D97-AF65-F5344CB8AC3E}">
        <p14:creationId xmlns:p14="http://schemas.microsoft.com/office/powerpoint/2010/main" val="2583597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66B081-F069-48F3-B312-9839B40808B2}"/>
              </a:ext>
            </a:extLst>
          </p:cNvPr>
          <p:cNvSpPr>
            <a:spLocks noGrp="1"/>
          </p:cNvSpPr>
          <p:nvPr>
            <p:ph type="title" hasCustomPrompt="1"/>
          </p:nvPr>
        </p:nvSpPr>
        <p:spPr>
          <a:xfrm>
            <a:off x="839788" y="365125"/>
            <a:ext cx="10515600" cy="1325563"/>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nb-NO"/>
              <a:t>Klikk for å legge til tittel</a:t>
            </a:r>
            <a:endParaRPr lang="en-US"/>
          </a:p>
        </p:txBody>
      </p:sp>
      <p:sp>
        <p:nvSpPr>
          <p:cNvPr id="3" name="Plassholder for tekst 2">
            <a:extLst>
              <a:ext uri="{FF2B5EF4-FFF2-40B4-BE49-F238E27FC236}">
                <a16:creationId xmlns:a16="http://schemas.microsoft.com/office/drawing/2014/main" id="{D158F79B-D075-4B4C-B308-AD4079CB3B2E}"/>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legge til overskrift</a:t>
            </a:r>
          </a:p>
        </p:txBody>
      </p:sp>
      <p:sp>
        <p:nvSpPr>
          <p:cNvPr id="4" name="Plassholder for innhold 3">
            <a:extLst>
              <a:ext uri="{FF2B5EF4-FFF2-40B4-BE49-F238E27FC236}">
                <a16:creationId xmlns:a16="http://schemas.microsoft.com/office/drawing/2014/main" id="{39DFA643-2039-4346-B4C3-E9108E75639D}"/>
              </a:ext>
            </a:extLst>
          </p:cNvPr>
          <p:cNvSpPr>
            <a:spLocks noGrp="1"/>
          </p:cNvSpPr>
          <p:nvPr>
            <p:ph sz="half" idx="2" hasCustomPrompt="1"/>
          </p:nvPr>
        </p:nvSpPr>
        <p:spPr>
          <a:xfrm>
            <a:off x="839788" y="2505075"/>
            <a:ext cx="5157787" cy="3684588"/>
          </a:xfrm>
        </p:spPr>
        <p:txBody>
          <a:bodyPr/>
          <a:lstStyle>
            <a:lvl1pPr>
              <a:defRPr>
                <a:solidFill>
                  <a:schemeClr val="accent1"/>
                </a:solidFill>
                <a:latin typeface="Arial" panose="020B0604020202020204" pitchFamily="34" charset="0"/>
                <a:cs typeface="Arial" panose="020B0604020202020204" pitchFamily="34" charset="0"/>
              </a:defRPr>
            </a:lvl1pPr>
          </a:lstStyle>
          <a:p>
            <a:pPr lvl="0"/>
            <a:r>
              <a:rPr lang="nb-NO"/>
              <a:t>Klikk for legge til tekst</a:t>
            </a:r>
          </a:p>
        </p:txBody>
      </p:sp>
      <p:sp>
        <p:nvSpPr>
          <p:cNvPr id="5" name="Plassholder for tekst 4">
            <a:extLst>
              <a:ext uri="{FF2B5EF4-FFF2-40B4-BE49-F238E27FC236}">
                <a16:creationId xmlns:a16="http://schemas.microsoft.com/office/drawing/2014/main" id="{BB057E84-CAEC-4A68-8F5D-4226D7ED1BF3}"/>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legge til overskrift</a:t>
            </a:r>
          </a:p>
        </p:txBody>
      </p:sp>
      <p:sp>
        <p:nvSpPr>
          <p:cNvPr id="6" name="Plassholder for innhold 5">
            <a:extLst>
              <a:ext uri="{FF2B5EF4-FFF2-40B4-BE49-F238E27FC236}">
                <a16:creationId xmlns:a16="http://schemas.microsoft.com/office/drawing/2014/main" id="{007E0870-67DD-48CB-A64F-BE6FFE915E76}"/>
              </a:ext>
            </a:extLst>
          </p:cNvPr>
          <p:cNvSpPr>
            <a:spLocks noGrp="1"/>
          </p:cNvSpPr>
          <p:nvPr>
            <p:ph sz="quarter" idx="4" hasCustomPrompt="1"/>
          </p:nvPr>
        </p:nvSpPr>
        <p:spPr>
          <a:xfrm>
            <a:off x="6172200" y="2505075"/>
            <a:ext cx="5183188" cy="3684588"/>
          </a:xfrm>
        </p:spPr>
        <p:txBody>
          <a:bodyPr/>
          <a:lstStyle>
            <a:lvl1pPr>
              <a:defRPr>
                <a:solidFill>
                  <a:schemeClr val="accent1"/>
                </a:solidFill>
                <a:latin typeface="Arial" panose="020B0604020202020204" pitchFamily="34" charset="0"/>
                <a:cs typeface="Arial" panose="020B0604020202020204" pitchFamily="34" charset="0"/>
              </a:defRPr>
            </a:lvl1pPr>
          </a:lstStyle>
          <a:p>
            <a:pPr lvl="0"/>
            <a:r>
              <a:rPr lang="nb-NO"/>
              <a:t>Klikk for legge til tekst</a:t>
            </a:r>
          </a:p>
        </p:txBody>
      </p:sp>
      <p:pic>
        <p:nvPicPr>
          <p:cNvPr id="10" name="Bilde 9">
            <a:extLst>
              <a:ext uri="{FF2B5EF4-FFF2-40B4-BE49-F238E27FC236}">
                <a16:creationId xmlns:a16="http://schemas.microsoft.com/office/drawing/2014/main" id="{D1A4E0CC-2F95-460C-9966-6C1499940D64}"/>
              </a:ext>
            </a:extLst>
          </p:cNvPr>
          <p:cNvPicPr>
            <a:picLocks noChangeAspect="1"/>
          </p:cNvPicPr>
          <p:nvPr userDrawn="1"/>
        </p:nvPicPr>
        <p:blipFill>
          <a:blip r:embed="rId2"/>
          <a:stretch>
            <a:fillRect/>
          </a:stretch>
        </p:blipFill>
        <p:spPr>
          <a:xfrm>
            <a:off x="0" y="6601968"/>
            <a:ext cx="12192000" cy="256032"/>
          </a:xfrm>
          <a:prstGeom prst="rect">
            <a:avLst/>
          </a:prstGeom>
        </p:spPr>
      </p:pic>
    </p:spTree>
    <p:extLst>
      <p:ext uri="{BB962C8B-B14F-4D97-AF65-F5344CB8AC3E}">
        <p14:creationId xmlns:p14="http://schemas.microsoft.com/office/powerpoint/2010/main" val="2507550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099F86-0FCA-494B-9836-9D2F060E5D29}"/>
              </a:ext>
            </a:extLst>
          </p:cNvPr>
          <p:cNvSpPr>
            <a:spLocks noGrp="1"/>
          </p:cNvSpPr>
          <p:nvPr>
            <p:ph type="title" hasCustomPrompt="1"/>
          </p:nvPr>
        </p:nvSpPr>
        <p:spPr/>
        <p:txBody>
          <a:bodyPr/>
          <a:lstStyle>
            <a:lvl1pPr>
              <a:defRPr>
                <a:solidFill>
                  <a:schemeClr val="accent1"/>
                </a:solidFill>
                <a:latin typeface="Arial" panose="020B0604020202020204" pitchFamily="34" charset="0"/>
                <a:cs typeface="Arial" panose="020B0604020202020204" pitchFamily="34" charset="0"/>
              </a:defRPr>
            </a:lvl1pPr>
          </a:lstStyle>
          <a:p>
            <a:r>
              <a:rPr lang="nb-NO"/>
              <a:t>Klikk for å legge til tittel</a:t>
            </a:r>
            <a:endParaRPr lang="en-US"/>
          </a:p>
        </p:txBody>
      </p:sp>
      <p:pic>
        <p:nvPicPr>
          <p:cNvPr id="6" name="Bilde 5">
            <a:extLst>
              <a:ext uri="{FF2B5EF4-FFF2-40B4-BE49-F238E27FC236}">
                <a16:creationId xmlns:a16="http://schemas.microsoft.com/office/drawing/2014/main" id="{4F4FF8FB-A4C3-42FD-A087-1D0668710FD2}"/>
              </a:ext>
            </a:extLst>
          </p:cNvPr>
          <p:cNvPicPr>
            <a:picLocks noChangeAspect="1"/>
          </p:cNvPicPr>
          <p:nvPr userDrawn="1"/>
        </p:nvPicPr>
        <p:blipFill>
          <a:blip r:embed="rId2"/>
          <a:stretch>
            <a:fillRect/>
          </a:stretch>
        </p:blipFill>
        <p:spPr>
          <a:xfrm>
            <a:off x="0" y="6601968"/>
            <a:ext cx="12192000" cy="256032"/>
          </a:xfrm>
          <a:prstGeom prst="rect">
            <a:avLst/>
          </a:prstGeom>
        </p:spPr>
      </p:pic>
    </p:spTree>
    <p:extLst>
      <p:ext uri="{BB962C8B-B14F-4D97-AF65-F5344CB8AC3E}">
        <p14:creationId xmlns:p14="http://schemas.microsoft.com/office/powerpoint/2010/main" val="2645538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BEE8BEC-3A9B-4C7B-8755-10A24BF68EF1}"/>
              </a:ext>
            </a:extLst>
          </p:cNvPr>
          <p:cNvPicPr>
            <a:picLocks noChangeAspect="1"/>
          </p:cNvPicPr>
          <p:nvPr userDrawn="1"/>
        </p:nvPicPr>
        <p:blipFill>
          <a:blip r:embed="rId2"/>
          <a:stretch>
            <a:fillRect/>
          </a:stretch>
        </p:blipFill>
        <p:spPr>
          <a:xfrm>
            <a:off x="0" y="6601968"/>
            <a:ext cx="12192000" cy="256032"/>
          </a:xfrm>
          <a:prstGeom prst="rect">
            <a:avLst/>
          </a:prstGeom>
        </p:spPr>
      </p:pic>
    </p:spTree>
    <p:extLst>
      <p:ext uri="{BB962C8B-B14F-4D97-AF65-F5344CB8AC3E}">
        <p14:creationId xmlns:p14="http://schemas.microsoft.com/office/powerpoint/2010/main" val="2781318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tel og innhold">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80937F-B8CD-44C1-B87C-A76B28C5ACF3}"/>
              </a:ext>
            </a:extLst>
          </p:cNvPr>
          <p:cNvSpPr>
            <a:spLocks noGrp="1"/>
          </p:cNvSpPr>
          <p:nvPr>
            <p:ph type="title" hasCustomPrompt="1"/>
          </p:nvPr>
        </p:nvSpPr>
        <p:spPr/>
        <p:txBody>
          <a:bodyPr/>
          <a:lstStyle>
            <a:lvl1pPr>
              <a:defRPr>
                <a:solidFill>
                  <a:schemeClr val="tx2"/>
                </a:solidFill>
                <a:latin typeface="Arial" panose="020B0604020202020204" pitchFamily="34" charset="0"/>
                <a:cs typeface="Arial" panose="020B0604020202020204" pitchFamily="34" charset="0"/>
              </a:defRPr>
            </a:lvl1pPr>
          </a:lstStyle>
          <a:p>
            <a:r>
              <a:rPr lang="nb-NO"/>
              <a:t>Video – klikk for å legge inn tittel</a:t>
            </a:r>
            <a:endParaRPr lang="en-US"/>
          </a:p>
        </p:txBody>
      </p:sp>
      <p:sp>
        <p:nvSpPr>
          <p:cNvPr id="3" name="Plassholder for innhold 2">
            <a:extLst>
              <a:ext uri="{FF2B5EF4-FFF2-40B4-BE49-F238E27FC236}">
                <a16:creationId xmlns:a16="http://schemas.microsoft.com/office/drawing/2014/main" id="{8A3016F8-EC91-4AD7-A215-D26E329EE50E}"/>
              </a:ext>
            </a:extLst>
          </p:cNvPr>
          <p:cNvSpPr>
            <a:spLocks noGrp="1"/>
          </p:cNvSpPr>
          <p:nvPr>
            <p:ph idx="1"/>
          </p:nvPr>
        </p:nvSpPr>
        <p:spPr/>
        <p:txBody>
          <a:bodyPr/>
          <a:lstStyle>
            <a:lvl1pPr marL="0" indent="0">
              <a:buNone/>
              <a:defRPr>
                <a:solidFill>
                  <a:schemeClr val="tx2"/>
                </a:solidFill>
                <a:latin typeface="Arial" panose="020B0604020202020204" pitchFamily="34" charset="0"/>
                <a:cs typeface="Arial" panose="020B0604020202020204" pitchFamily="34" charset="0"/>
              </a:defRPr>
            </a:lvl1pPr>
          </a:lstStyle>
          <a:p>
            <a:pPr lvl="0"/>
            <a:endParaRPr lang="nb-NO"/>
          </a:p>
        </p:txBody>
      </p:sp>
      <p:sp>
        <p:nvSpPr>
          <p:cNvPr id="6" name="Rektangel 5">
            <a:extLst>
              <a:ext uri="{FF2B5EF4-FFF2-40B4-BE49-F238E27FC236}">
                <a16:creationId xmlns:a16="http://schemas.microsoft.com/office/drawing/2014/main" id="{8E154F44-3BD8-4189-B6AD-3854DD906466}"/>
              </a:ext>
            </a:extLst>
          </p:cNvPr>
          <p:cNvSpPr/>
          <p:nvPr userDrawn="1"/>
        </p:nvSpPr>
        <p:spPr>
          <a:xfrm>
            <a:off x="0" y="6629400"/>
            <a:ext cx="12192000" cy="255600"/>
          </a:xfrm>
          <a:prstGeom prst="rect">
            <a:avLst/>
          </a:prstGeom>
          <a:solidFill>
            <a:srgbClr val="00B7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Bilde 10" descr="Et bilde som inneholder sitter, datamaskin, lys&#10;&#10;Automatisk generert beskrivelse">
            <a:extLst>
              <a:ext uri="{FF2B5EF4-FFF2-40B4-BE49-F238E27FC236}">
                <a16:creationId xmlns:a16="http://schemas.microsoft.com/office/drawing/2014/main" id="{8AE710AC-30B8-44C1-B42E-4CA0CDDC0E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6100" y="6627000"/>
            <a:ext cx="1343024" cy="231000"/>
          </a:xfrm>
          <a:prstGeom prst="rect">
            <a:avLst/>
          </a:prstGeom>
        </p:spPr>
      </p:pic>
    </p:spTree>
    <p:extLst>
      <p:ext uri="{BB962C8B-B14F-4D97-AF65-F5344CB8AC3E}">
        <p14:creationId xmlns:p14="http://schemas.microsoft.com/office/powerpoint/2010/main" val="116127983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kside">
    <p:bg>
      <p:bgRef idx="1001">
        <a:schemeClr val="bg2"/>
      </p:bgRef>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E154F44-3BD8-4189-B6AD-3854DD906466}"/>
              </a:ext>
            </a:extLst>
          </p:cNvPr>
          <p:cNvSpPr/>
          <p:nvPr userDrawn="1"/>
        </p:nvSpPr>
        <p:spPr>
          <a:xfrm>
            <a:off x="0" y="6629400"/>
            <a:ext cx="12192000" cy="255600"/>
          </a:xfrm>
          <a:prstGeom prst="rect">
            <a:avLst/>
          </a:prstGeom>
          <a:solidFill>
            <a:srgbClr val="00B7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ktangel 6">
            <a:extLst>
              <a:ext uri="{FF2B5EF4-FFF2-40B4-BE49-F238E27FC236}">
                <a16:creationId xmlns:a16="http://schemas.microsoft.com/office/drawing/2014/main" id="{59D306EC-59C9-4063-93DF-5FC2879D5937}"/>
              </a:ext>
            </a:extLst>
          </p:cNvPr>
          <p:cNvSpPr/>
          <p:nvPr userDrawn="1"/>
        </p:nvSpPr>
        <p:spPr>
          <a:xfrm>
            <a:off x="0" y="6610525"/>
            <a:ext cx="12192000" cy="24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DF2D1A0D-4832-4283-9238-2AE968995D8B}"/>
              </a:ext>
            </a:extLst>
          </p:cNvPr>
          <p:cNvSpPr/>
          <p:nvPr userDrawn="1"/>
        </p:nvSpPr>
        <p:spPr>
          <a:xfrm>
            <a:off x="0" y="0"/>
            <a:ext cx="12192000" cy="315764"/>
          </a:xfrm>
          <a:prstGeom prst="rect">
            <a:avLst/>
          </a:prstGeom>
          <a:solidFill>
            <a:srgbClr val="00B7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ktangel 8">
            <a:extLst>
              <a:ext uri="{FF2B5EF4-FFF2-40B4-BE49-F238E27FC236}">
                <a16:creationId xmlns:a16="http://schemas.microsoft.com/office/drawing/2014/main" id="{3A7A42B8-BA79-4ACC-BD6E-57F24EBFEEF0}"/>
              </a:ext>
            </a:extLst>
          </p:cNvPr>
          <p:cNvSpPr/>
          <p:nvPr userDrawn="1"/>
        </p:nvSpPr>
        <p:spPr>
          <a:xfrm>
            <a:off x="0" y="6542236"/>
            <a:ext cx="12192000" cy="315764"/>
          </a:xfrm>
          <a:prstGeom prst="rect">
            <a:avLst/>
          </a:prstGeom>
          <a:solidFill>
            <a:srgbClr val="00B7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ilde 9" descr="Et bilde som inneholder tegning&#10;&#10;Automatisk generert beskrivelse">
            <a:extLst>
              <a:ext uri="{FF2B5EF4-FFF2-40B4-BE49-F238E27FC236}">
                <a16:creationId xmlns:a16="http://schemas.microsoft.com/office/drawing/2014/main" id="{6B4B4BD6-670C-4AB7-87EF-B4865DB298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109" y="2459052"/>
            <a:ext cx="4819237" cy="1939895"/>
          </a:xfrm>
          <a:prstGeom prst="rect">
            <a:avLst/>
          </a:prstGeom>
        </p:spPr>
      </p:pic>
    </p:spTree>
    <p:extLst>
      <p:ext uri="{BB962C8B-B14F-4D97-AF65-F5344CB8AC3E}">
        <p14:creationId xmlns:p14="http://schemas.microsoft.com/office/powerpoint/2010/main" val="231282199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lternativ forsid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AB4C531A-B971-4C16-8FB3-550F8247D52F}"/>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10" name="Rektangel 9">
            <a:extLst>
              <a:ext uri="{FF2B5EF4-FFF2-40B4-BE49-F238E27FC236}">
                <a16:creationId xmlns:a16="http://schemas.microsoft.com/office/drawing/2014/main" id="{81F67127-2AAE-40C0-8379-5B0E7550E8E1}"/>
              </a:ext>
            </a:extLst>
          </p:cNvPr>
          <p:cNvSpPr/>
          <p:nvPr userDrawn="1"/>
        </p:nvSpPr>
        <p:spPr>
          <a:xfrm>
            <a:off x="1322773" y="752384"/>
            <a:ext cx="7093258" cy="4252404"/>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D7355BC-300E-4B9E-96DE-3E7D463A9C15}"/>
              </a:ext>
            </a:extLst>
          </p:cNvPr>
          <p:cNvSpPr>
            <a:spLocks noGrp="1"/>
          </p:cNvSpPr>
          <p:nvPr>
            <p:ph type="ctrTitle" hasCustomPrompt="1"/>
          </p:nvPr>
        </p:nvSpPr>
        <p:spPr>
          <a:xfrm>
            <a:off x="1722267" y="877825"/>
            <a:ext cx="5948040" cy="2418010"/>
          </a:xfrm>
        </p:spPr>
        <p:txBody>
          <a:bodyPr anchor="b">
            <a:normAutofit/>
          </a:bodyPr>
          <a:lstStyle>
            <a:lvl1pPr algn="l">
              <a:defRPr sz="5600">
                <a:solidFill>
                  <a:schemeClr val="bg1"/>
                </a:solidFill>
                <a:latin typeface="Arial" panose="020B0604020202020204" pitchFamily="34" charset="0"/>
                <a:cs typeface="Arial" panose="020B0604020202020204" pitchFamily="34" charset="0"/>
              </a:defRPr>
            </a:lvl1pPr>
          </a:lstStyle>
          <a:p>
            <a:r>
              <a:rPr lang="nb-NO"/>
              <a:t>Tittel på presentasjonen</a:t>
            </a:r>
            <a:endParaRPr lang="en-US"/>
          </a:p>
        </p:txBody>
      </p:sp>
      <p:sp>
        <p:nvSpPr>
          <p:cNvPr id="3" name="Undertittel 2">
            <a:extLst>
              <a:ext uri="{FF2B5EF4-FFF2-40B4-BE49-F238E27FC236}">
                <a16:creationId xmlns:a16="http://schemas.microsoft.com/office/drawing/2014/main" id="{5BDF8400-9977-466E-80E4-4BA648E2C5F2}"/>
              </a:ext>
            </a:extLst>
          </p:cNvPr>
          <p:cNvSpPr>
            <a:spLocks noGrp="1"/>
          </p:cNvSpPr>
          <p:nvPr>
            <p:ph type="subTitle" idx="1" hasCustomPrompt="1"/>
          </p:nvPr>
        </p:nvSpPr>
        <p:spPr>
          <a:xfrm>
            <a:off x="1722267" y="3553334"/>
            <a:ext cx="5948040" cy="1191827"/>
          </a:xfrm>
        </p:spPr>
        <p:txBody>
          <a:bodyPr/>
          <a:lstStyle>
            <a:lvl1pPr marL="0" indent="0" algn="l">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Undertittel </a:t>
            </a:r>
            <a:endParaRPr lang="en-US"/>
          </a:p>
        </p:txBody>
      </p:sp>
      <p:pic>
        <p:nvPicPr>
          <p:cNvPr id="12" name="Grafikk 11">
            <a:extLst>
              <a:ext uri="{FF2B5EF4-FFF2-40B4-BE49-F238E27FC236}">
                <a16:creationId xmlns:a16="http://schemas.microsoft.com/office/drawing/2014/main" id="{8AB421D6-E462-45C8-BC32-F3E732ED26A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2773" y="5980175"/>
            <a:ext cx="3024656" cy="521879"/>
          </a:xfrm>
          <a:prstGeom prst="rect">
            <a:avLst/>
          </a:prstGeom>
        </p:spPr>
      </p:pic>
    </p:spTree>
    <p:extLst>
      <p:ext uri="{BB962C8B-B14F-4D97-AF65-F5344CB8AC3E}">
        <p14:creationId xmlns:p14="http://schemas.microsoft.com/office/powerpoint/2010/main" val="176293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80937F-B8CD-44C1-B87C-A76B28C5ACF3}"/>
              </a:ext>
            </a:extLst>
          </p:cNvPr>
          <p:cNvSpPr>
            <a:spLocks noGrp="1"/>
          </p:cNvSpPr>
          <p:nvPr>
            <p:ph type="title" hasCustomPrompt="1"/>
          </p:nvPr>
        </p:nvSpPr>
        <p:spPr/>
        <p:txBody>
          <a:bodyPr/>
          <a:lstStyle>
            <a:lvl1pPr>
              <a:defRPr>
                <a:solidFill>
                  <a:schemeClr val="tx2"/>
                </a:solidFill>
                <a:latin typeface="Arial" panose="020B0604020202020204" pitchFamily="34" charset="0"/>
                <a:cs typeface="Arial" panose="020B0604020202020204" pitchFamily="34" charset="0"/>
              </a:defRPr>
            </a:lvl1pPr>
          </a:lstStyle>
          <a:p>
            <a:r>
              <a:rPr lang="nb-NO"/>
              <a:t>Klikk for å legge til tittel</a:t>
            </a:r>
            <a:endParaRPr lang="en-US"/>
          </a:p>
        </p:txBody>
      </p:sp>
      <p:sp>
        <p:nvSpPr>
          <p:cNvPr id="3" name="Plassholder for innhold 2">
            <a:extLst>
              <a:ext uri="{FF2B5EF4-FFF2-40B4-BE49-F238E27FC236}">
                <a16:creationId xmlns:a16="http://schemas.microsoft.com/office/drawing/2014/main" id="{8A3016F8-EC91-4AD7-A215-D26E329EE50E}"/>
              </a:ext>
            </a:extLst>
          </p:cNvPr>
          <p:cNvSpPr>
            <a:spLocks noGrp="1"/>
          </p:cNvSpPr>
          <p:nvPr>
            <p:ph idx="1" hasCustomPrompt="1"/>
          </p:nvPr>
        </p:nvSpPr>
        <p:spPr/>
        <p:txBody>
          <a:bodyPr/>
          <a:lstStyle>
            <a:lvl1pPr>
              <a:defRPr>
                <a:solidFill>
                  <a:schemeClr val="tx2"/>
                </a:solidFill>
                <a:latin typeface="Arial" panose="020B0604020202020204" pitchFamily="34" charset="0"/>
                <a:cs typeface="Arial" panose="020B0604020202020204" pitchFamily="34" charset="0"/>
              </a:defRPr>
            </a:lvl1pPr>
          </a:lstStyle>
          <a:p>
            <a:pPr lvl="0"/>
            <a:r>
              <a:rPr lang="nb-NO"/>
              <a:t>Klikk for å legge til tekst</a:t>
            </a:r>
          </a:p>
        </p:txBody>
      </p:sp>
      <p:sp>
        <p:nvSpPr>
          <p:cNvPr id="8" name="Rektangel 7">
            <a:extLst>
              <a:ext uri="{FF2B5EF4-FFF2-40B4-BE49-F238E27FC236}">
                <a16:creationId xmlns:a16="http://schemas.microsoft.com/office/drawing/2014/main" id="{AE778577-F453-47BF-915A-E21B2AAC4F2D}"/>
              </a:ext>
            </a:extLst>
          </p:cNvPr>
          <p:cNvSpPr/>
          <p:nvPr userDrawn="1"/>
        </p:nvSpPr>
        <p:spPr>
          <a:xfrm>
            <a:off x="0" y="6599357"/>
            <a:ext cx="12192000" cy="2586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k 8">
            <a:extLst>
              <a:ext uri="{FF2B5EF4-FFF2-40B4-BE49-F238E27FC236}">
                <a16:creationId xmlns:a16="http://schemas.microsoft.com/office/drawing/2014/main" id="{D6386284-7E54-4115-89C3-7CCAB0E9C5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31398" y="6623100"/>
            <a:ext cx="1223797" cy="211156"/>
          </a:xfrm>
          <a:prstGeom prst="rect">
            <a:avLst/>
          </a:prstGeom>
        </p:spPr>
      </p:pic>
    </p:spTree>
    <p:extLst>
      <p:ext uri="{BB962C8B-B14F-4D97-AF65-F5344CB8AC3E}">
        <p14:creationId xmlns:p14="http://schemas.microsoft.com/office/powerpoint/2010/main" val="87101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585ACB-73FA-4327-A7F9-5CD4E78E52C3}"/>
              </a:ext>
            </a:extLst>
          </p:cNvPr>
          <p:cNvSpPr>
            <a:spLocks noGrp="1"/>
          </p:cNvSpPr>
          <p:nvPr>
            <p:ph type="title"/>
          </p:nvPr>
        </p:nvSpPr>
        <p:spPr/>
        <p:txBody>
          <a:bodyPr/>
          <a:lstStyle>
            <a:lvl1pPr>
              <a:defRPr>
                <a:solidFill>
                  <a:schemeClr val="accent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3" name="Plassholder for innhold 2">
            <a:extLst>
              <a:ext uri="{FF2B5EF4-FFF2-40B4-BE49-F238E27FC236}">
                <a16:creationId xmlns:a16="http://schemas.microsoft.com/office/drawing/2014/main" id="{1C15044C-B50F-498C-8EDB-1C836A72E230}"/>
              </a:ext>
            </a:extLst>
          </p:cNvPr>
          <p:cNvSpPr>
            <a:spLocks noGrp="1"/>
          </p:cNvSpPr>
          <p:nvPr>
            <p:ph sz="half" idx="1" hasCustomPrompt="1"/>
          </p:nvPr>
        </p:nvSpPr>
        <p:spPr>
          <a:xfrm>
            <a:off x="838200" y="1825625"/>
            <a:ext cx="5181600" cy="4351338"/>
          </a:xfrm>
        </p:spPr>
        <p:txBody>
          <a:bodyPr/>
          <a:lstStyle>
            <a:lvl1pPr>
              <a:defRPr>
                <a:solidFill>
                  <a:schemeClr val="accent1"/>
                </a:solidFill>
                <a:latin typeface="Arial" panose="020B0604020202020204" pitchFamily="34" charset="0"/>
                <a:cs typeface="Arial" panose="020B0604020202020204" pitchFamily="34" charset="0"/>
              </a:defRPr>
            </a:lvl1pPr>
          </a:lstStyle>
          <a:p>
            <a:pPr lvl="0"/>
            <a:r>
              <a:rPr lang="nb-NO"/>
              <a:t>Klikk for å legge til tekst</a:t>
            </a:r>
          </a:p>
        </p:txBody>
      </p:sp>
      <p:sp>
        <p:nvSpPr>
          <p:cNvPr id="4" name="Plassholder for innhold 3">
            <a:extLst>
              <a:ext uri="{FF2B5EF4-FFF2-40B4-BE49-F238E27FC236}">
                <a16:creationId xmlns:a16="http://schemas.microsoft.com/office/drawing/2014/main" id="{34E1804A-1A53-41DF-9644-EF0DEC7C2F9C}"/>
              </a:ext>
            </a:extLst>
          </p:cNvPr>
          <p:cNvSpPr>
            <a:spLocks noGrp="1"/>
          </p:cNvSpPr>
          <p:nvPr>
            <p:ph sz="half" idx="2" hasCustomPrompt="1"/>
          </p:nvPr>
        </p:nvSpPr>
        <p:spPr>
          <a:xfrm>
            <a:off x="6172200" y="1825625"/>
            <a:ext cx="5181600" cy="4351338"/>
          </a:xfrm>
        </p:spPr>
        <p:txBody>
          <a:bodyPr/>
          <a:lstStyle>
            <a:lvl1pPr>
              <a:defRPr>
                <a:solidFill>
                  <a:schemeClr val="accent1"/>
                </a:solidFill>
                <a:latin typeface="Arial" panose="020B0604020202020204" pitchFamily="34" charset="0"/>
                <a:cs typeface="Arial" panose="020B0604020202020204" pitchFamily="34" charset="0"/>
              </a:defRPr>
            </a:lvl1pPr>
          </a:lstStyle>
          <a:p>
            <a:pPr lvl="0"/>
            <a:r>
              <a:rPr lang="nb-NO"/>
              <a:t>Klikk for å legge til tekst</a:t>
            </a:r>
          </a:p>
        </p:txBody>
      </p:sp>
      <p:pic>
        <p:nvPicPr>
          <p:cNvPr id="8" name="Bilde 7">
            <a:extLst>
              <a:ext uri="{FF2B5EF4-FFF2-40B4-BE49-F238E27FC236}">
                <a16:creationId xmlns:a16="http://schemas.microsoft.com/office/drawing/2014/main" id="{8C540937-8E69-4ED9-BABB-F857E4CC2F9D}"/>
              </a:ext>
            </a:extLst>
          </p:cNvPr>
          <p:cNvPicPr>
            <a:picLocks noChangeAspect="1"/>
          </p:cNvPicPr>
          <p:nvPr userDrawn="1"/>
        </p:nvPicPr>
        <p:blipFill>
          <a:blip r:embed="rId2"/>
          <a:stretch>
            <a:fillRect/>
          </a:stretch>
        </p:blipFill>
        <p:spPr>
          <a:xfrm>
            <a:off x="0" y="6601968"/>
            <a:ext cx="12192000" cy="256032"/>
          </a:xfrm>
          <a:prstGeom prst="rect">
            <a:avLst/>
          </a:prstGeom>
        </p:spPr>
      </p:pic>
    </p:spTree>
    <p:extLst>
      <p:ext uri="{BB962C8B-B14F-4D97-AF65-F5344CB8AC3E}">
        <p14:creationId xmlns:p14="http://schemas.microsoft.com/office/powerpoint/2010/main" val="1531562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66B081-F069-48F3-B312-9839B40808B2}"/>
              </a:ext>
            </a:extLst>
          </p:cNvPr>
          <p:cNvSpPr>
            <a:spLocks noGrp="1"/>
          </p:cNvSpPr>
          <p:nvPr>
            <p:ph type="title" hasCustomPrompt="1"/>
          </p:nvPr>
        </p:nvSpPr>
        <p:spPr>
          <a:xfrm>
            <a:off x="839788" y="365125"/>
            <a:ext cx="10515600" cy="1325563"/>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nb-NO"/>
              <a:t>Klikk for å legge til tittel</a:t>
            </a:r>
            <a:endParaRPr lang="en-US"/>
          </a:p>
        </p:txBody>
      </p:sp>
      <p:sp>
        <p:nvSpPr>
          <p:cNvPr id="3" name="Plassholder for tekst 2">
            <a:extLst>
              <a:ext uri="{FF2B5EF4-FFF2-40B4-BE49-F238E27FC236}">
                <a16:creationId xmlns:a16="http://schemas.microsoft.com/office/drawing/2014/main" id="{D158F79B-D075-4B4C-B308-AD4079CB3B2E}"/>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legge til overskrift</a:t>
            </a:r>
          </a:p>
        </p:txBody>
      </p:sp>
      <p:sp>
        <p:nvSpPr>
          <p:cNvPr id="4" name="Plassholder for innhold 3">
            <a:extLst>
              <a:ext uri="{FF2B5EF4-FFF2-40B4-BE49-F238E27FC236}">
                <a16:creationId xmlns:a16="http://schemas.microsoft.com/office/drawing/2014/main" id="{39DFA643-2039-4346-B4C3-E9108E75639D}"/>
              </a:ext>
            </a:extLst>
          </p:cNvPr>
          <p:cNvSpPr>
            <a:spLocks noGrp="1"/>
          </p:cNvSpPr>
          <p:nvPr>
            <p:ph sz="half" idx="2" hasCustomPrompt="1"/>
          </p:nvPr>
        </p:nvSpPr>
        <p:spPr>
          <a:xfrm>
            <a:off x="839788" y="2505075"/>
            <a:ext cx="5157787" cy="3684588"/>
          </a:xfrm>
        </p:spPr>
        <p:txBody>
          <a:bodyPr/>
          <a:lstStyle>
            <a:lvl1pPr>
              <a:defRPr>
                <a:solidFill>
                  <a:schemeClr val="accent1"/>
                </a:solidFill>
                <a:latin typeface="Arial" panose="020B0604020202020204" pitchFamily="34" charset="0"/>
                <a:cs typeface="Arial" panose="020B0604020202020204" pitchFamily="34" charset="0"/>
              </a:defRPr>
            </a:lvl1pPr>
          </a:lstStyle>
          <a:p>
            <a:pPr lvl="0"/>
            <a:r>
              <a:rPr lang="nb-NO"/>
              <a:t>Klikk for legge til tekst</a:t>
            </a:r>
          </a:p>
        </p:txBody>
      </p:sp>
      <p:sp>
        <p:nvSpPr>
          <p:cNvPr id="5" name="Plassholder for tekst 4">
            <a:extLst>
              <a:ext uri="{FF2B5EF4-FFF2-40B4-BE49-F238E27FC236}">
                <a16:creationId xmlns:a16="http://schemas.microsoft.com/office/drawing/2014/main" id="{BB057E84-CAEC-4A68-8F5D-4226D7ED1BF3}"/>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legge til overskrift</a:t>
            </a:r>
          </a:p>
        </p:txBody>
      </p:sp>
      <p:sp>
        <p:nvSpPr>
          <p:cNvPr id="6" name="Plassholder for innhold 5">
            <a:extLst>
              <a:ext uri="{FF2B5EF4-FFF2-40B4-BE49-F238E27FC236}">
                <a16:creationId xmlns:a16="http://schemas.microsoft.com/office/drawing/2014/main" id="{007E0870-67DD-48CB-A64F-BE6FFE915E76}"/>
              </a:ext>
            </a:extLst>
          </p:cNvPr>
          <p:cNvSpPr>
            <a:spLocks noGrp="1"/>
          </p:cNvSpPr>
          <p:nvPr>
            <p:ph sz="quarter" idx="4" hasCustomPrompt="1"/>
          </p:nvPr>
        </p:nvSpPr>
        <p:spPr>
          <a:xfrm>
            <a:off x="6172200" y="2505075"/>
            <a:ext cx="5183188" cy="3684588"/>
          </a:xfrm>
        </p:spPr>
        <p:txBody>
          <a:bodyPr/>
          <a:lstStyle>
            <a:lvl1pPr>
              <a:defRPr>
                <a:solidFill>
                  <a:schemeClr val="accent1"/>
                </a:solidFill>
                <a:latin typeface="Arial" panose="020B0604020202020204" pitchFamily="34" charset="0"/>
                <a:cs typeface="Arial" panose="020B0604020202020204" pitchFamily="34" charset="0"/>
              </a:defRPr>
            </a:lvl1pPr>
          </a:lstStyle>
          <a:p>
            <a:pPr lvl="0"/>
            <a:r>
              <a:rPr lang="nb-NO"/>
              <a:t>Klikk for legge til tekst</a:t>
            </a:r>
          </a:p>
        </p:txBody>
      </p:sp>
      <p:pic>
        <p:nvPicPr>
          <p:cNvPr id="10" name="Bilde 9">
            <a:extLst>
              <a:ext uri="{FF2B5EF4-FFF2-40B4-BE49-F238E27FC236}">
                <a16:creationId xmlns:a16="http://schemas.microsoft.com/office/drawing/2014/main" id="{D1A4E0CC-2F95-460C-9966-6C1499940D64}"/>
              </a:ext>
            </a:extLst>
          </p:cNvPr>
          <p:cNvPicPr>
            <a:picLocks noChangeAspect="1"/>
          </p:cNvPicPr>
          <p:nvPr userDrawn="1"/>
        </p:nvPicPr>
        <p:blipFill>
          <a:blip r:embed="rId2"/>
          <a:stretch>
            <a:fillRect/>
          </a:stretch>
        </p:blipFill>
        <p:spPr>
          <a:xfrm>
            <a:off x="0" y="6601968"/>
            <a:ext cx="12192000" cy="256032"/>
          </a:xfrm>
          <a:prstGeom prst="rect">
            <a:avLst/>
          </a:prstGeom>
        </p:spPr>
      </p:pic>
    </p:spTree>
    <p:extLst>
      <p:ext uri="{BB962C8B-B14F-4D97-AF65-F5344CB8AC3E}">
        <p14:creationId xmlns:p14="http://schemas.microsoft.com/office/powerpoint/2010/main" val="40909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099F86-0FCA-494B-9836-9D2F060E5D29}"/>
              </a:ext>
            </a:extLst>
          </p:cNvPr>
          <p:cNvSpPr>
            <a:spLocks noGrp="1"/>
          </p:cNvSpPr>
          <p:nvPr>
            <p:ph type="title" hasCustomPrompt="1"/>
          </p:nvPr>
        </p:nvSpPr>
        <p:spPr/>
        <p:txBody>
          <a:bodyPr/>
          <a:lstStyle>
            <a:lvl1pPr>
              <a:defRPr>
                <a:solidFill>
                  <a:schemeClr val="accent1"/>
                </a:solidFill>
                <a:latin typeface="Arial" panose="020B0604020202020204" pitchFamily="34" charset="0"/>
                <a:cs typeface="Arial" panose="020B0604020202020204" pitchFamily="34" charset="0"/>
              </a:defRPr>
            </a:lvl1pPr>
          </a:lstStyle>
          <a:p>
            <a:r>
              <a:rPr lang="nb-NO"/>
              <a:t>Klikk for å legge til tittel</a:t>
            </a:r>
            <a:endParaRPr lang="en-US"/>
          </a:p>
        </p:txBody>
      </p:sp>
      <p:pic>
        <p:nvPicPr>
          <p:cNvPr id="6" name="Bilde 5">
            <a:extLst>
              <a:ext uri="{FF2B5EF4-FFF2-40B4-BE49-F238E27FC236}">
                <a16:creationId xmlns:a16="http://schemas.microsoft.com/office/drawing/2014/main" id="{4F4FF8FB-A4C3-42FD-A087-1D0668710FD2}"/>
              </a:ext>
            </a:extLst>
          </p:cNvPr>
          <p:cNvPicPr>
            <a:picLocks noChangeAspect="1"/>
          </p:cNvPicPr>
          <p:nvPr userDrawn="1"/>
        </p:nvPicPr>
        <p:blipFill>
          <a:blip r:embed="rId2"/>
          <a:stretch>
            <a:fillRect/>
          </a:stretch>
        </p:blipFill>
        <p:spPr>
          <a:xfrm>
            <a:off x="0" y="6601968"/>
            <a:ext cx="12192000" cy="256032"/>
          </a:xfrm>
          <a:prstGeom prst="rect">
            <a:avLst/>
          </a:prstGeom>
        </p:spPr>
      </p:pic>
    </p:spTree>
    <p:extLst>
      <p:ext uri="{BB962C8B-B14F-4D97-AF65-F5344CB8AC3E}">
        <p14:creationId xmlns:p14="http://schemas.microsoft.com/office/powerpoint/2010/main" val="90457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BEE8BEC-3A9B-4C7B-8755-10A24BF68EF1}"/>
              </a:ext>
            </a:extLst>
          </p:cNvPr>
          <p:cNvPicPr>
            <a:picLocks noChangeAspect="1"/>
          </p:cNvPicPr>
          <p:nvPr userDrawn="1"/>
        </p:nvPicPr>
        <p:blipFill>
          <a:blip r:embed="rId2"/>
          <a:stretch>
            <a:fillRect/>
          </a:stretch>
        </p:blipFill>
        <p:spPr>
          <a:xfrm>
            <a:off x="0" y="6601968"/>
            <a:ext cx="12192000" cy="256032"/>
          </a:xfrm>
          <a:prstGeom prst="rect">
            <a:avLst/>
          </a:prstGeom>
        </p:spPr>
      </p:pic>
    </p:spTree>
    <p:extLst>
      <p:ext uri="{BB962C8B-B14F-4D97-AF65-F5344CB8AC3E}">
        <p14:creationId xmlns:p14="http://schemas.microsoft.com/office/powerpoint/2010/main" val="3735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tel og innhold">
    <p:bg>
      <p:bgRef idx="1001">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80937F-B8CD-44C1-B87C-A76B28C5ACF3}"/>
              </a:ext>
            </a:extLst>
          </p:cNvPr>
          <p:cNvSpPr>
            <a:spLocks noGrp="1"/>
          </p:cNvSpPr>
          <p:nvPr>
            <p:ph type="title" hasCustomPrompt="1"/>
          </p:nvPr>
        </p:nvSpPr>
        <p:spPr/>
        <p:txBody>
          <a:bodyPr/>
          <a:lstStyle>
            <a:lvl1pPr>
              <a:defRPr>
                <a:solidFill>
                  <a:schemeClr val="tx2"/>
                </a:solidFill>
                <a:latin typeface="Arial" panose="020B0604020202020204" pitchFamily="34" charset="0"/>
                <a:cs typeface="Arial" panose="020B0604020202020204" pitchFamily="34" charset="0"/>
              </a:defRPr>
            </a:lvl1pPr>
          </a:lstStyle>
          <a:p>
            <a:r>
              <a:rPr lang="nb-NO"/>
              <a:t>Video – klikk for å legge inn tittel</a:t>
            </a:r>
            <a:endParaRPr lang="en-US"/>
          </a:p>
        </p:txBody>
      </p:sp>
      <p:sp>
        <p:nvSpPr>
          <p:cNvPr id="3" name="Plassholder for innhold 2">
            <a:extLst>
              <a:ext uri="{FF2B5EF4-FFF2-40B4-BE49-F238E27FC236}">
                <a16:creationId xmlns:a16="http://schemas.microsoft.com/office/drawing/2014/main" id="{8A3016F8-EC91-4AD7-A215-D26E329EE50E}"/>
              </a:ext>
            </a:extLst>
          </p:cNvPr>
          <p:cNvSpPr>
            <a:spLocks noGrp="1"/>
          </p:cNvSpPr>
          <p:nvPr>
            <p:ph idx="1"/>
          </p:nvPr>
        </p:nvSpPr>
        <p:spPr/>
        <p:txBody>
          <a:bodyPr/>
          <a:lstStyle>
            <a:lvl1pPr marL="0" indent="0">
              <a:buNone/>
              <a:defRPr>
                <a:solidFill>
                  <a:schemeClr val="tx2"/>
                </a:solidFill>
                <a:latin typeface="Arial" panose="020B0604020202020204" pitchFamily="34" charset="0"/>
                <a:cs typeface="Arial" panose="020B0604020202020204" pitchFamily="34" charset="0"/>
              </a:defRPr>
            </a:lvl1pPr>
          </a:lstStyle>
          <a:p>
            <a:pPr lvl="0"/>
            <a:r>
              <a:rPr lang="nb-NO"/>
              <a:t>Klikk for å redigere tekststiler i malen</a:t>
            </a:r>
          </a:p>
        </p:txBody>
      </p:sp>
      <p:sp>
        <p:nvSpPr>
          <p:cNvPr id="6" name="Rektangel 5">
            <a:extLst>
              <a:ext uri="{FF2B5EF4-FFF2-40B4-BE49-F238E27FC236}">
                <a16:creationId xmlns:a16="http://schemas.microsoft.com/office/drawing/2014/main" id="{8E154F44-3BD8-4189-B6AD-3854DD906466}"/>
              </a:ext>
            </a:extLst>
          </p:cNvPr>
          <p:cNvSpPr/>
          <p:nvPr userDrawn="1"/>
        </p:nvSpPr>
        <p:spPr>
          <a:xfrm>
            <a:off x="0" y="6629400"/>
            <a:ext cx="12192000" cy="255600"/>
          </a:xfrm>
          <a:prstGeom prst="rect">
            <a:avLst/>
          </a:prstGeom>
          <a:solidFill>
            <a:srgbClr val="00B7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Bilde 10" descr="Et bilde som inneholder sitter, datamaskin, lys&#10;&#10;Automatisk generert beskrivelse">
            <a:extLst>
              <a:ext uri="{FF2B5EF4-FFF2-40B4-BE49-F238E27FC236}">
                <a16:creationId xmlns:a16="http://schemas.microsoft.com/office/drawing/2014/main" id="{8AE710AC-30B8-44C1-B42E-4CA0CDDC0E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6100" y="6627000"/>
            <a:ext cx="1343024" cy="231000"/>
          </a:xfrm>
          <a:prstGeom prst="rect">
            <a:avLst/>
          </a:prstGeom>
        </p:spPr>
      </p:pic>
    </p:spTree>
    <p:extLst>
      <p:ext uri="{BB962C8B-B14F-4D97-AF65-F5344CB8AC3E}">
        <p14:creationId xmlns:p14="http://schemas.microsoft.com/office/powerpoint/2010/main" val="75366073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kside">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D5456F0C-3DC4-42B4-BCA8-1734113B712C}"/>
              </a:ext>
            </a:extLst>
          </p:cNvPr>
          <p:cNvPicPr>
            <a:picLocks noChangeAspect="1"/>
          </p:cNvPicPr>
          <p:nvPr userDrawn="1"/>
        </p:nvPicPr>
        <p:blipFill>
          <a:blip r:embed="rId2"/>
          <a:stretch>
            <a:fillRect/>
          </a:stretch>
        </p:blipFill>
        <p:spPr>
          <a:xfrm>
            <a:off x="0" y="2247938"/>
            <a:ext cx="12192000" cy="4610062"/>
          </a:xfrm>
          <a:prstGeom prst="rect">
            <a:avLst/>
          </a:prstGeom>
        </p:spPr>
      </p:pic>
    </p:spTree>
    <p:extLst>
      <p:ext uri="{BB962C8B-B14F-4D97-AF65-F5344CB8AC3E}">
        <p14:creationId xmlns:p14="http://schemas.microsoft.com/office/powerpoint/2010/main" val="3141557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96BE13C-7946-497D-BBC8-4C23A8A7A3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a:extLst>
              <a:ext uri="{FF2B5EF4-FFF2-40B4-BE49-F238E27FC236}">
                <a16:creationId xmlns:a16="http://schemas.microsoft.com/office/drawing/2014/main" id="{5312C0F6-4793-47A3-9CBC-40C130037D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5BA56267-F2A2-473F-8B19-67906566D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86FC2-0F25-4495-BEF8-6C497852B73E}" type="datetimeFigureOut">
              <a:rPr lang="en-US" smtClean="0"/>
              <a:t>5/24/2023</a:t>
            </a:fld>
            <a:endParaRPr lang="en-US"/>
          </a:p>
        </p:txBody>
      </p:sp>
      <p:sp>
        <p:nvSpPr>
          <p:cNvPr id="5" name="Plassholder for bunntekst 4">
            <a:extLst>
              <a:ext uri="{FF2B5EF4-FFF2-40B4-BE49-F238E27FC236}">
                <a16:creationId xmlns:a16="http://schemas.microsoft.com/office/drawing/2014/main" id="{BF531EB6-F171-4F7B-91A3-4440CA10C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a:extLst>
              <a:ext uri="{FF2B5EF4-FFF2-40B4-BE49-F238E27FC236}">
                <a16:creationId xmlns:a16="http://schemas.microsoft.com/office/drawing/2014/main" id="{B6E70317-CF93-4698-A1EA-CD03F8968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ECA75-A77A-442E-90EB-AF9CC1D72A89}" type="slidenum">
              <a:rPr lang="en-US" smtClean="0"/>
              <a:t>‹#›</a:t>
            </a:fld>
            <a:endParaRPr lang="en-US"/>
          </a:p>
        </p:txBody>
      </p:sp>
    </p:spTree>
    <p:extLst>
      <p:ext uri="{BB962C8B-B14F-4D97-AF65-F5344CB8AC3E}">
        <p14:creationId xmlns:p14="http://schemas.microsoft.com/office/powerpoint/2010/main" val="172938567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2" r:id="rId4"/>
    <p:sldLayoutId id="2147483653" r:id="rId5"/>
    <p:sldLayoutId id="2147483654" r:id="rId6"/>
    <p:sldLayoutId id="2147483655" r:id="rId7"/>
    <p:sldLayoutId id="2147483659"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96BE13C-7946-497D-BBC8-4C23A8A7A3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a:extLst>
              <a:ext uri="{FF2B5EF4-FFF2-40B4-BE49-F238E27FC236}">
                <a16:creationId xmlns:a16="http://schemas.microsoft.com/office/drawing/2014/main" id="{5312C0F6-4793-47A3-9CBC-40C130037D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a:extLst>
              <a:ext uri="{FF2B5EF4-FFF2-40B4-BE49-F238E27FC236}">
                <a16:creationId xmlns:a16="http://schemas.microsoft.com/office/drawing/2014/main" id="{5BA56267-F2A2-473F-8B19-67906566D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86FC2-0F25-4495-BEF8-6C497852B73E}" type="datetimeFigureOut">
              <a:rPr lang="en-US" smtClean="0"/>
              <a:t>5/24/2023</a:t>
            </a:fld>
            <a:endParaRPr lang="en-US"/>
          </a:p>
        </p:txBody>
      </p:sp>
      <p:sp>
        <p:nvSpPr>
          <p:cNvPr id="5" name="Plassholder for bunntekst 4">
            <a:extLst>
              <a:ext uri="{FF2B5EF4-FFF2-40B4-BE49-F238E27FC236}">
                <a16:creationId xmlns:a16="http://schemas.microsoft.com/office/drawing/2014/main" id="{BF531EB6-F171-4F7B-91A3-4440CA10C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a:extLst>
              <a:ext uri="{FF2B5EF4-FFF2-40B4-BE49-F238E27FC236}">
                <a16:creationId xmlns:a16="http://schemas.microsoft.com/office/drawing/2014/main" id="{B6E70317-CF93-4698-A1EA-CD03F8968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ECA75-A77A-442E-90EB-AF9CC1D72A89}" type="slidenum">
              <a:rPr lang="en-US" smtClean="0"/>
              <a:t>‹#›</a:t>
            </a:fld>
            <a:endParaRPr lang="en-US"/>
          </a:p>
        </p:txBody>
      </p:sp>
    </p:spTree>
    <p:extLst>
      <p:ext uri="{BB962C8B-B14F-4D97-AF65-F5344CB8AC3E}">
        <p14:creationId xmlns:p14="http://schemas.microsoft.com/office/powerpoint/2010/main" val="9147928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www.nav.no/"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norkspensjon.no/"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nav.no/"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hyperlink" Target="http://www.norkspensjon.no/"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nav.no/dinpensjo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hyperlink" Target="http://www.nav.no/dinpensjo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hyperlink" Target="http://www.norskpensjon.no/"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www.nav.no/dinpensjon"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5567A04-E1EF-454E-B9A4-05B5EA1CA3B4}"/>
              </a:ext>
            </a:extLst>
          </p:cNvPr>
          <p:cNvPicPr>
            <a:picLocks noChangeAspect="1"/>
          </p:cNvPicPr>
          <p:nvPr/>
        </p:nvPicPr>
        <p:blipFill rotWithShape="1">
          <a:blip r:embed="rId3">
            <a:extLst>
              <a:ext uri="{28A0092B-C50C-407E-A947-70E740481C1C}">
                <a14:useLocalDpi xmlns:a14="http://schemas.microsoft.com/office/drawing/2010/main" val="0"/>
              </a:ext>
            </a:extLst>
          </a:blip>
          <a:srcRect l="8260" r="-8260"/>
          <a:stretch/>
        </p:blipFill>
        <p:spPr>
          <a:xfrm>
            <a:off x="0" y="0"/>
            <a:ext cx="10287000" cy="6858000"/>
          </a:xfrm>
          <a:prstGeom prst="rect">
            <a:avLst/>
          </a:prstGeom>
        </p:spPr>
      </p:pic>
      <p:sp>
        <p:nvSpPr>
          <p:cNvPr id="5" name="Rektangel 4">
            <a:extLst>
              <a:ext uri="{FF2B5EF4-FFF2-40B4-BE49-F238E27FC236}">
                <a16:creationId xmlns:a16="http://schemas.microsoft.com/office/drawing/2014/main" id="{2FBE97F4-A73A-4911-87A2-9CA02748A133}"/>
              </a:ext>
            </a:extLst>
          </p:cNvPr>
          <p:cNvSpPr/>
          <p:nvPr/>
        </p:nvSpPr>
        <p:spPr>
          <a:xfrm>
            <a:off x="7239000" y="0"/>
            <a:ext cx="4953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8779EFF9-5024-4EEE-843E-6735BDE81A47}"/>
              </a:ext>
            </a:extLst>
          </p:cNvPr>
          <p:cNvSpPr txBox="1"/>
          <p:nvPr/>
        </p:nvSpPr>
        <p:spPr>
          <a:xfrm>
            <a:off x="7390701" y="684711"/>
            <a:ext cx="4643262" cy="1815882"/>
          </a:xfrm>
          <a:prstGeom prst="rect">
            <a:avLst/>
          </a:prstGeom>
          <a:noFill/>
        </p:spPr>
        <p:txBody>
          <a:bodyPr wrap="square" rtlCol="0">
            <a:spAutoFit/>
          </a:bodyPr>
          <a:lstStyle/>
          <a:p>
            <a:r>
              <a:rPr lang="nb-NO" sz="4800" dirty="0">
                <a:solidFill>
                  <a:schemeClr val="bg2"/>
                </a:solidFill>
                <a:latin typeface="Arial" panose="020B0604020202020204" pitchFamily="34" charset="0"/>
                <a:cs typeface="Arial" panose="020B0604020202020204" pitchFamily="34" charset="0"/>
              </a:rPr>
              <a:t>Unge og arbeid:</a:t>
            </a:r>
          </a:p>
          <a:p>
            <a:endParaRPr lang="nb-NO" sz="3200" dirty="0">
              <a:solidFill>
                <a:schemeClr val="bg2"/>
              </a:solidFill>
              <a:latin typeface="Arial" panose="020B0604020202020204" pitchFamily="34" charset="0"/>
              <a:cs typeface="Arial" panose="020B0604020202020204" pitchFamily="34" charset="0"/>
            </a:endParaRPr>
          </a:p>
          <a:p>
            <a:r>
              <a:rPr lang="nb-NO" sz="3200" dirty="0">
                <a:solidFill>
                  <a:schemeClr val="bg2"/>
                </a:solidFill>
                <a:latin typeface="Arial" panose="020B0604020202020204" pitchFamily="34" charset="0"/>
                <a:cs typeface="Arial" panose="020B0604020202020204" pitchFamily="34" charset="0"/>
              </a:rPr>
              <a:t>Pensjon og forsikring</a:t>
            </a:r>
            <a:endParaRPr lang="nb-NO" sz="2800" dirty="0">
              <a:solidFill>
                <a:schemeClr val="bg2"/>
              </a:solidFill>
              <a:latin typeface="Arial" panose="020B0604020202020204" pitchFamily="34" charset="0"/>
              <a:cs typeface="Arial" panose="020B0604020202020204" pitchFamily="34" charset="0"/>
            </a:endParaRPr>
          </a:p>
        </p:txBody>
      </p:sp>
      <p:sp>
        <p:nvSpPr>
          <p:cNvPr id="7" name="TekstSylinder 6">
            <a:extLst>
              <a:ext uri="{FF2B5EF4-FFF2-40B4-BE49-F238E27FC236}">
                <a16:creationId xmlns:a16="http://schemas.microsoft.com/office/drawing/2014/main" id="{86C95D88-3963-4AA4-B8DB-7F888BCD6107}"/>
              </a:ext>
            </a:extLst>
          </p:cNvPr>
          <p:cNvSpPr txBox="1"/>
          <p:nvPr/>
        </p:nvSpPr>
        <p:spPr>
          <a:xfrm>
            <a:off x="7482980" y="3849576"/>
            <a:ext cx="4185923" cy="1015663"/>
          </a:xfrm>
          <a:prstGeom prst="rect">
            <a:avLst/>
          </a:prstGeom>
          <a:noFill/>
        </p:spPr>
        <p:txBody>
          <a:bodyPr wrap="square" rtlCol="0">
            <a:spAutoFit/>
          </a:bodyPr>
          <a:lstStyle/>
          <a:p>
            <a:r>
              <a:rPr lang="nb-NO" sz="2000" i="1">
                <a:solidFill>
                  <a:schemeClr val="bg2"/>
                </a:solidFill>
                <a:latin typeface="Arial" panose="020B0604020202020204" pitchFamily="34" charset="0"/>
                <a:cs typeface="Arial" panose="020B0604020202020204" pitchFamily="34" charset="0"/>
              </a:rPr>
              <a:t>Informasjon til bruk for ansatte i finansnæringen og lærere om pensjon og forsikring.</a:t>
            </a:r>
          </a:p>
        </p:txBody>
      </p:sp>
      <p:pic>
        <p:nvPicPr>
          <p:cNvPr id="8" name="Grafikk 7">
            <a:extLst>
              <a:ext uri="{FF2B5EF4-FFF2-40B4-BE49-F238E27FC236}">
                <a16:creationId xmlns:a16="http://schemas.microsoft.com/office/drawing/2014/main" id="{C1EBC0DA-F344-4354-84F8-E3873ED4A4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9489" y="6069741"/>
            <a:ext cx="2540795" cy="438393"/>
          </a:xfrm>
          <a:prstGeom prst="rect">
            <a:avLst/>
          </a:prstGeom>
        </p:spPr>
      </p:pic>
    </p:spTree>
    <p:extLst>
      <p:ext uri="{BB962C8B-B14F-4D97-AF65-F5344CB8AC3E}">
        <p14:creationId xmlns:p14="http://schemas.microsoft.com/office/powerpoint/2010/main" val="3372018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id="{A6F629AF-A669-48A6-9DBF-8CCAAA90B647}"/>
              </a:ext>
            </a:extLst>
          </p:cNvPr>
          <p:cNvSpPr txBox="1"/>
          <p:nvPr/>
        </p:nvSpPr>
        <p:spPr>
          <a:xfrm>
            <a:off x="86728" y="318622"/>
            <a:ext cx="7746733" cy="2062103"/>
          </a:xfrm>
          <a:prstGeom prst="rect">
            <a:avLst/>
          </a:prstGeom>
          <a:noFill/>
        </p:spPr>
        <p:txBody>
          <a:bodyPr wrap="square" rtlCol="0">
            <a:spAutoFit/>
          </a:bodyPr>
          <a:lstStyle/>
          <a:p>
            <a:r>
              <a:rPr lang="nb-NO" sz="4800" b="1">
                <a:solidFill>
                  <a:schemeClr val="tx2"/>
                </a:solidFill>
                <a:latin typeface="Arial" panose="020B0604020202020204" pitchFamily="34" charset="0"/>
                <a:ea typeface="Montserrat Semi" charset="0"/>
                <a:cs typeface="Arial" panose="020B0604020202020204" pitchFamily="34" charset="0"/>
              </a:rPr>
              <a:t>Før du takker ja til en jobb - s</a:t>
            </a:r>
            <a:r>
              <a:rPr lang="nb-NO" sz="4800" b="1"/>
              <a:t>jekkliste</a:t>
            </a:r>
          </a:p>
          <a:p>
            <a:endParaRPr lang="nb-NO" sz="3200" b="1">
              <a:solidFill>
                <a:schemeClr val="tx2"/>
              </a:solidFill>
              <a:latin typeface="Arial" panose="020B0604020202020204" pitchFamily="34" charset="0"/>
              <a:ea typeface="Montserrat Semi" charset="0"/>
              <a:cs typeface="Arial" panose="020B0604020202020204" pitchFamily="34" charset="0"/>
            </a:endParaRPr>
          </a:p>
        </p:txBody>
      </p:sp>
      <p:sp>
        <p:nvSpPr>
          <p:cNvPr id="10" name="TextBox 12">
            <a:extLst>
              <a:ext uri="{FF2B5EF4-FFF2-40B4-BE49-F238E27FC236}">
                <a16:creationId xmlns:a16="http://schemas.microsoft.com/office/drawing/2014/main" id="{F228AED0-ECC2-4E6C-A16E-7E34EEC4D502}"/>
              </a:ext>
            </a:extLst>
          </p:cNvPr>
          <p:cNvSpPr txBox="1"/>
          <p:nvPr/>
        </p:nvSpPr>
        <p:spPr>
          <a:xfrm>
            <a:off x="9958839" y="2819212"/>
            <a:ext cx="1298753" cy="708143"/>
          </a:xfrm>
          <a:prstGeom prst="rect">
            <a:avLst/>
          </a:prstGeom>
          <a:noFill/>
        </p:spPr>
        <p:txBody>
          <a:bodyPr wrap="none" rtlCol="0">
            <a:spAutoFit/>
          </a:bodyPr>
          <a:lstStyle/>
          <a:p>
            <a:pPr algn="ctr"/>
            <a:r>
              <a:rPr lang="en-US" sz="2001" b="1">
                <a:solidFill>
                  <a:schemeClr val="bg2"/>
                </a:solidFill>
                <a:latin typeface="Arial" panose="020B0604020202020204" pitchFamily="34" charset="0"/>
                <a:ea typeface="Montserrat Semi" charset="0"/>
                <a:cs typeface="Arial" panose="020B0604020202020204" pitchFamily="34" charset="0"/>
              </a:rPr>
              <a:t>NYTTIGE</a:t>
            </a:r>
          </a:p>
          <a:p>
            <a:pPr algn="ctr"/>
            <a:r>
              <a:rPr lang="en-US" sz="2001" b="1">
                <a:solidFill>
                  <a:schemeClr val="bg2"/>
                </a:solidFill>
                <a:latin typeface="Arial" panose="020B0604020202020204" pitchFamily="34" charset="0"/>
                <a:ea typeface="Montserrat Semi" charset="0"/>
                <a:cs typeface="Arial" panose="020B0604020202020204" pitchFamily="34" charset="0"/>
              </a:rPr>
              <a:t>LENKER</a:t>
            </a:r>
          </a:p>
        </p:txBody>
      </p:sp>
      <p:sp>
        <p:nvSpPr>
          <p:cNvPr id="11" name="TextBox 13">
            <a:extLst>
              <a:ext uri="{FF2B5EF4-FFF2-40B4-BE49-F238E27FC236}">
                <a16:creationId xmlns:a16="http://schemas.microsoft.com/office/drawing/2014/main" id="{2E947438-6D3F-4C99-AB87-4609D212FBC6}"/>
              </a:ext>
            </a:extLst>
          </p:cNvPr>
          <p:cNvSpPr txBox="1"/>
          <p:nvPr/>
        </p:nvSpPr>
        <p:spPr>
          <a:xfrm>
            <a:off x="9365534" y="3891476"/>
            <a:ext cx="2485361" cy="646331"/>
          </a:xfrm>
          <a:prstGeom prst="rect">
            <a:avLst/>
          </a:prstGeom>
          <a:noFill/>
        </p:spPr>
        <p:txBody>
          <a:bodyPr wrap="square" rtlCol="0">
            <a:spAutoFit/>
          </a:bodyPr>
          <a:lstStyle/>
          <a:p>
            <a:pPr algn="ctr"/>
            <a:r>
              <a:rPr lang="en-US" sz="1200">
                <a:solidFill>
                  <a:schemeClr val="bg1"/>
                </a:solidFill>
                <a:latin typeface="Arial" panose="020B0604020202020204" pitchFamily="34" charset="0"/>
                <a:ea typeface="Montserrat Light" charset="0"/>
                <a:cs typeface="Arial" panose="020B0604020202020204" pitchFamily="34" charset="0"/>
                <a:hlinkClick r:id="rId3">
                  <a:extLst>
                    <a:ext uri="{A12FA001-AC4F-418D-AE19-62706E023703}">
                      <ahyp:hlinkClr xmlns:ahyp="http://schemas.microsoft.com/office/drawing/2018/hyperlinkcolor" val="tx"/>
                    </a:ext>
                  </a:extLst>
                </a:hlinkClick>
              </a:rPr>
              <a:t>WWW.NAV.NO</a:t>
            </a:r>
            <a:endParaRPr lang="en-US" sz="1200">
              <a:solidFill>
                <a:schemeClr val="bg1"/>
              </a:solidFill>
              <a:latin typeface="Arial" panose="020B0604020202020204" pitchFamily="34" charset="0"/>
              <a:ea typeface="Montserrat Light" charset="0"/>
              <a:cs typeface="Arial" panose="020B0604020202020204" pitchFamily="34" charset="0"/>
            </a:endParaRPr>
          </a:p>
          <a:p>
            <a:pPr algn="ctr"/>
            <a:r>
              <a:rPr lang="en-US" sz="1200">
                <a:solidFill>
                  <a:schemeClr val="bg1"/>
                </a:solidFill>
                <a:latin typeface="Arial" panose="020B0604020202020204" pitchFamily="34" charset="0"/>
                <a:ea typeface="Montserrat Light" charset="0"/>
                <a:cs typeface="Arial" panose="020B0604020202020204" pitchFamily="34" charset="0"/>
                <a:hlinkClick r:id="rId4">
                  <a:extLst>
                    <a:ext uri="{A12FA001-AC4F-418D-AE19-62706E023703}">
                      <ahyp:hlinkClr xmlns:ahyp="http://schemas.microsoft.com/office/drawing/2018/hyperlinkcolor" val="tx"/>
                    </a:ext>
                  </a:extLst>
                </a:hlinkClick>
              </a:rPr>
              <a:t>WWW.NORKSPENSJON.NO</a:t>
            </a:r>
            <a:endParaRPr lang="en-US" sz="1200">
              <a:solidFill>
                <a:schemeClr val="bg1"/>
              </a:solidFill>
              <a:latin typeface="Arial" panose="020B0604020202020204" pitchFamily="34" charset="0"/>
              <a:ea typeface="Montserrat Light" charset="0"/>
              <a:cs typeface="Arial" panose="020B0604020202020204" pitchFamily="34" charset="0"/>
            </a:endParaRPr>
          </a:p>
          <a:p>
            <a:pPr algn="ctr"/>
            <a:endParaRPr lang="en-US" sz="1200">
              <a:solidFill>
                <a:schemeClr val="bg1"/>
              </a:solidFill>
              <a:latin typeface="Arial" panose="020B0604020202020204" pitchFamily="34" charset="0"/>
              <a:ea typeface="Montserrat Light" charset="0"/>
              <a:cs typeface="Arial" panose="020B0604020202020204" pitchFamily="34" charset="0"/>
            </a:endParaRPr>
          </a:p>
        </p:txBody>
      </p:sp>
      <p:pic>
        <p:nvPicPr>
          <p:cNvPr id="13" name="Picture Placeholder 4">
            <a:extLst>
              <a:ext uri="{FF2B5EF4-FFF2-40B4-BE49-F238E27FC236}">
                <a16:creationId xmlns:a16="http://schemas.microsoft.com/office/drawing/2014/main" id="{6DFC3470-0E4D-4EAB-A4EC-C2E914495E26}"/>
              </a:ext>
            </a:extLst>
          </p:cNvPr>
          <p:cNvPicPr>
            <a:picLocks noChangeAspect="1"/>
          </p:cNvPicPr>
          <p:nvPr/>
        </p:nvPicPr>
        <p:blipFill>
          <a:blip r:embed="rId5">
            <a:extLst>
              <a:ext uri="{28A0092B-C50C-407E-A947-70E740481C1C}">
                <a14:useLocalDpi xmlns:a14="http://schemas.microsoft.com/office/drawing/2010/main" val="0"/>
              </a:ext>
            </a:extLst>
          </a:blip>
          <a:srcRect l="12409" r="12409"/>
          <a:stretch/>
        </p:blipFill>
        <p:spPr>
          <a:xfrm>
            <a:off x="8808136" y="0"/>
            <a:ext cx="3383864" cy="6576969"/>
          </a:xfrm>
          <a:prstGeom prst="rect">
            <a:avLst/>
          </a:prstGeom>
        </p:spPr>
      </p:pic>
      <p:sp>
        <p:nvSpPr>
          <p:cNvPr id="15" name="TextBox 7">
            <a:extLst>
              <a:ext uri="{FF2B5EF4-FFF2-40B4-BE49-F238E27FC236}">
                <a16:creationId xmlns:a16="http://schemas.microsoft.com/office/drawing/2014/main" id="{65B89AFD-5E24-4BCA-A5A8-9EFE7D22D16C}"/>
              </a:ext>
            </a:extLst>
          </p:cNvPr>
          <p:cNvSpPr txBox="1"/>
          <p:nvPr/>
        </p:nvSpPr>
        <p:spPr>
          <a:xfrm>
            <a:off x="245251" y="2380725"/>
            <a:ext cx="8176750" cy="3046988"/>
          </a:xfrm>
          <a:prstGeom prst="rect">
            <a:avLst/>
          </a:prstGeom>
          <a:noFill/>
        </p:spPr>
        <p:txBody>
          <a:bodyPr wrap="square" lIns="91440" tIns="45720" rIns="91440" bIns="45720" rtlCol="0" anchor="t">
            <a:spAutoFit/>
          </a:bodyPr>
          <a:lstStyle/>
          <a:p>
            <a:pPr algn="l" rtl="0" fontAlgn="base">
              <a:buFont typeface="Arial" panose="020B0604020202020204" pitchFamily="34" charset="0"/>
              <a:buChar char="•"/>
            </a:pPr>
            <a:r>
              <a:rPr lang="nb-NO" sz="3200" b="0" i="0">
                <a:solidFill>
                  <a:srgbClr val="000000"/>
                </a:solidFill>
                <a:effectLst/>
              </a:rPr>
              <a:t> Hva vet du om arbeidsgiveren?  </a:t>
            </a:r>
          </a:p>
          <a:p>
            <a:pPr fontAlgn="base">
              <a:buFont typeface="Arial" panose="020B0604020202020204" pitchFamily="34" charset="0"/>
              <a:buChar char="•"/>
            </a:pPr>
            <a:r>
              <a:rPr lang="nb-NO" sz="3200">
                <a:solidFill>
                  <a:srgbClr val="000000"/>
                </a:solidFill>
              </a:rPr>
              <a:t> </a:t>
            </a:r>
            <a:r>
              <a:rPr lang="nb-NO" sz="3200" b="0" i="0">
                <a:solidFill>
                  <a:srgbClr val="000000"/>
                </a:solidFill>
                <a:effectLst/>
              </a:rPr>
              <a:t>Bruk nettverket ditt</a:t>
            </a:r>
            <a:endParaRPr lang="nb-NO" sz="3200" b="0" i="0">
              <a:solidFill>
                <a:srgbClr val="000000"/>
              </a:solidFill>
              <a:effectLst/>
              <a:cs typeface="Calibri"/>
            </a:endParaRPr>
          </a:p>
          <a:p>
            <a:pPr fontAlgn="base">
              <a:buFont typeface="Arial" panose="020B0604020202020204" pitchFamily="34" charset="0"/>
              <a:buChar char="•"/>
            </a:pPr>
            <a:r>
              <a:rPr lang="nb-NO" sz="3200">
                <a:solidFill>
                  <a:srgbClr val="000000"/>
                </a:solidFill>
              </a:rPr>
              <a:t> </a:t>
            </a:r>
            <a:r>
              <a:rPr lang="nb-NO" sz="3200" b="0" i="0">
                <a:solidFill>
                  <a:srgbClr val="000000"/>
                </a:solidFill>
                <a:effectLst/>
              </a:rPr>
              <a:t>Sjekk informasjon på internett  </a:t>
            </a:r>
          </a:p>
          <a:p>
            <a:pPr algn="l" rtl="0" fontAlgn="base">
              <a:buFont typeface="Arial" panose="020B0604020202020204" pitchFamily="34" charset="0"/>
              <a:buChar char="•"/>
            </a:pPr>
            <a:r>
              <a:rPr lang="nb-NO" sz="3200" b="0" i="0">
                <a:solidFill>
                  <a:srgbClr val="000000"/>
                </a:solidFill>
                <a:effectLst/>
              </a:rPr>
              <a:t> Sjekk arbeidsavtalen</a:t>
            </a:r>
          </a:p>
          <a:p>
            <a:pPr algn="l" rtl="0" fontAlgn="base">
              <a:buFont typeface="Arial" panose="020B0604020202020204" pitchFamily="34" charset="0"/>
              <a:buChar char="•"/>
            </a:pPr>
            <a:r>
              <a:rPr lang="nb-NO" sz="3200" b="0" i="0">
                <a:solidFill>
                  <a:srgbClr val="000000"/>
                </a:solidFill>
                <a:effectLst/>
              </a:rPr>
              <a:t> Hvordan blir arbeidsoppgavene?</a:t>
            </a:r>
          </a:p>
          <a:p>
            <a:pPr algn="l" rtl="0" fontAlgn="base">
              <a:buFont typeface="Arial" panose="020B0604020202020204" pitchFamily="34" charset="0"/>
              <a:buChar char="•"/>
            </a:pPr>
            <a:r>
              <a:rPr lang="nb-NO" sz="3200">
                <a:solidFill>
                  <a:srgbClr val="000000"/>
                </a:solidFill>
              </a:rPr>
              <a:t> A</a:t>
            </a:r>
            <a:r>
              <a:rPr lang="nb-NO" sz="3200"/>
              <a:t>ndre</a:t>
            </a:r>
            <a:r>
              <a:rPr lang="nb-NO" sz="3200" b="0" i="0">
                <a:effectLst/>
              </a:rPr>
              <a:t> </a:t>
            </a:r>
            <a:r>
              <a:rPr lang="nb-NO" sz="3200" b="0" i="0">
                <a:solidFill>
                  <a:srgbClr val="000000"/>
                </a:solidFill>
                <a:effectLst/>
              </a:rPr>
              <a:t>personalgoder? </a:t>
            </a:r>
          </a:p>
        </p:txBody>
      </p:sp>
      <p:cxnSp>
        <p:nvCxnSpPr>
          <p:cNvPr id="17" name="Rett linje 16">
            <a:extLst>
              <a:ext uri="{FF2B5EF4-FFF2-40B4-BE49-F238E27FC236}">
                <a16:creationId xmlns:a16="http://schemas.microsoft.com/office/drawing/2014/main" id="{A96C38D6-B0AD-4023-B823-6C25ACD90325}"/>
              </a:ext>
            </a:extLst>
          </p:cNvPr>
          <p:cNvCxnSpPr/>
          <p:nvPr/>
        </p:nvCxnSpPr>
        <p:spPr>
          <a:xfrm>
            <a:off x="9665494" y="3657600"/>
            <a:ext cx="20645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36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id="{A6F629AF-A669-48A6-9DBF-8CCAAA90B647}"/>
              </a:ext>
            </a:extLst>
          </p:cNvPr>
          <p:cNvSpPr txBox="1"/>
          <p:nvPr/>
        </p:nvSpPr>
        <p:spPr>
          <a:xfrm>
            <a:off x="11527" y="495914"/>
            <a:ext cx="8001902" cy="1569660"/>
          </a:xfrm>
          <a:prstGeom prst="rect">
            <a:avLst/>
          </a:prstGeom>
          <a:noFill/>
        </p:spPr>
        <p:txBody>
          <a:bodyPr wrap="square" rtlCol="0">
            <a:spAutoFit/>
          </a:bodyPr>
          <a:lstStyle/>
          <a:p>
            <a:r>
              <a:rPr lang="nb-NO" sz="4800" b="1">
                <a:solidFill>
                  <a:schemeClr val="tx2"/>
                </a:solidFill>
                <a:latin typeface="Arial" panose="020B0604020202020204" pitchFamily="34" charset="0"/>
                <a:ea typeface="Montserrat Semi" charset="0"/>
                <a:cs typeface="Arial" panose="020B0604020202020204" pitchFamily="34" charset="0"/>
              </a:rPr>
              <a:t>Før du takker ja til en jobb – sjekkliste forts.</a:t>
            </a:r>
          </a:p>
        </p:txBody>
      </p:sp>
      <p:sp>
        <p:nvSpPr>
          <p:cNvPr id="10" name="TextBox 12">
            <a:extLst>
              <a:ext uri="{FF2B5EF4-FFF2-40B4-BE49-F238E27FC236}">
                <a16:creationId xmlns:a16="http://schemas.microsoft.com/office/drawing/2014/main" id="{F228AED0-ECC2-4E6C-A16E-7E34EEC4D502}"/>
              </a:ext>
            </a:extLst>
          </p:cNvPr>
          <p:cNvSpPr txBox="1"/>
          <p:nvPr/>
        </p:nvSpPr>
        <p:spPr>
          <a:xfrm>
            <a:off x="9958839" y="2819212"/>
            <a:ext cx="1298753" cy="708143"/>
          </a:xfrm>
          <a:prstGeom prst="rect">
            <a:avLst/>
          </a:prstGeom>
          <a:noFill/>
        </p:spPr>
        <p:txBody>
          <a:bodyPr wrap="none" rtlCol="0">
            <a:spAutoFit/>
          </a:bodyPr>
          <a:lstStyle/>
          <a:p>
            <a:pPr algn="ctr"/>
            <a:r>
              <a:rPr lang="en-US" sz="2001" b="1">
                <a:solidFill>
                  <a:schemeClr val="bg2"/>
                </a:solidFill>
                <a:latin typeface="Arial" panose="020B0604020202020204" pitchFamily="34" charset="0"/>
                <a:ea typeface="Montserrat Semi" charset="0"/>
                <a:cs typeface="Arial" panose="020B0604020202020204" pitchFamily="34" charset="0"/>
              </a:rPr>
              <a:t>NYTTIGE</a:t>
            </a:r>
          </a:p>
          <a:p>
            <a:pPr algn="ctr"/>
            <a:r>
              <a:rPr lang="en-US" sz="2001" b="1">
                <a:solidFill>
                  <a:schemeClr val="bg2"/>
                </a:solidFill>
                <a:latin typeface="Arial" panose="020B0604020202020204" pitchFamily="34" charset="0"/>
                <a:ea typeface="Montserrat Semi" charset="0"/>
                <a:cs typeface="Arial" panose="020B0604020202020204" pitchFamily="34" charset="0"/>
              </a:rPr>
              <a:t>LENKER</a:t>
            </a:r>
          </a:p>
        </p:txBody>
      </p:sp>
      <p:sp>
        <p:nvSpPr>
          <p:cNvPr id="11" name="TextBox 13">
            <a:extLst>
              <a:ext uri="{FF2B5EF4-FFF2-40B4-BE49-F238E27FC236}">
                <a16:creationId xmlns:a16="http://schemas.microsoft.com/office/drawing/2014/main" id="{2E947438-6D3F-4C99-AB87-4609D212FBC6}"/>
              </a:ext>
            </a:extLst>
          </p:cNvPr>
          <p:cNvSpPr txBox="1"/>
          <p:nvPr/>
        </p:nvSpPr>
        <p:spPr>
          <a:xfrm>
            <a:off x="9365534" y="3891476"/>
            <a:ext cx="2485361" cy="646331"/>
          </a:xfrm>
          <a:prstGeom prst="rect">
            <a:avLst/>
          </a:prstGeom>
          <a:noFill/>
        </p:spPr>
        <p:txBody>
          <a:bodyPr wrap="square" rtlCol="0">
            <a:spAutoFit/>
          </a:bodyPr>
          <a:lstStyle/>
          <a:p>
            <a:pPr algn="ctr"/>
            <a:r>
              <a:rPr lang="en-US" sz="1200">
                <a:solidFill>
                  <a:schemeClr val="bg1"/>
                </a:solidFill>
                <a:latin typeface="Arial" panose="020B0604020202020204" pitchFamily="34" charset="0"/>
                <a:ea typeface="Montserrat Light" charset="0"/>
                <a:cs typeface="Arial" panose="020B0604020202020204" pitchFamily="34" charset="0"/>
                <a:hlinkClick r:id="rId3">
                  <a:extLst>
                    <a:ext uri="{A12FA001-AC4F-418D-AE19-62706E023703}">
                      <ahyp:hlinkClr xmlns:ahyp="http://schemas.microsoft.com/office/drawing/2018/hyperlinkcolor" val="tx"/>
                    </a:ext>
                  </a:extLst>
                </a:hlinkClick>
              </a:rPr>
              <a:t>WWW.NAV.NO</a:t>
            </a:r>
            <a:endParaRPr lang="en-US" sz="1200">
              <a:solidFill>
                <a:schemeClr val="bg1"/>
              </a:solidFill>
              <a:latin typeface="Arial" panose="020B0604020202020204" pitchFamily="34" charset="0"/>
              <a:ea typeface="Montserrat Light" charset="0"/>
              <a:cs typeface="Arial" panose="020B0604020202020204" pitchFamily="34" charset="0"/>
            </a:endParaRPr>
          </a:p>
          <a:p>
            <a:pPr algn="ctr"/>
            <a:r>
              <a:rPr lang="en-US" sz="1200">
                <a:solidFill>
                  <a:schemeClr val="bg1"/>
                </a:solidFill>
                <a:latin typeface="Arial" panose="020B0604020202020204" pitchFamily="34" charset="0"/>
                <a:ea typeface="Montserrat Light" charset="0"/>
                <a:cs typeface="Arial" panose="020B0604020202020204" pitchFamily="34" charset="0"/>
                <a:hlinkClick r:id="rId4">
                  <a:extLst>
                    <a:ext uri="{A12FA001-AC4F-418D-AE19-62706E023703}">
                      <ahyp:hlinkClr xmlns:ahyp="http://schemas.microsoft.com/office/drawing/2018/hyperlinkcolor" val="tx"/>
                    </a:ext>
                  </a:extLst>
                </a:hlinkClick>
              </a:rPr>
              <a:t>WWW.NORKSPENSJON.NO</a:t>
            </a:r>
            <a:endParaRPr lang="en-US" sz="1200">
              <a:solidFill>
                <a:schemeClr val="bg1"/>
              </a:solidFill>
              <a:latin typeface="Arial" panose="020B0604020202020204" pitchFamily="34" charset="0"/>
              <a:ea typeface="Montserrat Light" charset="0"/>
              <a:cs typeface="Arial" panose="020B0604020202020204" pitchFamily="34" charset="0"/>
            </a:endParaRPr>
          </a:p>
          <a:p>
            <a:pPr algn="ctr"/>
            <a:endParaRPr lang="en-US" sz="1200">
              <a:solidFill>
                <a:schemeClr val="bg1"/>
              </a:solidFill>
              <a:latin typeface="Arial" panose="020B0604020202020204" pitchFamily="34" charset="0"/>
              <a:ea typeface="Montserrat Light" charset="0"/>
              <a:cs typeface="Arial" panose="020B0604020202020204" pitchFamily="34" charset="0"/>
            </a:endParaRPr>
          </a:p>
        </p:txBody>
      </p:sp>
      <p:sp>
        <p:nvSpPr>
          <p:cNvPr id="15" name="TextBox 7">
            <a:extLst>
              <a:ext uri="{FF2B5EF4-FFF2-40B4-BE49-F238E27FC236}">
                <a16:creationId xmlns:a16="http://schemas.microsoft.com/office/drawing/2014/main" id="{65B89AFD-5E24-4BCA-A5A8-9EFE7D22D16C}"/>
              </a:ext>
            </a:extLst>
          </p:cNvPr>
          <p:cNvSpPr txBox="1"/>
          <p:nvPr/>
        </p:nvSpPr>
        <p:spPr>
          <a:xfrm>
            <a:off x="0" y="2561488"/>
            <a:ext cx="7483642" cy="3293209"/>
          </a:xfrm>
          <a:prstGeom prst="rect">
            <a:avLst/>
          </a:prstGeom>
          <a:noFill/>
        </p:spPr>
        <p:txBody>
          <a:bodyPr wrap="square" lIns="91440" tIns="45720" rIns="91440" bIns="45720" rtlCol="0" anchor="t">
            <a:spAutoFit/>
          </a:bodyPr>
          <a:lstStyle/>
          <a:p>
            <a:pPr marL="342900" indent="-342900" algn="l" rtl="0" fontAlgn="base">
              <a:buFont typeface="Arial" panose="020B0604020202020204" pitchFamily="34" charset="0"/>
              <a:buChar char="•"/>
            </a:pPr>
            <a:r>
              <a:rPr lang="nb-NO" sz="3200" b="0" i="0" dirty="0">
                <a:solidFill>
                  <a:srgbClr val="000000"/>
                </a:solidFill>
                <a:effectLst/>
              </a:rPr>
              <a:t>Har du forsikring og tjenestepensjon via</a:t>
            </a:r>
            <a:r>
              <a:rPr lang="nb-NO" sz="3200" dirty="0">
                <a:solidFill>
                  <a:srgbClr val="000000"/>
                </a:solidFill>
              </a:rPr>
              <a:t> </a:t>
            </a:r>
            <a:r>
              <a:rPr lang="nb-NO" sz="3200" b="0" i="0" dirty="0">
                <a:solidFill>
                  <a:srgbClr val="000000"/>
                </a:solidFill>
                <a:effectLst/>
              </a:rPr>
              <a:t>arbeidsgiver?</a:t>
            </a:r>
          </a:p>
          <a:p>
            <a:pPr marL="342900" indent="-342900" fontAlgn="base">
              <a:buFont typeface="Arial" panose="020B0604020202020204" pitchFamily="34" charset="0"/>
              <a:buChar char="•"/>
            </a:pPr>
            <a:r>
              <a:rPr lang="nb-NO" sz="3200" b="0" i="0" dirty="0">
                <a:effectLst/>
              </a:rPr>
              <a:t>Er pensjonsrettighetene dine registrert?</a:t>
            </a:r>
            <a:r>
              <a:rPr lang="nb-NO" sz="3200" b="1" i="0" dirty="0">
                <a:effectLst/>
              </a:rPr>
              <a:t>   </a:t>
            </a:r>
            <a:endParaRPr lang="nb-NO" sz="3200" b="0" i="0" dirty="0">
              <a:effectLst/>
              <a:cs typeface="Calibri"/>
            </a:endParaRPr>
          </a:p>
          <a:p>
            <a:pPr marL="342900" indent="-342900" fontAlgn="base">
              <a:buFont typeface="Arial" panose="020B0604020202020204" pitchFamily="34" charset="0"/>
              <a:buChar char="•"/>
            </a:pPr>
            <a:r>
              <a:rPr lang="nb-NO" sz="3200" b="0" i="0" dirty="0">
                <a:solidFill>
                  <a:srgbClr val="000000"/>
                </a:solidFill>
                <a:effectLst/>
              </a:rPr>
              <a:t>Trenger du egen forsikring?</a:t>
            </a:r>
          </a:p>
          <a:p>
            <a:pPr marL="342900" indent="-342900" algn="l" rtl="0" fontAlgn="base">
              <a:buFont typeface="Arial" panose="020B0604020202020204" pitchFamily="34" charset="0"/>
              <a:buChar char="•"/>
            </a:pPr>
            <a:r>
              <a:rPr lang="nb-NO" sz="3200" b="0" i="0" dirty="0">
                <a:solidFill>
                  <a:srgbClr val="000000"/>
                </a:solidFill>
                <a:effectLst/>
              </a:rPr>
              <a:t>Vil du sikre deg med egen sparing? </a:t>
            </a:r>
          </a:p>
          <a:p>
            <a:pPr marL="342900" indent="-342900" algn="l" rtl="0" fontAlgn="base">
              <a:buFont typeface="Arial" panose="020B0604020202020204" pitchFamily="34" charset="0"/>
              <a:buChar char="•"/>
            </a:pPr>
            <a:r>
              <a:rPr lang="nb-NO" sz="3200" b="0" i="0" dirty="0">
                <a:solidFill>
                  <a:srgbClr val="000000"/>
                </a:solidFill>
                <a:effectLst/>
              </a:rPr>
              <a:t>Hvilken spareform passer for deg? </a:t>
            </a:r>
          </a:p>
          <a:p>
            <a:pPr algn="l" rtl="0" fontAlgn="base"/>
            <a:endParaRPr lang="nb-NO" sz="1600" b="0" i="0" dirty="0">
              <a:solidFill>
                <a:srgbClr val="000000"/>
              </a:solidFill>
              <a:effectLst/>
              <a:highlight>
                <a:srgbClr val="FFFF00"/>
              </a:highlight>
              <a:latin typeface="Segoe UI" panose="020B0502040204020203" pitchFamily="34" charset="0"/>
              <a:cs typeface="Segoe UI"/>
            </a:endParaRPr>
          </a:p>
        </p:txBody>
      </p:sp>
      <p:cxnSp>
        <p:nvCxnSpPr>
          <p:cNvPr id="17" name="Rett linje 16">
            <a:extLst>
              <a:ext uri="{FF2B5EF4-FFF2-40B4-BE49-F238E27FC236}">
                <a16:creationId xmlns:a16="http://schemas.microsoft.com/office/drawing/2014/main" id="{A96C38D6-B0AD-4023-B823-6C25ACD90325}"/>
              </a:ext>
            </a:extLst>
          </p:cNvPr>
          <p:cNvCxnSpPr/>
          <p:nvPr/>
        </p:nvCxnSpPr>
        <p:spPr>
          <a:xfrm>
            <a:off x="9665494" y="3657600"/>
            <a:ext cx="20645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Placeholder 3">
            <a:extLst>
              <a:ext uri="{FF2B5EF4-FFF2-40B4-BE49-F238E27FC236}">
                <a16:creationId xmlns:a16="http://schemas.microsoft.com/office/drawing/2014/main" id="{152B1473-7C97-4C5D-8252-D6C7F20C071A}"/>
              </a:ext>
            </a:extLst>
          </p:cNvPr>
          <p:cNvPicPr>
            <a:picLocks noChangeAspect="1"/>
          </p:cNvPicPr>
          <p:nvPr/>
        </p:nvPicPr>
        <p:blipFill>
          <a:blip r:embed="rId5">
            <a:extLst>
              <a:ext uri="{28A0092B-C50C-407E-A947-70E740481C1C}">
                <a14:useLocalDpi xmlns:a14="http://schemas.microsoft.com/office/drawing/2010/main" val="0"/>
              </a:ext>
            </a:extLst>
          </a:blip>
          <a:srcRect l="27435" r="27435"/>
          <a:stretch/>
        </p:blipFill>
        <p:spPr>
          <a:xfrm>
            <a:off x="7874655" y="0"/>
            <a:ext cx="4352681" cy="6430645"/>
          </a:xfrm>
          <a:prstGeom prst="rect">
            <a:avLst/>
          </a:prstGeom>
        </p:spPr>
      </p:pic>
    </p:spTree>
    <p:extLst>
      <p:ext uri="{BB962C8B-B14F-4D97-AF65-F5344CB8AC3E}">
        <p14:creationId xmlns:p14="http://schemas.microsoft.com/office/powerpoint/2010/main" val="2378103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EB9563D-489D-491E-8F08-DB79BB1CB9B0}"/>
              </a:ext>
            </a:extLst>
          </p:cNvPr>
          <p:cNvSpPr/>
          <p:nvPr/>
        </p:nvSpPr>
        <p:spPr>
          <a:xfrm>
            <a:off x="9192126" y="-41337"/>
            <a:ext cx="2999874" cy="6576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TextBox 5">
            <a:extLst>
              <a:ext uri="{FF2B5EF4-FFF2-40B4-BE49-F238E27FC236}">
                <a16:creationId xmlns:a16="http://schemas.microsoft.com/office/drawing/2014/main" id="{A6F629AF-A669-48A6-9DBF-8CCAAA90B647}"/>
              </a:ext>
            </a:extLst>
          </p:cNvPr>
          <p:cNvSpPr txBox="1"/>
          <p:nvPr/>
        </p:nvSpPr>
        <p:spPr>
          <a:xfrm>
            <a:off x="0" y="152302"/>
            <a:ext cx="6805726" cy="1569660"/>
          </a:xfrm>
          <a:prstGeom prst="rect">
            <a:avLst/>
          </a:prstGeom>
          <a:noFill/>
        </p:spPr>
        <p:txBody>
          <a:bodyPr wrap="square" rtlCol="0">
            <a:spAutoFit/>
          </a:bodyPr>
          <a:lstStyle/>
          <a:p>
            <a:r>
              <a:rPr lang="nb-NO" sz="4800" b="1">
                <a:solidFill>
                  <a:schemeClr val="tx2"/>
                </a:solidFill>
                <a:latin typeface="Arial" panose="020B0604020202020204" pitchFamily="34" charset="0"/>
                <a:ea typeface="Montserrat Semi" charset="0"/>
                <a:cs typeface="Arial" panose="020B0604020202020204" pitchFamily="34" charset="0"/>
              </a:rPr>
              <a:t>For deg som er i jobb - sjekkliste</a:t>
            </a:r>
          </a:p>
        </p:txBody>
      </p:sp>
      <p:sp>
        <p:nvSpPr>
          <p:cNvPr id="10" name="TextBox 12">
            <a:extLst>
              <a:ext uri="{FF2B5EF4-FFF2-40B4-BE49-F238E27FC236}">
                <a16:creationId xmlns:a16="http://schemas.microsoft.com/office/drawing/2014/main" id="{F228AED0-ECC2-4E6C-A16E-7E34EEC4D502}"/>
              </a:ext>
            </a:extLst>
          </p:cNvPr>
          <p:cNvSpPr txBox="1"/>
          <p:nvPr/>
        </p:nvSpPr>
        <p:spPr>
          <a:xfrm>
            <a:off x="9479876" y="1923709"/>
            <a:ext cx="2407596" cy="1631216"/>
          </a:xfrm>
          <a:prstGeom prst="rect">
            <a:avLst/>
          </a:prstGeom>
          <a:noFill/>
        </p:spPr>
        <p:txBody>
          <a:bodyPr wrap="square" rtlCol="0">
            <a:spAutoFit/>
          </a:bodyPr>
          <a:lstStyle/>
          <a:p>
            <a:pPr algn="ctr"/>
            <a:r>
              <a:rPr lang="en-US" sz="2000" b="1" err="1">
                <a:solidFill>
                  <a:schemeClr val="bg2"/>
                </a:solidFill>
                <a:ea typeface="Montserrat Semi" charset="0"/>
                <a:cs typeface="Arial" panose="020B0604020202020204" pitchFamily="34" charset="0"/>
              </a:rPr>
              <a:t>Sjekk</a:t>
            </a:r>
            <a:endParaRPr lang="en-US" sz="2000" b="1">
              <a:solidFill>
                <a:schemeClr val="bg2"/>
              </a:solidFill>
              <a:ea typeface="Montserrat Semi" charset="0"/>
              <a:cs typeface="Arial" panose="020B0604020202020204" pitchFamily="34" charset="0"/>
            </a:endParaRPr>
          </a:p>
          <a:p>
            <a:pPr algn="ctr"/>
            <a:r>
              <a:rPr lang="en-US" sz="2000" b="1" err="1">
                <a:solidFill>
                  <a:schemeClr val="bg2"/>
                </a:solidFill>
                <a:ea typeface="Montserrat Semi" charset="0"/>
                <a:cs typeface="Arial" panose="020B0604020202020204" pitchFamily="34" charset="0"/>
              </a:rPr>
              <a:t>jevnlig</a:t>
            </a:r>
            <a:r>
              <a:rPr lang="en-US" sz="2000" b="1">
                <a:solidFill>
                  <a:schemeClr val="bg2"/>
                </a:solidFill>
                <a:ea typeface="Montserrat Semi" charset="0"/>
                <a:cs typeface="Arial" panose="020B0604020202020204" pitchFamily="34" charset="0"/>
              </a:rPr>
              <a:t> at </a:t>
            </a:r>
          </a:p>
          <a:p>
            <a:pPr algn="ctr"/>
            <a:r>
              <a:rPr lang="en-US" sz="2000" b="1">
                <a:solidFill>
                  <a:schemeClr val="bg2"/>
                </a:solidFill>
                <a:ea typeface="Montserrat Semi" charset="0"/>
                <a:cs typeface="Arial" panose="020B0604020202020204" pitchFamily="34" charset="0"/>
              </a:rPr>
              <a:t>dine </a:t>
            </a:r>
            <a:r>
              <a:rPr lang="en-US" sz="2000" b="1" err="1">
                <a:solidFill>
                  <a:schemeClr val="bg2"/>
                </a:solidFill>
                <a:ea typeface="Montserrat Semi" charset="0"/>
                <a:cs typeface="Arial" panose="020B0604020202020204" pitchFamily="34" charset="0"/>
              </a:rPr>
              <a:t>pensjonsrettigheter</a:t>
            </a:r>
            <a:r>
              <a:rPr lang="en-US" sz="2000" b="1">
                <a:solidFill>
                  <a:schemeClr val="bg2"/>
                </a:solidFill>
                <a:ea typeface="Montserrat Semi" charset="0"/>
                <a:cs typeface="Arial" panose="020B0604020202020204" pitchFamily="34" charset="0"/>
              </a:rPr>
              <a:t> </a:t>
            </a:r>
          </a:p>
          <a:p>
            <a:pPr algn="ctr"/>
            <a:r>
              <a:rPr lang="en-US" sz="2000" b="1">
                <a:solidFill>
                  <a:schemeClr val="bg2"/>
                </a:solidFill>
                <a:ea typeface="Montserrat Semi" charset="0"/>
                <a:cs typeface="Arial" panose="020B0604020202020204" pitchFamily="34" charset="0"/>
              </a:rPr>
              <a:t> er </a:t>
            </a:r>
            <a:r>
              <a:rPr lang="en-US" sz="2000" b="1" err="1">
                <a:solidFill>
                  <a:schemeClr val="bg2"/>
                </a:solidFill>
                <a:ea typeface="Montserrat Semi" charset="0"/>
                <a:cs typeface="Arial" panose="020B0604020202020204" pitchFamily="34" charset="0"/>
              </a:rPr>
              <a:t>registrert</a:t>
            </a:r>
            <a:endParaRPr lang="en-US" sz="2000" b="1">
              <a:solidFill>
                <a:schemeClr val="bg2"/>
              </a:solidFill>
              <a:ea typeface="Montserrat Semi" charset="0"/>
              <a:cs typeface="Arial" panose="020B0604020202020204" pitchFamily="34" charset="0"/>
            </a:endParaRPr>
          </a:p>
        </p:txBody>
      </p:sp>
      <p:sp>
        <p:nvSpPr>
          <p:cNvPr id="11" name="TextBox 13">
            <a:extLst>
              <a:ext uri="{FF2B5EF4-FFF2-40B4-BE49-F238E27FC236}">
                <a16:creationId xmlns:a16="http://schemas.microsoft.com/office/drawing/2014/main" id="{2E947438-6D3F-4C99-AB87-4609D212FBC6}"/>
              </a:ext>
            </a:extLst>
          </p:cNvPr>
          <p:cNvSpPr txBox="1"/>
          <p:nvPr/>
        </p:nvSpPr>
        <p:spPr>
          <a:xfrm>
            <a:off x="9479874" y="3878812"/>
            <a:ext cx="2535663" cy="646331"/>
          </a:xfrm>
          <a:prstGeom prst="rect">
            <a:avLst/>
          </a:prstGeom>
          <a:noFill/>
        </p:spPr>
        <p:txBody>
          <a:bodyPr wrap="square" rtlCol="0">
            <a:spAutoFit/>
          </a:bodyPr>
          <a:lstStyle/>
          <a:p>
            <a:pPr algn="ctr"/>
            <a:r>
              <a:rPr lang="en-US">
                <a:solidFill>
                  <a:schemeClr val="bg2"/>
                </a:solidFill>
                <a:ea typeface="Montserrat Light" charset="0"/>
                <a:cs typeface="Arial" panose="020B0604020202020204" pitchFamily="34" charset="0"/>
                <a:hlinkClick r:id="rId3">
                  <a:extLst>
                    <a:ext uri="{A12FA001-AC4F-418D-AE19-62706E023703}">
                      <ahyp:hlinkClr xmlns:ahyp="http://schemas.microsoft.com/office/drawing/2018/hyperlinkcolor" val="tx"/>
                    </a:ext>
                  </a:extLst>
                </a:hlinkClick>
              </a:rPr>
              <a:t>www.nav.no/dinpensjon</a:t>
            </a:r>
            <a:endParaRPr lang="en-US">
              <a:solidFill>
                <a:schemeClr val="bg2"/>
              </a:solidFill>
              <a:ea typeface="Montserrat Light" charset="0"/>
              <a:cs typeface="Arial" panose="020B0604020202020204" pitchFamily="34" charset="0"/>
            </a:endParaRPr>
          </a:p>
          <a:p>
            <a:pPr algn="ctr"/>
            <a:r>
              <a:rPr lang="en-US">
                <a:solidFill>
                  <a:schemeClr val="bg2"/>
                </a:solidFill>
                <a:ea typeface="Montserrat Light" charset="0"/>
                <a:cs typeface="Arial" panose="020B0604020202020204" pitchFamily="34" charset="0"/>
              </a:rPr>
              <a:t>www.norskpensjon.no</a:t>
            </a:r>
          </a:p>
        </p:txBody>
      </p:sp>
      <p:pic>
        <p:nvPicPr>
          <p:cNvPr id="13" name="Picture Placeholder 4">
            <a:extLst>
              <a:ext uri="{FF2B5EF4-FFF2-40B4-BE49-F238E27FC236}">
                <a16:creationId xmlns:a16="http://schemas.microsoft.com/office/drawing/2014/main" id="{6DFC3470-0E4D-4EAB-A4EC-C2E914495E26}"/>
              </a:ext>
            </a:extLst>
          </p:cNvPr>
          <p:cNvPicPr>
            <a:picLocks noChangeAspect="1"/>
          </p:cNvPicPr>
          <p:nvPr/>
        </p:nvPicPr>
        <p:blipFill rotWithShape="1">
          <a:blip r:embed="rId4">
            <a:extLst>
              <a:ext uri="{28A0092B-C50C-407E-A947-70E740481C1C}">
                <a14:useLocalDpi xmlns:a14="http://schemas.microsoft.com/office/drawing/2010/main" val="0"/>
              </a:ext>
            </a:extLst>
          </a:blip>
          <a:srcRect l="14105" r="58903"/>
          <a:stretch/>
        </p:blipFill>
        <p:spPr>
          <a:xfrm>
            <a:off x="6717496" y="-41338"/>
            <a:ext cx="2911640" cy="6576969"/>
          </a:xfrm>
          <a:prstGeom prst="rect">
            <a:avLst/>
          </a:prstGeom>
        </p:spPr>
      </p:pic>
      <p:sp>
        <p:nvSpPr>
          <p:cNvPr id="15" name="TextBox 7">
            <a:extLst>
              <a:ext uri="{FF2B5EF4-FFF2-40B4-BE49-F238E27FC236}">
                <a16:creationId xmlns:a16="http://schemas.microsoft.com/office/drawing/2014/main" id="{65B89AFD-5E24-4BCA-A5A8-9EFE7D22D16C}"/>
              </a:ext>
            </a:extLst>
          </p:cNvPr>
          <p:cNvSpPr txBox="1"/>
          <p:nvPr/>
        </p:nvSpPr>
        <p:spPr>
          <a:xfrm>
            <a:off x="120316" y="1915602"/>
            <a:ext cx="6521116" cy="4448013"/>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nb-NO" sz="3200" dirty="0">
                <a:ea typeface="Lato Light" charset="0"/>
                <a:cs typeface="Arial" panose="020B0604020202020204" pitchFamily="34" charset="0"/>
              </a:rPr>
              <a:t>Følg med på endringer i forsikrings- og pensjonsvilkårene  </a:t>
            </a:r>
          </a:p>
          <a:p>
            <a:pPr marL="285750" indent="-285750">
              <a:lnSpc>
                <a:spcPct val="150000"/>
              </a:lnSpc>
              <a:buFont typeface="Arial" panose="020B0604020202020204" pitchFamily="34" charset="0"/>
              <a:buChar char="•"/>
            </a:pPr>
            <a:r>
              <a:rPr lang="nb-NO" sz="3200" dirty="0">
                <a:ea typeface="Lato Light" charset="0"/>
                <a:cs typeface="Arial" panose="020B0604020202020204" pitchFamily="34" charset="0"/>
              </a:rPr>
              <a:t>Er det andre fordeler ved å være medlem i pensjonsordningen?</a:t>
            </a:r>
          </a:p>
          <a:p>
            <a:pPr marL="285750" indent="-285750">
              <a:lnSpc>
                <a:spcPct val="150000"/>
              </a:lnSpc>
              <a:buFont typeface="Arial" panose="020B0604020202020204" pitchFamily="34" charset="0"/>
              <a:buChar char="•"/>
            </a:pPr>
            <a:r>
              <a:rPr lang="nb-NO" sz="3200" dirty="0">
                <a:ea typeface="Lato Light" charset="0"/>
                <a:cs typeface="Arial" panose="020B0604020202020204" pitchFamily="34" charset="0"/>
              </a:rPr>
              <a:t>Hva gjør du hvis du blir syk?  </a:t>
            </a:r>
          </a:p>
          <a:p>
            <a:pPr marL="285750" indent="-285750">
              <a:lnSpc>
                <a:spcPct val="150000"/>
              </a:lnSpc>
              <a:buFont typeface="Arial" panose="020B0604020202020204" pitchFamily="34" charset="0"/>
              <a:buChar char="•"/>
            </a:pPr>
            <a:r>
              <a:rPr lang="nb-NO" sz="3200" dirty="0">
                <a:ea typeface="Lato Light" charset="0"/>
                <a:cs typeface="Arial" panose="020B0604020202020204" pitchFamily="34" charset="0"/>
              </a:rPr>
              <a:t>Trenger du å spare på egen hånd?</a:t>
            </a:r>
          </a:p>
        </p:txBody>
      </p:sp>
      <p:cxnSp>
        <p:nvCxnSpPr>
          <p:cNvPr id="17" name="Rett linje 16">
            <a:extLst>
              <a:ext uri="{FF2B5EF4-FFF2-40B4-BE49-F238E27FC236}">
                <a16:creationId xmlns:a16="http://schemas.microsoft.com/office/drawing/2014/main" id="{A96C38D6-B0AD-4023-B823-6C25ACD90325}"/>
              </a:ext>
            </a:extLst>
          </p:cNvPr>
          <p:cNvCxnSpPr/>
          <p:nvPr/>
        </p:nvCxnSpPr>
        <p:spPr>
          <a:xfrm>
            <a:off x="9704435" y="3729790"/>
            <a:ext cx="20645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683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EB9563D-489D-491E-8F08-DB79BB1CB9B0}"/>
              </a:ext>
            </a:extLst>
          </p:cNvPr>
          <p:cNvSpPr/>
          <p:nvPr/>
        </p:nvSpPr>
        <p:spPr>
          <a:xfrm>
            <a:off x="9046933" y="-90013"/>
            <a:ext cx="3167570" cy="6576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TextBox 5">
            <a:extLst>
              <a:ext uri="{FF2B5EF4-FFF2-40B4-BE49-F238E27FC236}">
                <a16:creationId xmlns:a16="http://schemas.microsoft.com/office/drawing/2014/main" id="{A6F629AF-A669-48A6-9DBF-8CCAAA90B647}"/>
              </a:ext>
            </a:extLst>
          </p:cNvPr>
          <p:cNvSpPr txBox="1"/>
          <p:nvPr/>
        </p:nvSpPr>
        <p:spPr>
          <a:xfrm>
            <a:off x="0" y="241262"/>
            <a:ext cx="6906126" cy="2308324"/>
          </a:xfrm>
          <a:prstGeom prst="rect">
            <a:avLst/>
          </a:prstGeom>
          <a:noFill/>
        </p:spPr>
        <p:txBody>
          <a:bodyPr wrap="square" rtlCol="0">
            <a:spAutoFit/>
          </a:bodyPr>
          <a:lstStyle/>
          <a:p>
            <a:r>
              <a:rPr lang="nb-NO" sz="4800" b="1">
                <a:solidFill>
                  <a:schemeClr val="tx2"/>
                </a:solidFill>
                <a:latin typeface="Arial" panose="020B0604020202020204" pitchFamily="34" charset="0"/>
                <a:ea typeface="Montserrat Semi" charset="0"/>
                <a:cs typeface="Arial" panose="020B0604020202020204" pitchFamily="34" charset="0"/>
              </a:rPr>
              <a:t>For deg som har tenkt å slutte i en jobb - sjekkliste</a:t>
            </a:r>
          </a:p>
        </p:txBody>
      </p:sp>
      <p:sp>
        <p:nvSpPr>
          <p:cNvPr id="10" name="TextBox 12">
            <a:extLst>
              <a:ext uri="{FF2B5EF4-FFF2-40B4-BE49-F238E27FC236}">
                <a16:creationId xmlns:a16="http://schemas.microsoft.com/office/drawing/2014/main" id="{F228AED0-ECC2-4E6C-A16E-7E34EEC4D502}"/>
              </a:ext>
            </a:extLst>
          </p:cNvPr>
          <p:cNvSpPr txBox="1"/>
          <p:nvPr/>
        </p:nvSpPr>
        <p:spPr>
          <a:xfrm>
            <a:off x="9178173" y="2333329"/>
            <a:ext cx="2853406" cy="1015663"/>
          </a:xfrm>
          <a:prstGeom prst="rect">
            <a:avLst/>
          </a:prstGeom>
          <a:noFill/>
        </p:spPr>
        <p:txBody>
          <a:bodyPr wrap="square" rtlCol="0">
            <a:spAutoFit/>
          </a:bodyPr>
          <a:lstStyle/>
          <a:p>
            <a:pPr algn="ctr"/>
            <a:r>
              <a:rPr lang="en-US" sz="2000" b="1" err="1">
                <a:solidFill>
                  <a:schemeClr val="bg2"/>
                </a:solidFill>
                <a:ea typeface="Montserrat Semi" charset="0"/>
                <a:cs typeface="Arial" panose="020B0604020202020204" pitchFamily="34" charset="0"/>
              </a:rPr>
              <a:t>Sjekk</a:t>
            </a:r>
            <a:r>
              <a:rPr lang="en-US" sz="2000" b="1">
                <a:solidFill>
                  <a:schemeClr val="bg2"/>
                </a:solidFill>
                <a:ea typeface="Montserrat Semi" charset="0"/>
                <a:cs typeface="Arial" panose="020B0604020202020204" pitchFamily="34" charset="0"/>
              </a:rPr>
              <a:t>  at dine </a:t>
            </a:r>
            <a:r>
              <a:rPr lang="en-US" sz="2000" b="1" err="1">
                <a:solidFill>
                  <a:schemeClr val="bg2"/>
                </a:solidFill>
                <a:ea typeface="Montserrat Semi" charset="0"/>
                <a:cs typeface="Arial" panose="020B0604020202020204" pitchFamily="34" charset="0"/>
              </a:rPr>
              <a:t>pensjonsrettigheter</a:t>
            </a:r>
            <a:r>
              <a:rPr lang="en-US" sz="2000" b="1">
                <a:solidFill>
                  <a:schemeClr val="bg2"/>
                </a:solidFill>
                <a:ea typeface="Montserrat Semi" charset="0"/>
                <a:cs typeface="Arial" panose="020B0604020202020204" pitchFamily="34" charset="0"/>
              </a:rPr>
              <a:t> er </a:t>
            </a:r>
            <a:r>
              <a:rPr lang="en-US" sz="2000" b="1" err="1">
                <a:solidFill>
                  <a:schemeClr val="bg2"/>
                </a:solidFill>
                <a:ea typeface="Montserrat Semi" charset="0"/>
                <a:cs typeface="Arial" panose="020B0604020202020204" pitchFamily="34" charset="0"/>
              </a:rPr>
              <a:t>registrert</a:t>
            </a:r>
            <a:endParaRPr lang="en-US" sz="2000" b="1">
              <a:solidFill>
                <a:schemeClr val="bg2"/>
              </a:solidFill>
              <a:ea typeface="Montserrat Semi" charset="0"/>
              <a:cs typeface="Arial" panose="020B0604020202020204" pitchFamily="34" charset="0"/>
            </a:endParaRPr>
          </a:p>
        </p:txBody>
      </p:sp>
      <p:sp>
        <p:nvSpPr>
          <p:cNvPr id="11" name="TextBox 13">
            <a:extLst>
              <a:ext uri="{FF2B5EF4-FFF2-40B4-BE49-F238E27FC236}">
                <a16:creationId xmlns:a16="http://schemas.microsoft.com/office/drawing/2014/main" id="{2E947438-6D3F-4C99-AB87-4609D212FBC6}"/>
              </a:ext>
            </a:extLst>
          </p:cNvPr>
          <p:cNvSpPr txBox="1"/>
          <p:nvPr/>
        </p:nvSpPr>
        <p:spPr>
          <a:xfrm>
            <a:off x="9423988" y="3862951"/>
            <a:ext cx="2485361" cy="461665"/>
          </a:xfrm>
          <a:prstGeom prst="rect">
            <a:avLst/>
          </a:prstGeom>
          <a:noFill/>
        </p:spPr>
        <p:txBody>
          <a:bodyPr wrap="square" rtlCol="0">
            <a:spAutoFit/>
          </a:bodyPr>
          <a:lstStyle/>
          <a:p>
            <a:pPr algn="ctr"/>
            <a:r>
              <a:rPr lang="en-US" sz="1200">
                <a:solidFill>
                  <a:schemeClr val="bg1"/>
                </a:solidFill>
                <a:latin typeface="Arial" panose="020B0604020202020204" pitchFamily="34" charset="0"/>
                <a:ea typeface="Montserrat Light" charset="0"/>
                <a:cs typeface="Arial" panose="020B0604020202020204" pitchFamily="34" charset="0"/>
                <a:hlinkClick r:id="rId3">
                  <a:extLst>
                    <a:ext uri="{A12FA001-AC4F-418D-AE19-62706E023703}">
                      <ahyp:hlinkClr xmlns:ahyp="http://schemas.microsoft.com/office/drawing/2018/hyperlinkcolor" val="tx"/>
                    </a:ext>
                  </a:extLst>
                </a:hlinkClick>
              </a:rPr>
              <a:t>www.nav.no/dinpensjon</a:t>
            </a:r>
            <a:endParaRPr lang="en-US" sz="1200">
              <a:solidFill>
                <a:schemeClr val="bg1"/>
              </a:solidFill>
              <a:latin typeface="Arial" panose="020B0604020202020204" pitchFamily="34" charset="0"/>
              <a:ea typeface="Montserrat Light" charset="0"/>
              <a:cs typeface="Arial" panose="020B0604020202020204" pitchFamily="34" charset="0"/>
            </a:endParaRPr>
          </a:p>
          <a:p>
            <a:pPr algn="ctr"/>
            <a:r>
              <a:rPr lang="en-US" sz="1200">
                <a:solidFill>
                  <a:schemeClr val="bg1"/>
                </a:solidFill>
                <a:latin typeface="Arial" panose="020B0604020202020204" pitchFamily="34" charset="0"/>
                <a:ea typeface="Montserrat Light" charset="0"/>
                <a:cs typeface="Arial" panose="020B0604020202020204" pitchFamily="34" charset="0"/>
              </a:rPr>
              <a:t>www.norskpensjon.no</a:t>
            </a:r>
          </a:p>
        </p:txBody>
      </p:sp>
      <p:pic>
        <p:nvPicPr>
          <p:cNvPr id="13" name="Picture Placeholder 4">
            <a:extLst>
              <a:ext uri="{FF2B5EF4-FFF2-40B4-BE49-F238E27FC236}">
                <a16:creationId xmlns:a16="http://schemas.microsoft.com/office/drawing/2014/main" id="{6DFC3470-0E4D-4EAB-A4EC-C2E914495E26}"/>
              </a:ext>
            </a:extLst>
          </p:cNvPr>
          <p:cNvPicPr>
            <a:picLocks noChangeAspect="1"/>
          </p:cNvPicPr>
          <p:nvPr/>
        </p:nvPicPr>
        <p:blipFill rotWithShape="1">
          <a:blip r:embed="rId4">
            <a:extLst>
              <a:ext uri="{28A0092B-C50C-407E-A947-70E740481C1C}">
                <a14:useLocalDpi xmlns:a14="http://schemas.microsoft.com/office/drawing/2010/main" val="0"/>
              </a:ext>
            </a:extLst>
          </a:blip>
          <a:srcRect l="45643" r="25023"/>
          <a:stretch/>
        </p:blipFill>
        <p:spPr>
          <a:xfrm>
            <a:off x="6527798" y="-3"/>
            <a:ext cx="2718816" cy="6576969"/>
          </a:xfrm>
          <a:prstGeom prst="rect">
            <a:avLst/>
          </a:prstGeom>
        </p:spPr>
      </p:pic>
      <p:sp>
        <p:nvSpPr>
          <p:cNvPr id="15" name="TextBox 7">
            <a:extLst>
              <a:ext uri="{FF2B5EF4-FFF2-40B4-BE49-F238E27FC236}">
                <a16:creationId xmlns:a16="http://schemas.microsoft.com/office/drawing/2014/main" id="{65B89AFD-5E24-4BCA-A5A8-9EFE7D22D16C}"/>
              </a:ext>
            </a:extLst>
          </p:cNvPr>
          <p:cNvSpPr txBox="1"/>
          <p:nvPr/>
        </p:nvSpPr>
        <p:spPr>
          <a:xfrm>
            <a:off x="160104" y="2992413"/>
            <a:ext cx="6158254" cy="263200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b-NO" sz="3200" dirty="0">
                <a:ea typeface="Lato Light" charset="0"/>
                <a:cs typeface="Arial" panose="020B0604020202020204" pitchFamily="34" charset="0"/>
              </a:rPr>
              <a:t>Be om sluttattest   </a:t>
            </a:r>
          </a:p>
          <a:p>
            <a:pPr marL="285750" indent="-285750">
              <a:lnSpc>
                <a:spcPct val="150000"/>
              </a:lnSpc>
              <a:buFont typeface="Arial" panose="020B0604020202020204" pitchFamily="34" charset="0"/>
              <a:buChar char="•"/>
            </a:pPr>
            <a:r>
              <a:rPr lang="nb-NO" sz="3200" dirty="0">
                <a:ea typeface="Lato Light" charset="0"/>
                <a:cs typeface="Arial" panose="020B0604020202020204" pitchFamily="34" charset="0"/>
              </a:rPr>
              <a:t>Hvilke konsekvenser får bytte av jobb for pensjonsopptjeningen? </a:t>
            </a:r>
          </a:p>
          <a:p>
            <a:pPr marL="285750" indent="-285750">
              <a:lnSpc>
                <a:spcPct val="150000"/>
              </a:lnSpc>
              <a:buFont typeface="Arial" panose="020B0604020202020204" pitchFamily="34" charset="0"/>
              <a:buChar char="•"/>
            </a:pPr>
            <a:endParaRPr lang="nb-NO" sz="1600" dirty="0">
              <a:latin typeface="Arial" panose="020B0604020202020204" pitchFamily="34" charset="0"/>
              <a:ea typeface="Lato Light" charset="0"/>
              <a:cs typeface="Arial" panose="020B0604020202020204" pitchFamily="34" charset="0"/>
            </a:endParaRPr>
          </a:p>
        </p:txBody>
      </p:sp>
      <p:cxnSp>
        <p:nvCxnSpPr>
          <p:cNvPr id="17" name="Rett linje 16">
            <a:extLst>
              <a:ext uri="{FF2B5EF4-FFF2-40B4-BE49-F238E27FC236}">
                <a16:creationId xmlns:a16="http://schemas.microsoft.com/office/drawing/2014/main" id="{A96C38D6-B0AD-4023-B823-6C25ACD90325}"/>
              </a:ext>
            </a:extLst>
          </p:cNvPr>
          <p:cNvCxnSpPr/>
          <p:nvPr/>
        </p:nvCxnSpPr>
        <p:spPr>
          <a:xfrm>
            <a:off x="9665494" y="3657600"/>
            <a:ext cx="20645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708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B61C9120-7956-4CA1-8B81-6E702C9AA187}"/>
              </a:ext>
            </a:extLst>
          </p:cNvPr>
          <p:cNvSpPr txBox="1"/>
          <p:nvPr/>
        </p:nvSpPr>
        <p:spPr>
          <a:xfrm>
            <a:off x="358478" y="149023"/>
            <a:ext cx="11472078" cy="830997"/>
          </a:xfrm>
          <a:prstGeom prst="rect">
            <a:avLst/>
          </a:prstGeom>
          <a:noFill/>
        </p:spPr>
        <p:txBody>
          <a:bodyPr wrap="square" rtlCol="0">
            <a:spAutoFit/>
          </a:bodyPr>
          <a:lstStyle/>
          <a:p>
            <a:r>
              <a:rPr lang="nb-NO" sz="4800" b="1">
                <a:solidFill>
                  <a:schemeClr val="tx2"/>
                </a:solidFill>
                <a:latin typeface="Arial" panose="020B0604020202020204" pitchFamily="34" charset="0"/>
                <a:ea typeface="Montserrat Semi" charset="0"/>
                <a:cs typeface="Arial" panose="020B0604020202020204" pitchFamily="34" charset="0"/>
              </a:rPr>
              <a:t>Pensjonssystemet på 1-2-3</a:t>
            </a:r>
          </a:p>
        </p:txBody>
      </p:sp>
      <p:sp>
        <p:nvSpPr>
          <p:cNvPr id="5" name="TextBox 7">
            <a:extLst>
              <a:ext uri="{FF2B5EF4-FFF2-40B4-BE49-F238E27FC236}">
                <a16:creationId xmlns:a16="http://schemas.microsoft.com/office/drawing/2014/main" id="{E387F2EA-7282-43C1-8C84-AD395F7061A7}"/>
              </a:ext>
            </a:extLst>
          </p:cNvPr>
          <p:cNvSpPr txBox="1"/>
          <p:nvPr/>
        </p:nvSpPr>
        <p:spPr>
          <a:xfrm>
            <a:off x="358478" y="799058"/>
            <a:ext cx="12119810" cy="1143070"/>
          </a:xfrm>
          <a:prstGeom prst="rect">
            <a:avLst/>
          </a:prstGeom>
          <a:noFill/>
        </p:spPr>
        <p:txBody>
          <a:bodyPr wrap="square" lIns="91440" tIns="45720" rIns="91440" bIns="45720" rtlCol="0" anchor="t">
            <a:spAutoFit/>
          </a:bodyPr>
          <a:lstStyle/>
          <a:p>
            <a:pPr>
              <a:lnSpc>
                <a:spcPct val="150000"/>
              </a:lnSpc>
            </a:pPr>
            <a:r>
              <a:rPr lang="nb-NO" sz="2400">
                <a:ea typeface="Lato Light"/>
                <a:cs typeface="Arial"/>
              </a:rPr>
              <a:t>Pensjon får du fra folketrygden og tjenestepensjon eller AFP. </a:t>
            </a:r>
          </a:p>
          <a:p>
            <a:pPr>
              <a:lnSpc>
                <a:spcPct val="150000"/>
              </a:lnSpc>
            </a:pPr>
            <a:r>
              <a:rPr lang="nb-NO" sz="2400">
                <a:ea typeface="Lato Light"/>
                <a:cs typeface="Arial"/>
              </a:rPr>
              <a:t>I tillegg kan du ha individuelle pensjonsordninger, egen pensjonssparing. </a:t>
            </a:r>
            <a:endParaRPr lang="nb-NO" sz="2400">
              <a:ea typeface="Lato Light"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4637FF40-18C1-4BD3-9E6E-3210293DA075}"/>
              </a:ext>
            </a:extLst>
          </p:cNvPr>
          <p:cNvGraphicFramePr/>
          <p:nvPr>
            <p:extLst>
              <p:ext uri="{D42A27DB-BD31-4B8C-83A1-F6EECF244321}">
                <p14:modId xmlns:p14="http://schemas.microsoft.com/office/powerpoint/2010/main" val="3988150839"/>
              </p:ext>
            </p:extLst>
          </p:nvPr>
        </p:nvGraphicFramePr>
        <p:xfrm>
          <a:off x="2370158" y="2016924"/>
          <a:ext cx="6522821" cy="3953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18">
            <a:extLst>
              <a:ext uri="{FF2B5EF4-FFF2-40B4-BE49-F238E27FC236}">
                <a16:creationId xmlns:a16="http://schemas.microsoft.com/office/drawing/2014/main" id="{2BD9A9C7-3933-4297-A242-201D889CBA88}"/>
              </a:ext>
            </a:extLst>
          </p:cNvPr>
          <p:cNvSpPr txBox="1"/>
          <p:nvPr/>
        </p:nvSpPr>
        <p:spPr>
          <a:xfrm>
            <a:off x="1173609" y="3259736"/>
            <a:ext cx="2576539" cy="707886"/>
          </a:xfrm>
          <a:prstGeom prst="rect">
            <a:avLst/>
          </a:prstGeom>
          <a:noFill/>
        </p:spPr>
        <p:txBody>
          <a:bodyPr wrap="none" rtlCol="0">
            <a:spAutoFit/>
          </a:bodyPr>
          <a:lstStyle/>
          <a:p>
            <a:r>
              <a:rPr lang="en-US" sz="2000" b="1">
                <a:solidFill>
                  <a:schemeClr val="tx2"/>
                </a:solidFill>
                <a:latin typeface="Arial" panose="020B0604020202020204" pitchFamily="34" charset="0"/>
                <a:ea typeface="Montserrat Semi" charset="0"/>
                <a:cs typeface="Arial" panose="020B0604020202020204" pitchFamily="34" charset="0"/>
              </a:rPr>
              <a:t>HOVEDKILDER TIL </a:t>
            </a:r>
          </a:p>
          <a:p>
            <a:r>
              <a:rPr lang="en-US" sz="2000" b="1">
                <a:solidFill>
                  <a:schemeClr val="tx2"/>
                </a:solidFill>
                <a:latin typeface="Arial" panose="020B0604020202020204" pitchFamily="34" charset="0"/>
                <a:ea typeface="Montserrat Semi" charset="0"/>
                <a:cs typeface="Arial" panose="020B0604020202020204" pitchFamily="34" charset="0"/>
              </a:rPr>
              <a:t>PENSJON: </a:t>
            </a:r>
          </a:p>
        </p:txBody>
      </p:sp>
      <p:sp>
        <p:nvSpPr>
          <p:cNvPr id="9" name="TekstSylinder 8">
            <a:extLst>
              <a:ext uri="{FF2B5EF4-FFF2-40B4-BE49-F238E27FC236}">
                <a16:creationId xmlns:a16="http://schemas.microsoft.com/office/drawing/2014/main" id="{880361E6-B13C-4F13-843A-C7A8CA67C580}"/>
              </a:ext>
            </a:extLst>
          </p:cNvPr>
          <p:cNvSpPr txBox="1"/>
          <p:nvPr/>
        </p:nvSpPr>
        <p:spPr>
          <a:xfrm>
            <a:off x="1163575" y="5970407"/>
            <a:ext cx="9861884" cy="646331"/>
          </a:xfrm>
          <a:prstGeom prst="rect">
            <a:avLst/>
          </a:prstGeom>
          <a:solidFill>
            <a:schemeClr val="accent3"/>
          </a:solidFill>
        </p:spPr>
        <p:txBody>
          <a:bodyPr wrap="square" rtlCol="0">
            <a:spAutoFit/>
          </a:bodyPr>
          <a:lstStyle/>
          <a:p>
            <a:r>
              <a:rPr lang="nb-NO" dirty="0">
                <a:solidFill>
                  <a:schemeClr val="bg1"/>
                </a:solidFill>
                <a:latin typeface="Arial" panose="020B0604020202020204" pitchFamily="34" charset="0"/>
                <a:cs typeface="Arial" panose="020B0604020202020204" pitchFamily="34" charset="0"/>
              </a:rPr>
              <a:t>Sjekk dine alderspensjonsrettigheter og </a:t>
            </a:r>
            <a:r>
              <a:rPr lang="nb-NO" dirty="0" err="1">
                <a:solidFill>
                  <a:schemeClr val="bg1"/>
                </a:solidFill>
                <a:latin typeface="Arial" panose="020B0604020202020204" pitchFamily="34" charset="0"/>
                <a:cs typeface="Arial" panose="020B0604020202020204" pitchFamily="34" charset="0"/>
              </a:rPr>
              <a:t>beregn</a:t>
            </a:r>
            <a:r>
              <a:rPr lang="nb-NO" dirty="0">
                <a:solidFill>
                  <a:schemeClr val="bg1"/>
                </a:solidFill>
                <a:latin typeface="Arial" panose="020B0604020202020204" pitchFamily="34" charset="0"/>
                <a:cs typeface="Arial" panose="020B0604020202020204" pitchFamily="34" charset="0"/>
              </a:rPr>
              <a:t> fremtidig alderspensjon på </a:t>
            </a:r>
            <a:r>
              <a:rPr lang="nb-NO"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www.norskpensjon.no</a:t>
            </a:r>
            <a:r>
              <a:rPr lang="nb-NO" dirty="0">
                <a:solidFill>
                  <a:schemeClr val="bg1"/>
                </a:solidFill>
                <a:latin typeface="Arial" panose="020B0604020202020204" pitchFamily="34" charset="0"/>
                <a:cs typeface="Arial" panose="020B0604020202020204" pitchFamily="34" charset="0"/>
              </a:rPr>
              <a:t> og </a:t>
            </a:r>
            <a:r>
              <a:rPr lang="nb-NO"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www.nav.no/</a:t>
            </a:r>
            <a:r>
              <a:rPr lang="nb-NO" dirty="0" err="1">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dinpensjon</a:t>
            </a:r>
            <a:r>
              <a:rPr lang="nb-NO" dirty="0">
                <a:solidFill>
                  <a:schemeClr val="bg1"/>
                </a:solidFill>
                <a:latin typeface="Arial" panose="020B0604020202020204" pitchFamily="34" charset="0"/>
                <a:cs typeface="Arial" panose="020B0604020202020204" pitchFamily="34" charset="0"/>
              </a:rPr>
              <a:t>. Du må bruke elektronisk ID ved pålogging. </a:t>
            </a:r>
          </a:p>
        </p:txBody>
      </p:sp>
    </p:spTree>
    <p:extLst>
      <p:ext uri="{BB962C8B-B14F-4D97-AF65-F5344CB8AC3E}">
        <p14:creationId xmlns:p14="http://schemas.microsoft.com/office/powerpoint/2010/main" val="310596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201D1DA-108B-4C14-AE5B-A276309074C5}"/>
              </a:ext>
            </a:extLst>
          </p:cNvPr>
          <p:cNvGraphicFramePr/>
          <p:nvPr>
            <p:extLst>
              <p:ext uri="{D42A27DB-BD31-4B8C-83A1-F6EECF244321}">
                <p14:modId xmlns:p14="http://schemas.microsoft.com/office/powerpoint/2010/main" val="866366543"/>
              </p:ext>
            </p:extLst>
          </p:nvPr>
        </p:nvGraphicFramePr>
        <p:xfrm>
          <a:off x="178025" y="3095934"/>
          <a:ext cx="12013975" cy="1163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5">
            <a:extLst>
              <a:ext uri="{FF2B5EF4-FFF2-40B4-BE49-F238E27FC236}">
                <a16:creationId xmlns:a16="http://schemas.microsoft.com/office/drawing/2014/main" id="{88A8D751-7F10-4181-9881-06D83FB8EFD5}"/>
              </a:ext>
            </a:extLst>
          </p:cNvPr>
          <p:cNvSpPr txBox="1"/>
          <p:nvPr/>
        </p:nvSpPr>
        <p:spPr>
          <a:xfrm>
            <a:off x="358477" y="241262"/>
            <a:ext cx="11398979" cy="584775"/>
          </a:xfrm>
          <a:prstGeom prst="rect">
            <a:avLst/>
          </a:prstGeom>
          <a:noFill/>
        </p:spPr>
        <p:txBody>
          <a:bodyPr wrap="square" rtlCol="0">
            <a:spAutoFit/>
          </a:bodyPr>
          <a:lstStyle/>
          <a:p>
            <a:r>
              <a:rPr lang="nb-NO" sz="3200" b="1">
                <a:solidFill>
                  <a:schemeClr val="tx2"/>
                </a:solidFill>
                <a:latin typeface="Arial" panose="020B0604020202020204" pitchFamily="34" charset="0"/>
                <a:ea typeface="Montserrat Semi" charset="0"/>
                <a:cs typeface="Arial" panose="020B0604020202020204" pitchFamily="34" charset="0"/>
              </a:rPr>
              <a:t>Ulike muligheter i ulike livsfaser </a:t>
            </a:r>
          </a:p>
        </p:txBody>
      </p:sp>
      <p:sp>
        <p:nvSpPr>
          <p:cNvPr id="8" name="TextBox 7">
            <a:extLst>
              <a:ext uri="{FF2B5EF4-FFF2-40B4-BE49-F238E27FC236}">
                <a16:creationId xmlns:a16="http://schemas.microsoft.com/office/drawing/2014/main" id="{BC192E8B-4CF9-47C9-8BCA-50CCD4B433A7}"/>
              </a:ext>
            </a:extLst>
          </p:cNvPr>
          <p:cNvSpPr txBox="1"/>
          <p:nvPr/>
        </p:nvSpPr>
        <p:spPr>
          <a:xfrm>
            <a:off x="389028" y="1224684"/>
            <a:ext cx="10431372" cy="1524007"/>
          </a:xfrm>
          <a:prstGeom prst="rect">
            <a:avLst/>
          </a:prstGeom>
          <a:noFill/>
        </p:spPr>
        <p:txBody>
          <a:bodyPr wrap="square" rtlCol="0">
            <a:spAutoFit/>
          </a:bodyPr>
          <a:lstStyle/>
          <a:p>
            <a:pPr>
              <a:lnSpc>
                <a:spcPct val="150000"/>
              </a:lnSpc>
            </a:pPr>
            <a:r>
              <a:rPr lang="nb-NO" sz="1600" dirty="0">
                <a:latin typeface="Arial" panose="020B0604020202020204" pitchFamily="34" charset="0"/>
                <a:ea typeface="Lato Light" charset="0"/>
                <a:cs typeface="Arial" panose="020B0604020202020204" pitchFamily="34" charset="0"/>
              </a:rPr>
              <a:t>Pensjon opptjenes fra fylte 13 år i folketrygden og via arbeidsgiver, gjennom hele yrkeslivet . </a:t>
            </a:r>
          </a:p>
          <a:p>
            <a:pPr>
              <a:lnSpc>
                <a:spcPct val="150000"/>
              </a:lnSpc>
            </a:pPr>
            <a:r>
              <a:rPr lang="nb-NO" sz="1600" dirty="0">
                <a:latin typeface="Arial" panose="020B0604020202020204" pitchFamily="34" charset="0"/>
                <a:ea typeface="Lato Light" charset="0"/>
                <a:cs typeface="Arial" panose="020B0604020202020204" pitchFamily="34" charset="0"/>
              </a:rPr>
              <a:t>Egen sparing til pensjon kan foregå på ulike måter, og den enkeltes behov vil variere. </a:t>
            </a:r>
          </a:p>
          <a:p>
            <a:pPr>
              <a:lnSpc>
                <a:spcPct val="150000"/>
              </a:lnSpc>
            </a:pPr>
            <a:r>
              <a:rPr lang="nb-NO" sz="1600" dirty="0">
                <a:latin typeface="Arial" panose="020B0604020202020204" pitchFamily="34" charset="0"/>
                <a:ea typeface="Lato Light" charset="0"/>
                <a:cs typeface="Arial" panose="020B0604020202020204" pitchFamily="34" charset="0"/>
              </a:rPr>
              <a:t>Vurder om og hvordan du eventuelt ønsker å spare til egen pensjon. </a:t>
            </a:r>
          </a:p>
          <a:p>
            <a:pPr>
              <a:lnSpc>
                <a:spcPct val="150000"/>
              </a:lnSpc>
            </a:pPr>
            <a:r>
              <a:rPr lang="nb-NO" sz="1600" dirty="0">
                <a:latin typeface="Arial" panose="020B0604020202020204" pitchFamily="34" charset="0"/>
                <a:ea typeface="Lato Light" charset="0"/>
                <a:cs typeface="Arial" panose="020B0604020202020204" pitchFamily="34" charset="0"/>
              </a:rPr>
              <a:t>Vurder ditt behov for forsikringer utover dekningene i folketrygden og via arbeidsgiver. </a:t>
            </a:r>
          </a:p>
        </p:txBody>
      </p:sp>
    </p:spTree>
    <p:extLst>
      <p:ext uri="{BB962C8B-B14F-4D97-AF65-F5344CB8AC3E}">
        <p14:creationId xmlns:p14="http://schemas.microsoft.com/office/powerpoint/2010/main" val="2008479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8B0D9E7-C009-424F-BCA9-8153EB1667B6}"/>
              </a:ext>
            </a:extLst>
          </p:cNvPr>
          <p:cNvGraphicFramePr/>
          <p:nvPr>
            <p:extLst>
              <p:ext uri="{D42A27DB-BD31-4B8C-83A1-F6EECF244321}">
                <p14:modId xmlns:p14="http://schemas.microsoft.com/office/powerpoint/2010/main" val="2700371975"/>
              </p:ext>
            </p:extLst>
          </p:nvPr>
        </p:nvGraphicFramePr>
        <p:xfrm>
          <a:off x="389029" y="2926264"/>
          <a:ext cx="11398980" cy="1173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5">
            <a:extLst>
              <a:ext uri="{FF2B5EF4-FFF2-40B4-BE49-F238E27FC236}">
                <a16:creationId xmlns:a16="http://schemas.microsoft.com/office/drawing/2014/main" id="{CF3D5D69-F525-45D9-BB9E-580305594B2E}"/>
              </a:ext>
            </a:extLst>
          </p:cNvPr>
          <p:cNvSpPr txBox="1"/>
          <p:nvPr/>
        </p:nvSpPr>
        <p:spPr>
          <a:xfrm>
            <a:off x="358477" y="241262"/>
            <a:ext cx="11398979" cy="830997"/>
          </a:xfrm>
          <a:prstGeom prst="rect">
            <a:avLst/>
          </a:prstGeom>
          <a:noFill/>
        </p:spPr>
        <p:txBody>
          <a:bodyPr wrap="square" rtlCol="0">
            <a:spAutoFit/>
          </a:bodyPr>
          <a:lstStyle/>
          <a:p>
            <a:r>
              <a:rPr lang="nb-NO" sz="4800" b="1">
                <a:solidFill>
                  <a:schemeClr val="tx2"/>
                </a:solidFill>
                <a:latin typeface="Arial" panose="020B0604020202020204" pitchFamily="34" charset="0"/>
                <a:ea typeface="Montserrat Semi" charset="0"/>
                <a:cs typeface="Arial" panose="020B0604020202020204" pitchFamily="34" charset="0"/>
              </a:rPr>
              <a:t>Hva skjer hvis du blir syk eller ufør? </a:t>
            </a:r>
          </a:p>
        </p:txBody>
      </p:sp>
      <p:sp>
        <p:nvSpPr>
          <p:cNvPr id="4" name="TextBox 7">
            <a:extLst>
              <a:ext uri="{FF2B5EF4-FFF2-40B4-BE49-F238E27FC236}">
                <a16:creationId xmlns:a16="http://schemas.microsoft.com/office/drawing/2014/main" id="{2C0A2951-D884-44D2-B700-5F49537773DA}"/>
              </a:ext>
            </a:extLst>
          </p:cNvPr>
          <p:cNvSpPr txBox="1"/>
          <p:nvPr/>
        </p:nvSpPr>
        <p:spPr>
          <a:xfrm>
            <a:off x="389029" y="1489380"/>
            <a:ext cx="11413941" cy="416011"/>
          </a:xfrm>
          <a:prstGeom prst="rect">
            <a:avLst/>
          </a:prstGeom>
          <a:noFill/>
        </p:spPr>
        <p:txBody>
          <a:bodyPr wrap="square" rtlCol="0">
            <a:spAutoFit/>
          </a:bodyPr>
          <a:lstStyle/>
          <a:p>
            <a:pPr>
              <a:lnSpc>
                <a:spcPct val="150000"/>
              </a:lnSpc>
            </a:pPr>
            <a:r>
              <a:rPr lang="nb-NO" sz="1600">
                <a:latin typeface="Arial" panose="020B0604020202020204" pitchFamily="34" charset="0"/>
                <a:ea typeface="Lato Light" charset="0"/>
                <a:cs typeface="Arial" panose="020B0604020202020204" pitchFamily="34" charset="0"/>
              </a:rPr>
              <a:t>Regelverket er utformet slik at det skal være gunstig å komme raskest mulig tilbake i arbeid fra sykdom og uførhet </a:t>
            </a:r>
          </a:p>
        </p:txBody>
      </p:sp>
    </p:spTree>
    <p:extLst>
      <p:ext uri="{BB962C8B-B14F-4D97-AF65-F5344CB8AC3E}">
        <p14:creationId xmlns:p14="http://schemas.microsoft.com/office/powerpoint/2010/main" val="229194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0E8A9A-4D0C-42B7-80CE-9F7DDFA79730}"/>
              </a:ext>
            </a:extLst>
          </p:cNvPr>
          <p:cNvSpPr/>
          <p:nvPr/>
        </p:nvSpPr>
        <p:spPr>
          <a:xfrm>
            <a:off x="0" y="6610525"/>
            <a:ext cx="12192000" cy="24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ktangel 6">
            <a:extLst>
              <a:ext uri="{FF2B5EF4-FFF2-40B4-BE49-F238E27FC236}">
                <a16:creationId xmlns:a16="http://schemas.microsoft.com/office/drawing/2014/main" id="{758EA2E5-9C62-49E8-ACB3-DF1354587939}"/>
              </a:ext>
            </a:extLst>
          </p:cNvPr>
          <p:cNvSpPr/>
          <p:nvPr/>
        </p:nvSpPr>
        <p:spPr>
          <a:xfrm>
            <a:off x="0" y="0"/>
            <a:ext cx="12192000" cy="315764"/>
          </a:xfrm>
          <a:prstGeom prst="rect">
            <a:avLst/>
          </a:prstGeom>
          <a:solidFill>
            <a:srgbClr val="00B7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567EDC31-13CB-41BB-9C06-93A87D87F147}"/>
              </a:ext>
            </a:extLst>
          </p:cNvPr>
          <p:cNvSpPr/>
          <p:nvPr/>
        </p:nvSpPr>
        <p:spPr>
          <a:xfrm>
            <a:off x="0" y="6542236"/>
            <a:ext cx="12192000" cy="315764"/>
          </a:xfrm>
          <a:prstGeom prst="rect">
            <a:avLst/>
          </a:prstGeom>
          <a:solidFill>
            <a:srgbClr val="00B7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ilde 9" descr="Et bilde som inneholder tegning&#10;&#10;Automatisk generert beskrivelse">
            <a:extLst>
              <a:ext uri="{FF2B5EF4-FFF2-40B4-BE49-F238E27FC236}">
                <a16:creationId xmlns:a16="http://schemas.microsoft.com/office/drawing/2014/main" id="{6DAE1EE8-AAE9-4B76-B74D-13D79E724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109" y="2459052"/>
            <a:ext cx="4819237" cy="1939895"/>
          </a:xfrm>
          <a:prstGeom prst="rect">
            <a:avLst/>
          </a:prstGeom>
        </p:spPr>
      </p:pic>
    </p:spTree>
    <p:extLst>
      <p:ext uri="{BB962C8B-B14F-4D97-AF65-F5344CB8AC3E}">
        <p14:creationId xmlns:p14="http://schemas.microsoft.com/office/powerpoint/2010/main" val="3642241038"/>
      </p:ext>
    </p:extLst>
  </p:cSld>
  <p:clrMapOvr>
    <a:masterClrMapping/>
  </p:clrMapOvr>
</p:sld>
</file>

<file path=ppt/theme/theme1.xml><?xml version="1.0" encoding="utf-8"?>
<a:theme xmlns:a="http://schemas.openxmlformats.org/drawingml/2006/main" name="Office-tema">
  <a:themeElements>
    <a:clrScheme name="Finans Norge 2020">
      <a:dk1>
        <a:srgbClr val="051D2E"/>
      </a:dk1>
      <a:lt1>
        <a:sysClr val="window" lastClr="FFFFFF"/>
      </a:lt1>
      <a:dk2>
        <a:srgbClr val="051D2E"/>
      </a:dk2>
      <a:lt2>
        <a:srgbClr val="FFFFFF"/>
      </a:lt2>
      <a:accent1>
        <a:srgbClr val="051D2E"/>
      </a:accent1>
      <a:accent2>
        <a:srgbClr val="005670"/>
      </a:accent2>
      <a:accent3>
        <a:srgbClr val="00B7BD"/>
      </a:accent3>
      <a:accent4>
        <a:srgbClr val="EEDA72"/>
      </a:accent4>
      <a:accent5>
        <a:srgbClr val="004C9D"/>
      </a:accent5>
      <a:accent6>
        <a:srgbClr val="989AA5"/>
      </a:accent6>
      <a:hlink>
        <a:srgbClr val="005670"/>
      </a:hlink>
      <a:folHlink>
        <a:srgbClr val="9696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 Pensjon - oppdatert versjon fra Ingvild (002)  -  Skrivebeskyttet" id="{6C52EE29-1ED6-4205-9751-AA0245774409}" vid="{F5A87FD3-CC0B-45DD-BDE1-B89FF35BA949}"/>
    </a:ext>
  </a:extLst>
</a:theme>
</file>

<file path=ppt/theme/theme2.xml><?xml version="1.0" encoding="utf-8"?>
<a:theme xmlns:a="http://schemas.openxmlformats.org/drawingml/2006/main" name="1_Office-tema">
  <a:themeElements>
    <a:clrScheme name="Finans Norge 2020">
      <a:dk1>
        <a:srgbClr val="051D2E"/>
      </a:dk1>
      <a:lt1>
        <a:sysClr val="window" lastClr="FFFFFF"/>
      </a:lt1>
      <a:dk2>
        <a:srgbClr val="051D2E"/>
      </a:dk2>
      <a:lt2>
        <a:srgbClr val="FFFFFF"/>
      </a:lt2>
      <a:accent1>
        <a:srgbClr val="051D2E"/>
      </a:accent1>
      <a:accent2>
        <a:srgbClr val="005670"/>
      </a:accent2>
      <a:accent3>
        <a:srgbClr val="00B7BD"/>
      </a:accent3>
      <a:accent4>
        <a:srgbClr val="EEDA72"/>
      </a:accent4>
      <a:accent5>
        <a:srgbClr val="004C9D"/>
      </a:accent5>
      <a:accent6>
        <a:srgbClr val="989AA5"/>
      </a:accent6>
      <a:hlink>
        <a:srgbClr val="005670"/>
      </a:hlink>
      <a:folHlink>
        <a:srgbClr val="9696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 Pensjon - oppdatert versjon fra Ingvild (002)  -  Skrivebeskyttet" id="{6C52EE29-1ED6-4205-9751-AA0245774409}" vid="{58A3F7D8-5779-4853-A186-5464F41C55A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453fbfd-ae83-4dfe-8d26-cb04e60fbb39">
      <UserInfo>
        <DisplayName>Espen Tørum</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F8E804F0B9CE44A99B2A834A0811FDB" ma:contentTypeVersion="4" ma:contentTypeDescription="Opprett et nytt dokument." ma:contentTypeScope="" ma:versionID="8fbd1658f42d557d66ec30dbf1a5599a">
  <xsd:schema xmlns:xsd="http://www.w3.org/2001/XMLSchema" xmlns:xs="http://www.w3.org/2001/XMLSchema" xmlns:p="http://schemas.microsoft.com/office/2006/metadata/properties" xmlns:ns2="1c624dd5-6ea4-4679-a7a4-9fef593a9a7b" xmlns:ns3="9453fbfd-ae83-4dfe-8d26-cb04e60fbb39" targetNamespace="http://schemas.microsoft.com/office/2006/metadata/properties" ma:root="true" ma:fieldsID="e649d356931d51b24aff68ace5e5c20a" ns2:_="" ns3:_="">
    <xsd:import namespace="1c624dd5-6ea4-4679-a7a4-9fef593a9a7b"/>
    <xsd:import namespace="9453fbfd-ae83-4dfe-8d26-cb04e60fbb3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624dd5-6ea4-4679-a7a4-9fef593a9a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53fbfd-ae83-4dfe-8d26-cb04e60fbb3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C29EC5-23EA-456A-B46F-04FAA9FA988B}">
  <ds:schemaRefs>
    <ds:schemaRef ds:uri="http://purl.org/dc/elements/1.1/"/>
    <ds:schemaRef ds:uri="http://schemas.microsoft.com/office/2006/metadata/properties"/>
    <ds:schemaRef ds:uri="9453fbfd-ae83-4dfe-8d26-cb04e60fbb39"/>
    <ds:schemaRef ds:uri="http://schemas.microsoft.com/office/2006/documentManagement/types"/>
    <ds:schemaRef ds:uri="http://purl.org/dc/terms/"/>
    <ds:schemaRef ds:uri="http://schemas.openxmlformats.org/package/2006/metadata/core-properties"/>
    <ds:schemaRef ds:uri="1c624dd5-6ea4-4679-a7a4-9fef593a9a7b"/>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EFD189C-0A78-46BB-BC62-2C9667C204C3}">
  <ds:schemaRefs>
    <ds:schemaRef ds:uri="http://schemas.microsoft.com/sharepoint/v3/contenttype/forms"/>
  </ds:schemaRefs>
</ds:datastoreItem>
</file>

<file path=customXml/itemProps3.xml><?xml version="1.0" encoding="utf-8"?>
<ds:datastoreItem xmlns:ds="http://schemas.openxmlformats.org/officeDocument/2006/customXml" ds:itemID="{238DC39D-C1AA-409B-866E-D89BFB758C75}">
  <ds:schemaRefs>
    <ds:schemaRef ds:uri="1c624dd5-6ea4-4679-a7a4-9fef593a9a7b"/>
    <ds:schemaRef ds:uri="9453fbfd-ae83-4dfe-8d26-cb04e60fbb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Utkast ny versjon </Template>
  <TotalTime>3</TotalTime>
  <Words>1710</Words>
  <Application>Microsoft Office PowerPoint</Application>
  <PresentationFormat>Widescreen</PresentationFormat>
  <Paragraphs>158</Paragraphs>
  <Slides>9</Slides>
  <Notes>9</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9</vt:i4>
      </vt:variant>
    </vt:vector>
  </HeadingPairs>
  <TitlesOfParts>
    <vt:vector size="15" baseType="lpstr">
      <vt:lpstr>Arial</vt:lpstr>
      <vt:lpstr>Calibri</vt:lpstr>
      <vt:lpstr>Calibri Light</vt:lpstr>
      <vt:lpstr>Segoe UI</vt:lpstr>
      <vt:lpstr>Office-tema</vt:lpstr>
      <vt:lpstr>1_Office-tema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Hilde E. Johansen</dc:creator>
  <cp:lastModifiedBy>Hilde E. Johansen</cp:lastModifiedBy>
  <cp:revision>5</cp:revision>
  <dcterms:created xsi:type="dcterms:W3CDTF">2022-11-28T08:17:39Z</dcterms:created>
  <dcterms:modified xsi:type="dcterms:W3CDTF">2023-05-24T09:47:49Z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0x0101002F8E804F0B9CE44A99B2A834A0811FDB</vt:lpwstr>
  </property>
</Properties>
</file>